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0" r:id="rId4"/>
    <p:sldId id="259" r:id="rId5"/>
    <p:sldId id="260" r:id="rId6"/>
    <p:sldId id="261" r:id="rId7"/>
    <p:sldId id="271" r:id="rId8"/>
    <p:sldId id="268" r:id="rId9"/>
    <p:sldId id="262" r:id="rId10"/>
    <p:sldId id="265" r:id="rId11"/>
    <p:sldId id="266" r:id="rId12"/>
    <p:sldId id="267" r:id="rId13"/>
    <p:sldId id="263" r:id="rId14"/>
    <p:sldId id="264" r:id="rId15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812" autoAdjust="0"/>
  </p:normalViewPr>
  <p:slideViewPr>
    <p:cSldViewPr snapToGrid="0">
      <p:cViewPr varScale="1">
        <p:scale>
          <a:sx n="81" d="100"/>
          <a:sy n="81" d="100"/>
        </p:scale>
        <p:origin x="677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2.wdp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68000">
              <a:schemeClr val="accent1">
                <a:lumMod val="45000"/>
                <a:lumOff val="55000"/>
              </a:schemeClr>
            </a:gs>
            <a:gs pos="8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3531A51B-E46A-3F2B-B6DF-F7C77F64FC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00"/>
                    </a14:imgEffect>
                    <a14:imgEffect>
                      <a14:colorTemperature colorTemp="4536"/>
                    </a14:imgEffect>
                    <a14:imgEffect>
                      <a14:saturation sat="148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271962" y="1987424"/>
            <a:ext cx="3648075" cy="2390775"/>
          </a:xfrm>
          <a:prstGeom prst="rect">
            <a:avLst/>
          </a:prstGeom>
          <a:ln>
            <a:noFill/>
          </a:ln>
          <a:effectLst>
            <a:softEdge rad="88900"/>
          </a:effec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3C948952-0532-633D-B78B-3CB4544158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-56008"/>
            <a:ext cx="2516865" cy="21725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C03BA51-32F1-F15E-4735-2FE9FD9624D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3194804"/>
          </a:xfrm>
        </p:spPr>
        <p:txBody>
          <a:bodyPr anchor="b">
            <a:noAutofit/>
          </a:bodyPr>
          <a:lstStyle>
            <a:lvl1pPr algn="ctr">
              <a:defRPr sz="5400" b="1">
                <a:solidFill>
                  <a:srgbClr val="002060"/>
                </a:solidFill>
              </a:defRPr>
            </a:lvl1pPr>
          </a:lstStyle>
          <a:p>
            <a:br>
              <a:rPr lang="es-ES" dirty="0"/>
            </a:br>
            <a:br>
              <a:rPr lang="es-ES" dirty="0"/>
            </a:br>
            <a:br>
              <a:rPr lang="es-ES" dirty="0"/>
            </a:br>
            <a:r>
              <a:rPr lang="es-ES" dirty="0"/>
              <a:t>Modificación al Código Procesal Civil y Comercial de la Provincia de Río Negro</a:t>
            </a:r>
            <a:endParaRPr lang="es-A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DF14D7D-56BB-98D1-9208-BB1F12DCFA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00206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 dirty="0"/>
          </a:p>
        </p:txBody>
      </p:sp>
      <p:pic>
        <p:nvPicPr>
          <p:cNvPr id="9" name="Picture 4" descr="Una Pila De Libros Jurídicos Y Un Martillo De Madera Sobre Un Fondo Blanco  Fotos, Retratos, Imágenes Y Fotografía De Archivo Libres De Derecho. Image  5465923.">
            <a:extLst>
              <a:ext uri="{FF2B5EF4-FFF2-40B4-BE49-F238E27FC236}">
                <a16:creationId xmlns:a16="http://schemas.microsoft.com/office/drawing/2014/main" id="{594AB8C3-C36D-491D-87F0-3BC937A3575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4380" y="3456831"/>
            <a:ext cx="3538225" cy="2354528"/>
          </a:xfrm>
          <a:prstGeom prst="rect">
            <a:avLst/>
          </a:prstGeom>
          <a:ln>
            <a:noFill/>
          </a:ln>
          <a:effectLst>
            <a:softEdge rad="393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5835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037638-8EF0-82FC-4A18-7525E5868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82EA79F-EA1F-C3C7-D18F-658ACF2629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B425B5-B3AA-1BF9-92DA-5F7263960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752F0-EFC8-4355-94E6-D0DB2E8E39FA}" type="datetimeFigureOut">
              <a:rPr lang="es-AR" smtClean="0"/>
              <a:t>11/3/2025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5CE68B-10FA-15C6-58CE-AE92A2695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D7BECE-F3A0-9A6D-C303-3222BD4BE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A12D7-13BD-402D-A9B3-41D519508F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48291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C6B0B47-CF16-18BF-2E3E-010D03D145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94D1F94-B046-B90B-3F16-0B47DA4151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8170FD-DF74-5E90-F337-FD18EE1C3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752F0-EFC8-4355-94E6-D0DB2E8E39FA}" type="datetimeFigureOut">
              <a:rPr lang="es-AR" smtClean="0"/>
              <a:t>11/3/2025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F2955C-2AB7-E574-9AA8-6BC49631A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9D3AB4-D495-2969-54BC-6D3EB61C0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A12D7-13BD-402D-A9B3-41D519508F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53203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87BEC1-8457-D48B-0C0C-0888C12886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solidFill>
                  <a:srgbClr val="002060"/>
                </a:solidFill>
              </a:defRPr>
            </a:lvl1pPr>
          </a:lstStyle>
          <a:p>
            <a:r>
              <a:rPr lang="es-ES" dirty="0"/>
              <a:t> </a:t>
            </a:r>
            <a:br>
              <a:rPr lang="es-ES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r>
              <a:rPr lang="es-ES" dirty="0"/>
              <a:t>El Código Procesal Civil y Comercial de la provincia de Río Negro ha sido sancionado mediante el dictado de la Ley P 4142 en noviembre de 2006.-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26FBDB-D52A-9FE0-A128-28669260B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3469" y="5441429"/>
            <a:ext cx="1400330" cy="73553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</p:txBody>
      </p:sp>
      <p:pic>
        <p:nvPicPr>
          <p:cNvPr id="7" name="Picture 4" descr="Una Pila De Libros Jurídicos Y Un Martillo De Madera Sobre Un Fondo Blanco  Fotos, Retratos, Imágenes Y Fotografía De Archivo Libres De Derecho. Image  5465923.">
            <a:extLst>
              <a:ext uri="{FF2B5EF4-FFF2-40B4-BE49-F238E27FC236}">
                <a16:creationId xmlns:a16="http://schemas.microsoft.com/office/drawing/2014/main" id="{E750CAE3-5E96-EEFA-80B1-8E8F1B0E8A3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3775" y="4366947"/>
            <a:ext cx="3538225" cy="2354528"/>
          </a:xfrm>
          <a:prstGeom prst="rect">
            <a:avLst/>
          </a:prstGeom>
          <a:ln>
            <a:noFill/>
          </a:ln>
          <a:effectLst>
            <a:softEdge rad="393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6910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aller sobre clima laboral y perspectiva de género en la administración  pública - UPCN Santa Fe">
            <a:extLst>
              <a:ext uri="{FF2B5EF4-FFF2-40B4-BE49-F238E27FC236}">
                <a16:creationId xmlns:a16="http://schemas.microsoft.com/office/drawing/2014/main" id="{FC009520-D02F-7FF3-5FFE-9A253D8A4E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7702" y="4646532"/>
            <a:ext cx="5853917" cy="2211468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2">
                <a:lumMod val="60000"/>
                <a:lumOff val="40000"/>
              </a:schemeClr>
            </a:outerShdw>
            <a:softEdge rad="6096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A2B7D7A-B1BB-D40C-FF33-1105EA252A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9803" y="284814"/>
            <a:ext cx="11632367" cy="1500188"/>
          </a:xfrm>
        </p:spPr>
        <p:txBody>
          <a:bodyPr anchor="t">
            <a:normAutofit/>
          </a:bodyPr>
          <a:lstStyle>
            <a:lvl1pPr marL="0" indent="0" algn="l">
              <a:buClr>
                <a:srgbClr val="002060"/>
              </a:buClr>
              <a:buFont typeface="Wingdings" panose="05000000000000000000" pitchFamily="2" charset="2"/>
              <a:buNone/>
              <a:defRPr sz="4400" b="1" u="sng" strike="noStrike">
                <a:solidFill>
                  <a:srgbClr val="002060"/>
                </a:solidFill>
              </a:defRPr>
            </a:lvl1pPr>
          </a:lstStyle>
          <a:p>
            <a:r>
              <a:rPr lang="es-ES" u="none" dirty="0"/>
              <a:t>              </a:t>
            </a:r>
            <a:br>
              <a:rPr lang="es-ES" u="none" dirty="0"/>
            </a:br>
            <a:r>
              <a:rPr lang="es-ES" u="none" dirty="0"/>
              <a:t>               </a:t>
            </a:r>
            <a:r>
              <a:rPr lang="es-ES" dirty="0"/>
              <a:t>PRINCIPALES MODIFICACIONES</a:t>
            </a:r>
            <a:br>
              <a:rPr lang="es-ES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r>
              <a:rPr lang="es-ES" dirty="0"/>
              <a:t> </a:t>
            </a:r>
            <a:br>
              <a:rPr lang="es-ES" dirty="0"/>
            </a:br>
            <a:r>
              <a:rPr lang="es-ES" dirty="0"/>
              <a:t>    </a:t>
            </a:r>
            <a:endParaRPr lang="es-AR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52635BC-EFA8-031D-7B3F-2648A7880295}"/>
              </a:ext>
            </a:extLst>
          </p:cNvPr>
          <p:cNvSpPr txBox="1"/>
          <p:nvPr userDrawn="1"/>
        </p:nvSpPr>
        <p:spPr>
          <a:xfrm>
            <a:off x="487477" y="2151727"/>
            <a:ext cx="1163236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s-AR" sz="3200" b="1" kern="15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SimSun" panose="02010600030101010101" pitchFamily="2" charset="-122"/>
                <a:cs typeface="Lucida Sans" panose="020B0602030504020204" pitchFamily="34" charset="0"/>
              </a:rPr>
              <a:t>PERSPECTIVA DE GÉNEROS: Obligatoriedad a los Jueces y Juezas de realizar un abordaje judicial con Perspectiva de Géneros en las situaciones que involucren los derechos de mujeres, diversidades y/o disidencias para de esta manera garantizar la igualdad y el acceso a justicia.- </a:t>
            </a:r>
            <a:endParaRPr lang="es-AR" sz="3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1" name="Picture 4" descr="Una Pila De Libros Jurídicos Y Un Martillo De Madera Sobre Un Fondo Blanco  Fotos, Retratos, Imágenes Y Fotografía De Archivo Libres De Derecho. Image  5465923.">
            <a:extLst>
              <a:ext uri="{FF2B5EF4-FFF2-40B4-BE49-F238E27FC236}">
                <a16:creationId xmlns:a16="http://schemas.microsoft.com/office/drawing/2014/main" id="{D041EC39-5502-B7EE-237A-73E226E197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4153" y="4646532"/>
            <a:ext cx="2758017" cy="1835335"/>
          </a:xfrm>
          <a:prstGeom prst="rect">
            <a:avLst/>
          </a:prstGeom>
          <a:ln>
            <a:noFill/>
          </a:ln>
          <a:effectLst>
            <a:softEdge rad="393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7382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5CA872B5-D4F3-9F03-BAC9-B829C20D1C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114800" y="2224921"/>
            <a:ext cx="4114800" cy="4078386"/>
          </a:xfrm>
          <a:prstGeom prst="rect">
            <a:avLst/>
          </a:prstGeom>
          <a:ln>
            <a:noFill/>
          </a:ln>
          <a:effectLst>
            <a:softEdge rad="457200"/>
          </a:effec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A68A9FD-86E0-ED58-C88F-819629DC6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2224921"/>
            <a:ext cx="10515600" cy="4351338"/>
          </a:xfrm>
        </p:spPr>
        <p:txBody>
          <a:bodyPr anchor="t">
            <a:normAutofit/>
          </a:bodyPr>
          <a:lstStyle>
            <a:lvl1pPr marL="0" indent="0" algn="just">
              <a:buFont typeface="+mj-lt"/>
              <a:buNone/>
              <a:defRPr lang="es-AR" sz="3000" b="1" kern="1200" dirty="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dirty="0"/>
              <a:t>2. Facultad otorgada a los Jueces y Juezas para poder realizar un examen de compatibilidad entre el texto de una norma nacional, provincial y/o local, su interpretación, o un acto u omisión de la autoridad pública o los particulares, por un lado, con relación al texto de un Tratado Internacional del que el estado es parte y/o la interpretación judicial o consultiva que de dicho texto haya realizado la Corte Interamericana de Derechos Humanos, por el otro.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4593CE-E55D-A553-C02F-697B6BFC85C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2852980" y="991891"/>
            <a:ext cx="8817244" cy="1087813"/>
          </a:xfrm>
        </p:spPr>
        <p:txBody>
          <a:bodyPr/>
          <a:lstStyle>
            <a:lvl1pPr marL="0" indent="0">
              <a:buNone/>
              <a:defRPr sz="3600" b="1" u="sng">
                <a:solidFill>
                  <a:srgbClr val="002060"/>
                </a:solidFill>
                <a:latin typeface="+mj-lt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s-AR" dirty="0"/>
              <a:t>CONTROL DE CONVENCIONALIDAD</a:t>
            </a:r>
          </a:p>
        </p:txBody>
      </p:sp>
    </p:spTree>
    <p:extLst>
      <p:ext uri="{BB962C8B-B14F-4D97-AF65-F5344CB8AC3E}">
        <p14:creationId xmlns:p14="http://schemas.microsoft.com/office/powerpoint/2010/main" val="3325514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A8B4A879-2F2B-2332-9EFB-405D11CC88F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71962" y="3212541"/>
            <a:ext cx="3648075" cy="239077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7000">
                <a:schemeClr val="accent1">
                  <a:lumMod val="45000"/>
                  <a:lumOff val="55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72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softEdge rad="114300"/>
          </a:effec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DEC938E-C6DA-367E-1A45-007605721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64120" y="628596"/>
            <a:ext cx="8689680" cy="1325563"/>
          </a:xfrm>
        </p:spPr>
        <p:txBody>
          <a:bodyPr/>
          <a:lstStyle>
            <a:lvl1pPr algn="ctr">
              <a:defRPr b="1" u="sng">
                <a:solidFill>
                  <a:srgbClr val="002060"/>
                </a:solidFill>
              </a:defRPr>
            </a:lvl1pPr>
          </a:lstStyle>
          <a:p>
            <a:r>
              <a:rPr lang="es-ES" dirty="0"/>
              <a:t>IMPLEMENTACIÓN DE NUEVAS TECNOLOGÍAS </a:t>
            </a:r>
            <a:endParaRPr lang="es-AR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85F33FE-9EA9-0A86-9E3C-201DDE2687B8}"/>
              </a:ext>
            </a:extLst>
          </p:cNvPr>
          <p:cNvSpPr txBox="1"/>
          <p:nvPr userDrawn="1"/>
        </p:nvSpPr>
        <p:spPr>
          <a:xfrm>
            <a:off x="449450" y="3130657"/>
            <a:ext cx="110283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3200" b="1" dirty="0">
                <a:solidFill>
                  <a:srgbClr val="002060"/>
                </a:solidFill>
                <a:latin typeface="+mj-lt"/>
              </a:rPr>
              <a:t>3. L</a:t>
            </a:r>
            <a:r>
              <a:rPr lang="es-ES" sz="3200" b="1" kern="150" dirty="0">
                <a:solidFill>
                  <a:srgbClr val="002060"/>
                </a:solidFill>
                <a:effectLst/>
                <a:latin typeface="+mj-lt"/>
                <a:ea typeface="Courier New" panose="02070309020205020404" pitchFamily="49" charset="0"/>
                <a:cs typeface="Arial" panose="020B0604020202020204" pitchFamily="34" charset="0"/>
              </a:rPr>
              <a:t>a introducción de la tecnología y las nuevas modalidades de litigación, se instrumenta a través de la digitalización de los expedientes, en consonancia con la implementación del Sistema PUMA, para los fueros civil, laboral y familia.</a:t>
            </a:r>
            <a:endParaRPr lang="es-AR" sz="3200" b="1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57751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EDD4A8-19F2-D2EB-9300-B5DFA94F1D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9800" y="644094"/>
            <a:ext cx="8703590" cy="1325563"/>
          </a:xfrm>
        </p:spPr>
        <p:txBody>
          <a:bodyPr/>
          <a:lstStyle>
            <a:lvl1pPr algn="ctr">
              <a:defRPr b="1" u="sng">
                <a:solidFill>
                  <a:srgbClr val="002060"/>
                </a:solidFill>
              </a:defRPr>
            </a:lvl1pPr>
          </a:lstStyle>
          <a:p>
            <a:r>
              <a:rPr lang="es-ES" dirty="0"/>
              <a:t>MIGRACIÓN DE LAS EJECUCIONES FISCALES</a:t>
            </a:r>
            <a:endParaRPr lang="es-AR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4A54899-3CD9-0C20-A5A1-40C5E007A502}"/>
              </a:ext>
            </a:extLst>
          </p:cNvPr>
          <p:cNvSpPr txBox="1"/>
          <p:nvPr userDrawn="1"/>
        </p:nvSpPr>
        <p:spPr>
          <a:xfrm>
            <a:off x="838200" y="2526224"/>
            <a:ext cx="1007519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3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4. En virtud de la implementación del Código Contencioso Administrativo mediante el dictado de la Ley 5106, corresponde migrar el Capítulo referido a las Ejecuciones Fiscales a dicho Código, generando de esta manera, armonía entre ambos cuerpos normativos.</a:t>
            </a:r>
          </a:p>
        </p:txBody>
      </p:sp>
      <p:pic>
        <p:nvPicPr>
          <p:cNvPr id="8" name="Picture 4" descr="Una Pila De Libros Jurídicos Y Un Martillo De Madera Sobre Un Fondo Blanco  Fotos, Retratos, Imágenes Y Fotografía De Archivo Libres De Derecho. Image  5465923.">
            <a:extLst>
              <a:ext uri="{FF2B5EF4-FFF2-40B4-BE49-F238E27FC236}">
                <a16:creationId xmlns:a16="http://schemas.microsoft.com/office/drawing/2014/main" id="{68EB61F7-6B22-8149-14B6-3E9EE2E0B66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5906" y="4832365"/>
            <a:ext cx="3187484" cy="2121126"/>
          </a:xfrm>
          <a:prstGeom prst="rect">
            <a:avLst/>
          </a:prstGeom>
          <a:ln>
            <a:noFill/>
          </a:ln>
          <a:effectLst>
            <a:softEdge rad="393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3354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0268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8EB3AF-763E-3797-55B9-27BF854AE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88254A-A25F-7762-2249-FCEFAB2A5A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859BD37-5B4B-C671-A25B-6D995738E2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DB9B9E3-2883-0CFF-900A-FC97F31B8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752F0-EFC8-4355-94E6-D0DB2E8E39FA}" type="datetimeFigureOut">
              <a:rPr lang="es-AR" smtClean="0"/>
              <a:t>11/3/2025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C979B2-F268-679D-A3CD-D45EDAE58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F0932B-8FE6-A670-D83D-097AA51DD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A12D7-13BD-402D-A9B3-41D519508F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33570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DF04AF-2279-21AD-4AFB-7F506C772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2CAD92E-A323-E1FD-2C3F-3297A24284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2284F90-C6B4-1500-00DA-D93D30B03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5B82979-6914-4DA1-45CC-2BA863D36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752F0-EFC8-4355-94E6-D0DB2E8E39FA}" type="datetimeFigureOut">
              <a:rPr lang="es-AR" smtClean="0"/>
              <a:t>11/3/2025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2C38F92-35D1-D708-F05B-CB6C24B41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BBD0B57-E916-63FF-2A39-8B98AE33B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A12D7-13BD-402D-A9B3-41D519508F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13717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68000">
              <a:schemeClr val="accent1">
                <a:lumMod val="45000"/>
                <a:lumOff val="55000"/>
              </a:schemeClr>
            </a:gs>
            <a:gs pos="8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D090A3A-CC14-0E02-41F7-58323EE2B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BCD401-E4EC-FE7D-91CA-48AB6A096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552FC0-9C56-6758-C481-EE5E7C0E78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752F0-EFC8-4355-94E6-D0DB2E8E39FA}" type="datetimeFigureOut">
              <a:rPr lang="es-AR" smtClean="0"/>
              <a:t>11/3/2025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4DFA1D-B892-C327-8597-B694347160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9C0D87-2CCC-D39C-5E1E-A00A337F84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A12D7-13BD-402D-A9B3-41D519508FAD}" type="slidenum">
              <a:rPr lang="es-AR" smtClean="0"/>
              <a:t>‹Nº›</a:t>
            </a:fld>
            <a:endParaRPr lang="es-AR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7ADD380-9042-15AD-34C4-234CDD29632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-56008"/>
            <a:ext cx="2516865" cy="21725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66738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BD57EF4B-AEE3-0406-28D3-31FFCA2F2971}"/>
              </a:ext>
            </a:extLst>
          </p:cNvPr>
          <p:cNvSpPr txBox="1"/>
          <p:nvPr/>
        </p:nvSpPr>
        <p:spPr>
          <a:xfrm>
            <a:off x="1214317" y="2087463"/>
            <a:ext cx="10100603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Modificación al Código Procesal Civil y Comercial de la Provincia de Río Negro</a:t>
            </a:r>
          </a:p>
          <a:p>
            <a:r>
              <a:rPr lang="es-ES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Ley 5.777 (Mod. Ley 5.780)</a:t>
            </a:r>
          </a:p>
          <a:p>
            <a:pPr algn="ctr"/>
            <a:endParaRPr lang="es-ES" sz="4800" b="1" dirty="0">
              <a:solidFill>
                <a:srgbClr val="002060"/>
              </a:solidFill>
              <a:latin typeface="+mj-lt"/>
            </a:endParaRPr>
          </a:p>
          <a:p>
            <a:r>
              <a:rPr lang="es-AR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Autores: </a:t>
            </a:r>
            <a:r>
              <a:rPr lang="es-AR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Leg</a:t>
            </a:r>
            <a:r>
              <a:rPr lang="es-AR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 Lucas R. PICA</a:t>
            </a:r>
          </a:p>
          <a:p>
            <a:r>
              <a:rPr lang="es-AR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            </a:t>
            </a:r>
            <a:r>
              <a:rPr lang="es-AR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Leg</a:t>
            </a:r>
            <a:r>
              <a:rPr lang="es-AR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 Facundo LOPEZ - Bloque JSRN</a:t>
            </a:r>
            <a:endParaRPr lang="es-E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11329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762541D-FB1F-31CB-CD92-810AACCAA0E2}"/>
              </a:ext>
            </a:extLst>
          </p:cNvPr>
          <p:cNvSpPr txBox="1"/>
          <p:nvPr/>
        </p:nvSpPr>
        <p:spPr>
          <a:xfrm>
            <a:off x="2438400" y="731520"/>
            <a:ext cx="9646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SUSPENSIÓN DE LA AUDIENCIA PRELIMINAR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96F23F8-EE8B-DC8A-7BB7-B1E567084B84}"/>
              </a:ext>
            </a:extLst>
          </p:cNvPr>
          <p:cNvSpPr txBox="1"/>
          <p:nvPr/>
        </p:nvSpPr>
        <p:spPr>
          <a:xfrm>
            <a:off x="533400" y="2468880"/>
            <a:ext cx="1086612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3200" b="1" dirty="0">
                <a:solidFill>
                  <a:srgbClr val="002060"/>
                </a:solidFill>
                <a:latin typeface="+mj-lt"/>
              </a:rPr>
              <a:t>Se otorga la facultad discrecional a los Jueces y Juezas de poder suspender la Audiencia Preliminar, cuando lo consideren pertinente, debiendo en todos los casos garantizar la bilateralidad y la defensa en juicio de las partes. </a:t>
            </a:r>
          </a:p>
          <a:p>
            <a:pPr algn="just"/>
            <a:r>
              <a:rPr lang="es-AR" sz="3200" b="1" dirty="0">
                <a:solidFill>
                  <a:srgbClr val="002060"/>
                </a:solidFill>
                <a:latin typeface="+mj-lt"/>
              </a:rPr>
              <a:t>Con esta medida, se busca otorgar mayor</a:t>
            </a:r>
          </a:p>
          <a:p>
            <a:pPr algn="just"/>
            <a:r>
              <a:rPr lang="es-AR" sz="3200" b="1" dirty="0">
                <a:solidFill>
                  <a:srgbClr val="002060"/>
                </a:solidFill>
                <a:latin typeface="+mj-lt"/>
              </a:rPr>
              <a:t>celeridad y dinamismo a los diferentes</a:t>
            </a:r>
          </a:p>
          <a:p>
            <a:pPr algn="just"/>
            <a:r>
              <a:rPr lang="es-AR" sz="3200" b="1" dirty="0">
                <a:solidFill>
                  <a:srgbClr val="002060"/>
                </a:solidFill>
                <a:latin typeface="+mj-lt"/>
              </a:rPr>
              <a:t>procesos. </a:t>
            </a:r>
          </a:p>
        </p:txBody>
      </p:sp>
    </p:spTree>
    <p:extLst>
      <p:ext uri="{BB962C8B-B14F-4D97-AF65-F5344CB8AC3E}">
        <p14:creationId xmlns:p14="http://schemas.microsoft.com/office/powerpoint/2010/main" val="1310487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82C5B9-FE2C-519E-7389-7548B4190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5706" y="581941"/>
            <a:ext cx="8268093" cy="1325563"/>
          </a:xfrm>
        </p:spPr>
        <p:txBody>
          <a:bodyPr/>
          <a:lstStyle/>
          <a:p>
            <a:r>
              <a:rPr lang="es-AR" b="1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CREACIÓN DEL PROCESO DE TRAMITACIÓN SIMPLIFICADA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047C00-564C-B6D5-762E-4D23AFB01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249" y="2340010"/>
            <a:ext cx="10393501" cy="36720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AR" sz="1600" b="1">
                <a:solidFill>
                  <a:srgbClr val="002060"/>
                </a:solidFill>
                <a:latin typeface="Century Gothic" panose="020B0502020202020204" pitchFamily="34" charset="0"/>
              </a:rPr>
              <a:t>En </a:t>
            </a:r>
            <a:r>
              <a:rPr lang="es-AR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temáticas calificadas de baja complejidad, a pedido de parte o de oficio, el Juez o</a:t>
            </a:r>
          </a:p>
          <a:p>
            <a:pPr marL="0" indent="0">
              <a:buNone/>
            </a:pPr>
            <a:r>
              <a:rPr lang="es-AR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Jueza puede en la providencia de inicio o luego de trabada la litis, de manera fundada, asignar al proceso</a:t>
            </a:r>
          </a:p>
          <a:p>
            <a:pPr marL="0" indent="0">
              <a:buNone/>
            </a:pPr>
            <a:r>
              <a:rPr lang="es-AR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una tramitación simplificada, debiendo garantizar un debate procesal adecuado a las características del</a:t>
            </a:r>
          </a:p>
          <a:p>
            <a:pPr marL="0" indent="0">
              <a:buNone/>
            </a:pPr>
            <a:r>
              <a:rPr lang="es-AR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conflicto.</a:t>
            </a:r>
          </a:p>
          <a:p>
            <a:pPr marL="0" indent="0">
              <a:buNone/>
            </a:pPr>
            <a:r>
              <a:rPr lang="es-AR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Pueden considerarse incluidas al solo efecto enunciativo, sin perjuicio de la valoración concreta del</a:t>
            </a:r>
          </a:p>
          <a:p>
            <a:pPr marL="0" indent="0">
              <a:buNone/>
            </a:pPr>
            <a:r>
              <a:rPr lang="es-AR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caso que se haga:</a:t>
            </a:r>
          </a:p>
          <a:p>
            <a:pPr marL="0" indent="0">
              <a:buNone/>
            </a:pPr>
            <a:r>
              <a:rPr lang="es-AR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1. Cuestiones </a:t>
            </a:r>
            <a:r>
              <a:rPr lang="es-AR" sz="1600" b="1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consumeriles</a:t>
            </a:r>
            <a:r>
              <a:rPr lang="es-AR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s-AR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2. Desalojos por falta de pago y cumplimiento del plazo contractual.</a:t>
            </a:r>
          </a:p>
          <a:p>
            <a:pPr marL="0" indent="0">
              <a:buNone/>
            </a:pPr>
            <a:r>
              <a:rPr lang="es-AR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3. Interdictos.</a:t>
            </a:r>
          </a:p>
          <a:p>
            <a:pPr marL="0" indent="0">
              <a:buNone/>
            </a:pPr>
            <a:r>
              <a:rPr lang="es-AR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4. Accidentes de tránsito con daños exclusivamente materiales en los vehículos.</a:t>
            </a:r>
          </a:p>
          <a:p>
            <a:pPr marL="0" indent="0">
              <a:buNone/>
            </a:pPr>
            <a:r>
              <a:rPr lang="es-AR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5. Usucapiones y escrituraciones con allanamiento de las partes contrarias</a:t>
            </a:r>
          </a:p>
        </p:txBody>
      </p:sp>
    </p:spTree>
    <p:extLst>
      <p:ext uri="{BB962C8B-B14F-4D97-AF65-F5344CB8AC3E}">
        <p14:creationId xmlns:p14="http://schemas.microsoft.com/office/powerpoint/2010/main" val="2442634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3A6A8E-2736-C469-290F-7EA04F784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3711" y="487673"/>
            <a:ext cx="9467654" cy="2726867"/>
          </a:xfrm>
        </p:spPr>
        <p:txBody>
          <a:bodyPr>
            <a:normAutofit fontScale="90000"/>
          </a:bodyPr>
          <a:lstStyle/>
          <a:p>
            <a:r>
              <a:rPr lang="es-AR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Supresión del Juicio de Inconstitucionalidad y las Cuestiones sobre Competencia y Conflictos de Poderes Públicos</a:t>
            </a:r>
            <a:br>
              <a:rPr lang="es-A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</a:br>
            <a:endParaRPr lang="es-AR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247239A-FA1C-4DFB-AB95-A8AE5BCF70D1}"/>
              </a:ext>
            </a:extLst>
          </p:cNvPr>
          <p:cNvSpPr txBox="1"/>
          <p:nvPr/>
        </p:nvSpPr>
        <p:spPr>
          <a:xfrm>
            <a:off x="716436" y="2993508"/>
            <a:ext cx="913457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Se procede a eliminar ambos Capítulos, ya que los mismos se encuentran contemplados en el Nuevo Código Procesal Constitucional aprobado mediante Ley 5.776. </a:t>
            </a:r>
          </a:p>
        </p:txBody>
      </p:sp>
    </p:spTree>
    <p:extLst>
      <p:ext uri="{BB962C8B-B14F-4D97-AF65-F5344CB8AC3E}">
        <p14:creationId xmlns:p14="http://schemas.microsoft.com/office/powerpoint/2010/main" val="3617776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D89E1BF6-AED6-FB9B-50AA-644BC9870070}"/>
              </a:ext>
            </a:extLst>
          </p:cNvPr>
          <p:cNvSpPr txBox="1"/>
          <p:nvPr/>
        </p:nvSpPr>
        <p:spPr>
          <a:xfrm>
            <a:off x="3179298" y="787790"/>
            <a:ext cx="87641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4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ADECUACIONES GENÉRICAS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EC1644B-DC36-B90B-18ED-80110D5300EA}"/>
              </a:ext>
            </a:extLst>
          </p:cNvPr>
          <p:cNvSpPr txBox="1"/>
          <p:nvPr/>
        </p:nvSpPr>
        <p:spPr>
          <a:xfrm>
            <a:off x="335884" y="2121579"/>
            <a:ext cx="11268221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3000" b="1" dirty="0">
                <a:solidFill>
                  <a:srgbClr val="002060"/>
                </a:solidFill>
                <a:latin typeface="+mj-lt"/>
              </a:rPr>
              <a:t>Se realizan adecuaciones genéricas a la redacción del Código, teniendo en consideración los términos e institutos consagrados por el nuevo Código Civil y Comercial de la Nación y las Leyes provinciales </a:t>
            </a:r>
            <a:r>
              <a:rPr lang="es-AR" sz="3000" b="1" dirty="0" err="1">
                <a:solidFill>
                  <a:srgbClr val="002060"/>
                </a:solidFill>
                <a:latin typeface="+mj-lt"/>
              </a:rPr>
              <a:t>N°</a:t>
            </a:r>
            <a:r>
              <a:rPr lang="es-AR" sz="3000" b="1" dirty="0">
                <a:solidFill>
                  <a:srgbClr val="002060"/>
                </a:solidFill>
                <a:latin typeface="+mj-lt"/>
              </a:rPr>
              <a:t> 5450 que regula los Métodos Autocompositivos de Resolución de Conflictos, la Ley </a:t>
            </a:r>
            <a:r>
              <a:rPr lang="es-AR" sz="3000" b="1" dirty="0" err="1">
                <a:solidFill>
                  <a:srgbClr val="002060"/>
                </a:solidFill>
                <a:latin typeface="+mj-lt"/>
              </a:rPr>
              <a:t>N°</a:t>
            </a:r>
            <a:r>
              <a:rPr lang="es-AR" sz="3000" b="1" dirty="0">
                <a:solidFill>
                  <a:srgbClr val="002060"/>
                </a:solidFill>
                <a:latin typeface="+mj-lt"/>
              </a:rPr>
              <a:t> 5396 que crea el Código</a:t>
            </a:r>
            <a:r>
              <a:rPr lang="es-AR" sz="3200" b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s-AR" sz="3000" b="1" dirty="0">
                <a:solidFill>
                  <a:srgbClr val="002060"/>
                </a:solidFill>
                <a:latin typeface="+mj-lt"/>
              </a:rPr>
              <a:t>Procesal de Familia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F11D4C8-704D-7A65-0780-B75E4C914808}"/>
              </a:ext>
            </a:extLst>
          </p:cNvPr>
          <p:cNvSpPr txBox="1"/>
          <p:nvPr/>
        </p:nvSpPr>
        <p:spPr>
          <a:xfrm>
            <a:off x="335884" y="5014679"/>
            <a:ext cx="84265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000" b="1" dirty="0">
                <a:solidFill>
                  <a:srgbClr val="002060"/>
                </a:solidFill>
                <a:latin typeface="+mj-lt"/>
              </a:rPr>
              <a:t>y la Ley </a:t>
            </a:r>
            <a:r>
              <a:rPr lang="es-AR" sz="3000" b="1" dirty="0" err="1">
                <a:solidFill>
                  <a:srgbClr val="002060"/>
                </a:solidFill>
                <a:latin typeface="+mj-lt"/>
              </a:rPr>
              <a:t>N°</a:t>
            </a:r>
            <a:r>
              <a:rPr lang="es-AR" sz="3000" b="1" dirty="0">
                <a:solidFill>
                  <a:srgbClr val="002060"/>
                </a:solidFill>
                <a:latin typeface="+mj-lt"/>
              </a:rPr>
              <a:t> 5631 que modifica íntegramente la Ley de Procedimiento Laboral.-</a:t>
            </a:r>
            <a:endParaRPr lang="es-AR" sz="3000" dirty="0"/>
          </a:p>
        </p:txBody>
      </p:sp>
    </p:spTree>
    <p:extLst>
      <p:ext uri="{BB962C8B-B14F-4D97-AF65-F5344CB8AC3E}">
        <p14:creationId xmlns:p14="http://schemas.microsoft.com/office/powerpoint/2010/main" val="5350015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6EBD8E0-6458-41D7-97DF-5776C44A4FAC}"/>
              </a:ext>
            </a:extLst>
          </p:cNvPr>
          <p:cNvSpPr txBox="1"/>
          <p:nvPr/>
        </p:nvSpPr>
        <p:spPr>
          <a:xfrm>
            <a:off x="2150012" y="2828835"/>
            <a:ext cx="7891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7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Muchas gracias!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03AE04F-76D5-C4FF-197C-3EC4BD7D9F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4437299"/>
            <a:ext cx="6400800" cy="2018714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1842334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1A2649E6-2B88-3A08-C6DE-C3175EA42B35}"/>
              </a:ext>
            </a:extLst>
          </p:cNvPr>
          <p:cNvSpPr txBox="1"/>
          <p:nvPr/>
        </p:nvSpPr>
        <p:spPr>
          <a:xfrm>
            <a:off x="574648" y="2508545"/>
            <a:ext cx="1021314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4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El Código Procesal Civil y Comercial de la provincia de Río Negro fue sancionado mediante el dictado de la Ley P </a:t>
            </a:r>
            <a:r>
              <a:rPr lang="es-ES" sz="40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N°</a:t>
            </a:r>
            <a:r>
              <a:rPr lang="es-ES" sz="4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4142 en noviembre de 2006.-</a:t>
            </a:r>
            <a:endParaRPr lang="es-AR" sz="40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4463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78CDA9-E8F3-3E8C-381D-F1DE35461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538" y="638503"/>
            <a:ext cx="10515600" cy="1048896"/>
          </a:xfrm>
        </p:spPr>
        <p:txBody>
          <a:bodyPr/>
          <a:lstStyle/>
          <a:p>
            <a:pPr algn="ctr"/>
            <a:r>
              <a:rPr lang="es-AR" sz="4400" u="sng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anose="020B0502040204020203" pitchFamily="34" charset="0"/>
              </a:rPr>
              <a:t>REFORMAS PROCESALES POSTERIORES</a:t>
            </a:r>
            <a:endParaRPr lang="es-AR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D666654-15F3-EA17-8BAC-C4C4D7B32A2C}"/>
              </a:ext>
            </a:extLst>
          </p:cNvPr>
          <p:cNvSpPr txBox="1"/>
          <p:nvPr/>
        </p:nvSpPr>
        <p:spPr>
          <a:xfrm>
            <a:off x="392783" y="1776152"/>
            <a:ext cx="1118019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kern="50" dirty="0">
                <a:effectLst/>
                <a:latin typeface="Bahnschrift SemiBold SemiConden" panose="020B0502040204020203" pitchFamily="34" charset="0"/>
                <a:ea typeface="Noto Sans CJK SC"/>
                <a:cs typeface="DejaVu Sans Condensed"/>
              </a:rPr>
              <a:t> </a:t>
            </a:r>
            <a:endParaRPr lang="es-AR" sz="2400" kern="50" dirty="0">
              <a:solidFill>
                <a:schemeClr val="accent5">
                  <a:lumMod val="50000"/>
                </a:schemeClr>
              </a:solidFill>
              <a:effectLst/>
              <a:latin typeface="+mj-lt"/>
              <a:ea typeface="Noto Sans CJK SC"/>
              <a:cs typeface="DejaVu Sans Condensed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AR" sz="2400" kern="50" dirty="0">
                <a:solidFill>
                  <a:schemeClr val="accent5">
                    <a:lumMod val="50000"/>
                  </a:schemeClr>
                </a:solidFill>
                <a:effectLst/>
                <a:latin typeface="+mj-lt"/>
                <a:ea typeface="Noto Sans CJK SC"/>
                <a:cs typeface="DejaVu Sans Condensed"/>
              </a:rPr>
              <a:t>CÓDIGO PROCESAL PENAL  R.N. </a:t>
            </a:r>
            <a:r>
              <a:rPr lang="es-AR" sz="2400" b="1" kern="50" dirty="0">
                <a:solidFill>
                  <a:schemeClr val="accent5">
                    <a:lumMod val="50000"/>
                  </a:schemeClr>
                </a:solidFill>
                <a:effectLst/>
                <a:latin typeface="+mj-lt"/>
                <a:ea typeface="Noto Sans CJK SC"/>
                <a:cs typeface="DejaVu Sans Condensed"/>
              </a:rPr>
              <a:t>(LEY 5020) AÑO 2014 </a:t>
            </a:r>
            <a:r>
              <a:rPr lang="es-AR" sz="2400" kern="50" dirty="0">
                <a:solidFill>
                  <a:schemeClr val="accent5">
                    <a:lumMod val="50000"/>
                  </a:schemeClr>
                </a:solidFill>
                <a:effectLst/>
                <a:latin typeface="+mj-lt"/>
                <a:ea typeface="Noto Sans CJK SC"/>
                <a:cs typeface="DejaVu Sans Condensed"/>
              </a:rPr>
              <a:t> 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AR" sz="2400" kern="5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CÓDIGO</a:t>
            </a:r>
            <a:r>
              <a:rPr lang="es-AR" sz="2400" kern="50" dirty="0">
                <a:solidFill>
                  <a:schemeClr val="accent5">
                    <a:lumMod val="50000"/>
                  </a:schemeClr>
                </a:solidFill>
                <a:effectLst/>
                <a:latin typeface="+mj-lt"/>
                <a:ea typeface="Noto Sans CJK SC"/>
                <a:cs typeface="DejaVu Sans Condensed"/>
              </a:rPr>
              <a:t> CIVIL Y COMERCIAL DE LA NACIÓN </a:t>
            </a:r>
            <a:r>
              <a:rPr lang="es-AR" sz="2400" b="1" kern="50" dirty="0">
                <a:solidFill>
                  <a:schemeClr val="accent5">
                    <a:lumMod val="50000"/>
                  </a:schemeClr>
                </a:solidFill>
                <a:effectLst/>
                <a:latin typeface="+mj-lt"/>
                <a:ea typeface="Noto Sans CJK SC"/>
                <a:cs typeface="DejaVu Sans Condensed"/>
              </a:rPr>
              <a:t>(LEY  26.994) AÑO  2015</a:t>
            </a:r>
            <a:endParaRPr lang="es-AR" sz="2400" kern="50" dirty="0">
              <a:solidFill>
                <a:schemeClr val="accent5">
                  <a:lumMod val="50000"/>
                </a:schemeClr>
              </a:solidFill>
              <a:effectLst/>
              <a:latin typeface="+mj-lt"/>
              <a:ea typeface="Noto Sans CJK SC"/>
              <a:cs typeface="DejaVu Sans Condensed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AR" sz="2400" kern="50" dirty="0">
                <a:solidFill>
                  <a:schemeClr val="accent5">
                    <a:lumMod val="50000"/>
                  </a:schemeClr>
                </a:solidFill>
                <a:effectLst/>
                <a:latin typeface="+mj-lt"/>
                <a:ea typeface="Noto Sans CJK SC"/>
                <a:cs typeface="DejaVu Sans Condensed"/>
              </a:rPr>
              <a:t>CÓDIGO PROCEDIMIENTO ADMINISTRATIVO R.N. </a:t>
            </a:r>
            <a:r>
              <a:rPr lang="es-AR" sz="2400" b="1" kern="50" dirty="0">
                <a:solidFill>
                  <a:schemeClr val="accent5">
                    <a:lumMod val="50000"/>
                  </a:schemeClr>
                </a:solidFill>
                <a:effectLst/>
                <a:latin typeface="+mj-lt"/>
                <a:ea typeface="Noto Sans CJK SC"/>
                <a:cs typeface="DejaVu Sans Condensed"/>
              </a:rPr>
              <a:t>(LEY  5106) AÑO 2016 y LEY 5.773 Nuevo Código – Diciembre 2024.</a:t>
            </a:r>
            <a:endParaRPr lang="es-AR" sz="2400" kern="50" dirty="0">
              <a:solidFill>
                <a:schemeClr val="accent5">
                  <a:lumMod val="50000"/>
                </a:schemeClr>
              </a:solidFill>
              <a:effectLst/>
              <a:latin typeface="+mj-lt"/>
              <a:ea typeface="Noto Sans CJK SC"/>
              <a:cs typeface="DejaVu Sans Condensed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AR" sz="2400" kern="50" dirty="0">
                <a:solidFill>
                  <a:schemeClr val="accent5">
                    <a:lumMod val="50000"/>
                  </a:schemeClr>
                </a:solidFill>
                <a:effectLst/>
                <a:latin typeface="+mj-lt"/>
                <a:ea typeface="Noto Sans CJK SC"/>
                <a:cs typeface="DejaVu Sans Condensed"/>
              </a:rPr>
              <a:t>CÓDIGO PROCEDIMIENTO DEL FUERO DE FAMILIA R.N.</a:t>
            </a:r>
            <a:r>
              <a:rPr lang="es-AR" sz="2400" kern="50" dirty="0">
                <a:solidFill>
                  <a:schemeClr val="accent5">
                    <a:lumMod val="50000"/>
                  </a:schemeClr>
                </a:solidFill>
                <a:latin typeface="+mj-lt"/>
                <a:ea typeface="Noto Sans CJK SC"/>
                <a:cs typeface="DejaVu Sans Condensed"/>
              </a:rPr>
              <a:t> </a:t>
            </a:r>
            <a:r>
              <a:rPr lang="es-AR" sz="2400" b="1" kern="50" dirty="0">
                <a:solidFill>
                  <a:schemeClr val="accent5">
                    <a:lumMod val="50000"/>
                  </a:schemeClr>
                </a:solidFill>
                <a:effectLst/>
                <a:latin typeface="+mj-lt"/>
                <a:ea typeface="Noto Sans CJK SC"/>
                <a:cs typeface="DejaVu Sans Condensed"/>
              </a:rPr>
              <a:t>(LEY 5396) AÑO 2019.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AR" sz="2400" kern="50" dirty="0">
                <a:solidFill>
                  <a:schemeClr val="accent5">
                    <a:lumMod val="50000"/>
                  </a:schemeClr>
                </a:solidFill>
                <a:effectLst/>
                <a:latin typeface="+mj-lt"/>
                <a:ea typeface="Noto Sans CJK SC"/>
                <a:cs typeface="DejaVu Sans Condensed"/>
              </a:rPr>
              <a:t>CÓDIGO DE PROCEDIMIENTO LABORAL  R.N. </a:t>
            </a:r>
            <a:r>
              <a:rPr lang="es-AR" sz="2400" b="1" kern="50" dirty="0">
                <a:solidFill>
                  <a:schemeClr val="accent5">
                    <a:lumMod val="50000"/>
                  </a:schemeClr>
                </a:solidFill>
                <a:effectLst/>
                <a:latin typeface="+mj-lt"/>
                <a:ea typeface="Noto Sans CJK SC"/>
                <a:cs typeface="DejaVu Sans Condensed"/>
              </a:rPr>
              <a:t>(LEY 5631) AÑO 2022.</a:t>
            </a:r>
            <a:endParaRPr lang="es-AR" sz="2400" kern="50" dirty="0">
              <a:solidFill>
                <a:schemeClr val="accent5">
                  <a:lumMod val="50000"/>
                </a:schemeClr>
              </a:solidFill>
              <a:effectLst/>
              <a:latin typeface="+mj-lt"/>
              <a:ea typeface="Noto Sans CJK SC"/>
              <a:cs typeface="DejaVu Sans Condensed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AR" sz="2400" kern="50" dirty="0">
                <a:solidFill>
                  <a:schemeClr val="accent5">
                    <a:lumMod val="50000"/>
                  </a:schemeClr>
                </a:solidFill>
                <a:latin typeface="+mj-lt"/>
                <a:ea typeface="Noto Sans CJK SC"/>
                <a:cs typeface="DejaVu Sans Condensed"/>
              </a:rPr>
              <a:t>CÓDIGO DE PROCEDIMIENTO MINERO </a:t>
            </a:r>
            <a:r>
              <a:rPr lang="es-AR" sz="2400" b="1" kern="50" dirty="0">
                <a:solidFill>
                  <a:schemeClr val="accent5">
                    <a:lumMod val="50000"/>
                  </a:schemeClr>
                </a:solidFill>
                <a:latin typeface="+mj-lt"/>
                <a:ea typeface="Noto Sans CJK SC"/>
                <a:cs typeface="DejaVu Sans Condensed"/>
              </a:rPr>
              <a:t>(LEY 5.702) AÑO 2023.</a:t>
            </a:r>
            <a:r>
              <a:rPr lang="es-AR" sz="2400" kern="50" dirty="0">
                <a:solidFill>
                  <a:schemeClr val="accent5">
                    <a:lumMod val="50000"/>
                  </a:schemeClr>
                </a:solidFill>
                <a:effectLst/>
                <a:latin typeface="+mj-lt"/>
                <a:ea typeface="Noto Sans CJK SC"/>
                <a:cs typeface="DejaVu Sans Condensed"/>
              </a:rPr>
              <a:t> 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AR" sz="2400" kern="50" dirty="0">
                <a:solidFill>
                  <a:schemeClr val="accent5">
                    <a:lumMod val="50000"/>
                  </a:schemeClr>
                </a:solidFill>
                <a:effectLst/>
                <a:latin typeface="+mj-lt"/>
                <a:ea typeface="Noto Sans CJK SC"/>
                <a:cs typeface="DejaVu Sans Condensed"/>
              </a:rPr>
              <a:t>CÓDIGO PROCESAL PENAL - MODIFICA ARTÍCULOS 109° </a:t>
            </a:r>
          </a:p>
          <a:p>
            <a:r>
              <a:rPr lang="es-AR" sz="2400" kern="50" dirty="0">
                <a:solidFill>
                  <a:schemeClr val="accent5">
                    <a:lumMod val="50000"/>
                  </a:schemeClr>
                </a:solidFill>
                <a:latin typeface="+mj-lt"/>
                <a:ea typeface="Noto Sans CJK SC"/>
                <a:cs typeface="DejaVu Sans Condensed"/>
              </a:rPr>
              <a:t>     </a:t>
            </a:r>
            <a:r>
              <a:rPr lang="es-AR" sz="2400" kern="50" dirty="0">
                <a:solidFill>
                  <a:schemeClr val="accent5">
                    <a:lumMod val="50000"/>
                  </a:schemeClr>
                </a:solidFill>
                <a:effectLst/>
                <a:latin typeface="+mj-lt"/>
                <a:ea typeface="Noto Sans CJK SC"/>
                <a:cs typeface="DejaVu Sans Condensed"/>
              </a:rPr>
              <a:t>Y 110° </a:t>
            </a:r>
            <a:r>
              <a:rPr lang="es-AR" sz="2400" b="1" kern="50" dirty="0">
                <a:solidFill>
                  <a:schemeClr val="accent5">
                    <a:lumMod val="50000"/>
                  </a:schemeClr>
                </a:solidFill>
                <a:effectLst/>
                <a:latin typeface="+mj-lt"/>
                <a:ea typeface="Noto Sans CJK SC"/>
                <a:cs typeface="DejaVu Sans Condensed"/>
              </a:rPr>
              <a:t>(LEY 5509</a:t>
            </a:r>
            <a:r>
              <a:rPr lang="es-AR" sz="2400" b="1" kern="50" dirty="0">
                <a:solidFill>
                  <a:schemeClr val="accent5">
                    <a:lumMod val="50000"/>
                  </a:schemeClr>
                </a:solidFill>
                <a:latin typeface="+mj-lt"/>
                <a:ea typeface="Noto Sans CJK SC"/>
                <a:cs typeface="DejaVu Sans Condensed"/>
              </a:rPr>
              <a:t> </a:t>
            </a:r>
            <a:r>
              <a:rPr lang="es-AR" sz="2400" b="1" kern="50" dirty="0">
                <a:solidFill>
                  <a:schemeClr val="accent5">
                    <a:lumMod val="50000"/>
                  </a:schemeClr>
                </a:solidFill>
                <a:effectLst/>
                <a:latin typeface="+mj-lt"/>
                <a:ea typeface="Noto Sans CJK SC"/>
                <a:cs typeface="DejaVu Sans Condensed"/>
              </a:rPr>
              <a:t>AÑO 2021) y (LEY 5720 AÑO 2024).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AR" sz="2400" b="1" kern="50" dirty="0">
                <a:solidFill>
                  <a:schemeClr val="accent5">
                    <a:lumMod val="50000"/>
                  </a:schemeClr>
                </a:solidFill>
                <a:latin typeface="+mj-lt"/>
                <a:ea typeface="Noto Sans CJK SC"/>
                <a:cs typeface="DejaVu Sans Condensed"/>
              </a:rPr>
              <a:t> </a:t>
            </a:r>
            <a:r>
              <a:rPr lang="es-AR" sz="2400" kern="50" dirty="0">
                <a:solidFill>
                  <a:schemeClr val="accent5">
                    <a:lumMod val="50000"/>
                  </a:schemeClr>
                </a:solidFill>
                <a:effectLst/>
                <a:latin typeface="+mj-lt"/>
                <a:ea typeface="Noto Sans CJK SC"/>
                <a:cs typeface="DejaVu Sans Condensed"/>
              </a:rPr>
              <a:t>CÓDIGO CONTRAVENCIONAL R.N. (LEY 5592 AÑO 2021).</a:t>
            </a:r>
          </a:p>
          <a:p>
            <a:r>
              <a:rPr lang="es-AR" sz="2400" kern="50" dirty="0">
                <a:solidFill>
                  <a:schemeClr val="accent5">
                    <a:lumMod val="50000"/>
                  </a:schemeClr>
                </a:solidFill>
                <a:latin typeface="+mj-lt"/>
                <a:ea typeface="Noto Sans CJK SC"/>
                <a:cs typeface="DejaVu Sans Condensed"/>
              </a:rPr>
              <a:t>      </a:t>
            </a:r>
            <a:r>
              <a:rPr lang="es-AR" sz="2400" kern="50" dirty="0">
                <a:solidFill>
                  <a:schemeClr val="accent5">
                    <a:lumMod val="50000"/>
                  </a:schemeClr>
                </a:solidFill>
                <a:effectLst/>
                <a:latin typeface="+mj-lt"/>
                <a:ea typeface="Noto Sans CJK SC"/>
                <a:cs typeface="DejaVu Sans Condensed"/>
              </a:rPr>
              <a:t>y </a:t>
            </a:r>
            <a:r>
              <a:rPr lang="es-AR" sz="2400" b="1" kern="50" dirty="0">
                <a:solidFill>
                  <a:schemeClr val="accent5">
                    <a:lumMod val="50000"/>
                  </a:schemeClr>
                </a:solidFill>
                <a:effectLst/>
                <a:latin typeface="+mj-lt"/>
                <a:ea typeface="Noto Sans CJK SC"/>
                <a:cs typeface="DejaVu Sans Condensed"/>
              </a:rPr>
              <a:t>(LEY 5</a:t>
            </a:r>
            <a:r>
              <a:rPr lang="es-AR" sz="2400" b="1" kern="50" dirty="0">
                <a:solidFill>
                  <a:schemeClr val="accent5">
                    <a:lumMod val="50000"/>
                  </a:schemeClr>
                </a:solidFill>
                <a:latin typeface="+mj-lt"/>
                <a:ea typeface="Noto Sans CJK SC"/>
                <a:cs typeface="DejaVu Sans Condensed"/>
              </a:rPr>
              <a:t>.</a:t>
            </a:r>
            <a:r>
              <a:rPr lang="es-AR" sz="2400" b="1" kern="50" dirty="0">
                <a:solidFill>
                  <a:schemeClr val="accent5">
                    <a:lumMod val="50000"/>
                  </a:schemeClr>
                </a:solidFill>
                <a:effectLst/>
                <a:latin typeface="+mj-lt"/>
                <a:ea typeface="Noto Sans CJK SC"/>
                <a:cs typeface="DejaVu Sans Condensed"/>
              </a:rPr>
              <a:t>714</a:t>
            </a:r>
            <a:r>
              <a:rPr lang="es-AR" sz="2400" b="1" kern="50" dirty="0">
                <a:solidFill>
                  <a:schemeClr val="accent5">
                    <a:lumMod val="50000"/>
                  </a:schemeClr>
                </a:solidFill>
                <a:latin typeface="+mj-lt"/>
                <a:ea typeface="Noto Sans CJK SC"/>
                <a:cs typeface="DejaVu Sans Condensed"/>
              </a:rPr>
              <a:t> </a:t>
            </a:r>
            <a:r>
              <a:rPr lang="es-AR" sz="2400" b="1" kern="50" dirty="0">
                <a:solidFill>
                  <a:schemeClr val="accent5">
                    <a:lumMod val="50000"/>
                  </a:schemeClr>
                </a:solidFill>
                <a:effectLst/>
                <a:latin typeface="+mj-lt"/>
                <a:ea typeface="Noto Sans CJK SC"/>
                <a:cs typeface="DejaVu Sans Condensed"/>
              </a:rPr>
              <a:t>AÑO 2024).</a:t>
            </a:r>
            <a:endParaRPr lang="es-AR" sz="2400" kern="50" dirty="0">
              <a:solidFill>
                <a:schemeClr val="accent5">
                  <a:lumMod val="50000"/>
                </a:schemeClr>
              </a:solidFill>
              <a:effectLst/>
              <a:latin typeface="+mj-lt"/>
              <a:ea typeface="Noto Sans CJK SC"/>
              <a:cs typeface="DejaVu Sans Condensed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29585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aller sobre clima laboral y perspectiva de género en la administración  pública - UPCN Santa Fe">
            <a:extLst>
              <a:ext uri="{FF2B5EF4-FFF2-40B4-BE49-F238E27FC236}">
                <a16:creationId xmlns:a16="http://schemas.microsoft.com/office/drawing/2014/main" id="{C1DC0FAC-5CE3-F510-A1B7-3B78DE1B2F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7702" y="4646532"/>
            <a:ext cx="5853917" cy="2211468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2">
                <a:lumMod val="60000"/>
                <a:lumOff val="40000"/>
              </a:schemeClr>
            </a:outerShdw>
            <a:softEdge rad="6096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E7D300D1-7C34-F73B-1EB4-FDFCD6EC8E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9803" y="284814"/>
            <a:ext cx="11632367" cy="1500188"/>
          </a:xfrm>
        </p:spPr>
        <p:txBody>
          <a:bodyPr anchor="t">
            <a:normAutofit fontScale="90000"/>
          </a:bodyPr>
          <a:lstStyle>
            <a:lvl1pPr marL="0" indent="0" algn="l">
              <a:buClr>
                <a:srgbClr val="002060"/>
              </a:buClr>
              <a:buFont typeface="Wingdings" panose="05000000000000000000" pitchFamily="2" charset="2"/>
              <a:buNone/>
              <a:defRPr sz="4400" b="1" u="sng" strike="noStrike">
                <a:solidFill>
                  <a:srgbClr val="002060"/>
                </a:solidFill>
              </a:defRPr>
            </a:lvl1pPr>
          </a:lstStyle>
          <a:p>
            <a:r>
              <a:rPr lang="es-ES" u="none" dirty="0"/>
              <a:t>              </a:t>
            </a:r>
            <a:br>
              <a:rPr lang="es-ES" u="none" dirty="0"/>
            </a:br>
            <a:r>
              <a:rPr lang="es-ES" u="none" dirty="0"/>
              <a:t>               </a:t>
            </a:r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PRINCIPALES MODIFICACIONES</a:t>
            </a:r>
            <a:br>
              <a:rPr lang="es-ES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r>
              <a:rPr lang="es-ES" dirty="0"/>
              <a:t> </a:t>
            </a:r>
            <a:br>
              <a:rPr lang="es-ES" dirty="0"/>
            </a:br>
            <a:r>
              <a:rPr lang="es-ES" dirty="0"/>
              <a:t>    </a:t>
            </a:r>
            <a:endParaRPr lang="es-AR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3B98B47-743A-5AAB-EE35-742D8FDFDCEC}"/>
              </a:ext>
            </a:extLst>
          </p:cNvPr>
          <p:cNvSpPr txBox="1"/>
          <p:nvPr/>
        </p:nvSpPr>
        <p:spPr>
          <a:xfrm>
            <a:off x="487478" y="2151727"/>
            <a:ext cx="111746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3200" b="1" kern="15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SimSun" panose="02010600030101010101" pitchFamily="2" charset="-122"/>
                <a:cs typeface="Lucida Sans" panose="020B0602030504020204" pitchFamily="34" charset="0"/>
              </a:rPr>
              <a:t>PERSPECTIVA DE GÉNEROS: Obligatoriedad a los Jueces y Juezas de realizar un abordaje judicial con Perspectiva de Géneros en las situaciones que involucren los derechos de mujeres, diversidades y/o disidencias para de esta manera garantizar la igualdad y el acceso a justicia.- </a:t>
            </a:r>
            <a:endParaRPr lang="es-AR" sz="3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0FD996AE-0A5F-F0B0-B164-D0BECBED11A8}"/>
              </a:ext>
            </a:extLst>
          </p:cNvPr>
          <p:cNvSpPr txBox="1"/>
          <p:nvPr/>
        </p:nvSpPr>
        <p:spPr>
          <a:xfrm>
            <a:off x="669304" y="6363092"/>
            <a:ext cx="896467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b="1" dirty="0">
                <a:solidFill>
                  <a:srgbClr val="002060"/>
                </a:solidFill>
              </a:rPr>
              <a:t>"LLEBANA, MARINA C/YASCO, ANTONIO S/LIQUIDACION DE LA SOCIEDAD CONVIVENCIAL (f) S/CASACION" (</a:t>
            </a:r>
            <a:r>
              <a:rPr lang="es-AR" sz="1400" b="1" dirty="0" err="1">
                <a:solidFill>
                  <a:srgbClr val="002060"/>
                </a:solidFill>
              </a:rPr>
              <a:t>Expte</a:t>
            </a:r>
            <a:r>
              <a:rPr lang="es-AR" sz="1400" b="1" dirty="0">
                <a:solidFill>
                  <a:srgbClr val="002060"/>
                </a:solidFill>
              </a:rPr>
              <a:t>. </a:t>
            </a:r>
            <a:r>
              <a:rPr lang="es-AR" sz="1400" b="1" dirty="0" err="1">
                <a:solidFill>
                  <a:srgbClr val="002060"/>
                </a:solidFill>
              </a:rPr>
              <a:t>Nº</a:t>
            </a:r>
            <a:r>
              <a:rPr lang="es-AR" sz="1400" b="1" dirty="0">
                <a:solidFill>
                  <a:srgbClr val="002060"/>
                </a:solidFill>
              </a:rPr>
              <a:t> BA-26980-F-0000) Doctrina Obligatoria STJ.- 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53764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4E1095FB-E159-1E4F-FB2F-DE6134FD21D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114800" y="2224921"/>
            <a:ext cx="4114800" cy="4078386"/>
          </a:xfrm>
          <a:prstGeom prst="rect">
            <a:avLst/>
          </a:prstGeom>
          <a:ln>
            <a:noFill/>
          </a:ln>
          <a:effectLst>
            <a:softEdge rad="457200"/>
          </a:effectLst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524936DC-0B31-C71F-55E9-830EE76861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0560" y="2296106"/>
            <a:ext cx="10515600" cy="2755041"/>
          </a:xfrm>
        </p:spPr>
        <p:txBody>
          <a:bodyPr anchor="t">
            <a:noAutofit/>
          </a:bodyPr>
          <a:lstStyle>
            <a:lvl1pPr marL="0" indent="0" algn="just">
              <a:buFont typeface="+mj-lt"/>
              <a:buNone/>
              <a:defRPr lang="es-AR" sz="3000" b="1" kern="1200" dirty="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2800" dirty="0"/>
              <a:t>Facultad otorgada a los Jueces y Juezas para poder realizar un examen de compatibilidad entre el texto de una norma nacional, provincial y/o local, su interpretación, o un acto u omisión de la autoridad pública o los particulares, por un lado, con relación al</a:t>
            </a:r>
            <a:br>
              <a:rPr lang="es-AR" sz="2800" dirty="0"/>
            </a:br>
            <a:r>
              <a:rPr lang="es-AR" sz="2800" dirty="0"/>
              <a:t>texto de un Tratado Internacional del que el estado es</a:t>
            </a:r>
            <a:br>
              <a:rPr lang="es-AR" sz="2800" dirty="0"/>
            </a:br>
            <a:endParaRPr lang="es-AR" sz="2800" dirty="0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ACB530B1-58BB-40C6-5768-235106D8613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2852980" y="991891"/>
            <a:ext cx="8817244" cy="1087813"/>
          </a:xfrm>
        </p:spPr>
        <p:txBody>
          <a:bodyPr/>
          <a:lstStyle>
            <a:lvl1pPr marL="0" indent="0">
              <a:buNone/>
              <a:defRPr sz="3600" b="1" u="sng">
                <a:solidFill>
                  <a:srgbClr val="002060"/>
                </a:solidFill>
                <a:latin typeface="+mj-lt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 DE CONVENCIONALIDAD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D50834A-AE59-D57D-02FB-DD0786482783}"/>
              </a:ext>
            </a:extLst>
          </p:cNvPr>
          <p:cNvSpPr txBox="1"/>
          <p:nvPr/>
        </p:nvSpPr>
        <p:spPr>
          <a:xfrm>
            <a:off x="670560" y="4558610"/>
            <a:ext cx="90783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b="1" dirty="0">
                <a:solidFill>
                  <a:srgbClr val="002060"/>
                </a:solidFill>
                <a:latin typeface="+mj-lt"/>
              </a:rPr>
              <a:t>parte y/o la interpretación judicial o consultiva          que de dicho texto haya realizado la Corte Interamericana de Derechos Humanos, por el otro.</a:t>
            </a:r>
          </a:p>
        </p:txBody>
      </p:sp>
    </p:spTree>
    <p:extLst>
      <p:ext uri="{BB962C8B-B14F-4D97-AF65-F5344CB8AC3E}">
        <p14:creationId xmlns:p14="http://schemas.microsoft.com/office/powerpoint/2010/main" val="962977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7CCF07C-86AF-BFF5-0E50-8BFFD12083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5692" y="2917119"/>
            <a:ext cx="3648075" cy="239077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7000">
                <a:schemeClr val="accent1">
                  <a:lumMod val="45000"/>
                  <a:lumOff val="55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72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softEdge rad="114300"/>
          </a:effectLst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4601856F-FA73-8A35-850F-E10A113DCB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37511" y="614528"/>
            <a:ext cx="8689680" cy="1325563"/>
          </a:xfrm>
        </p:spPr>
        <p:txBody>
          <a:bodyPr/>
          <a:lstStyle>
            <a:lvl1pPr algn="ctr">
              <a:defRPr b="1" u="sng">
                <a:solidFill>
                  <a:srgbClr val="002060"/>
                </a:solidFill>
              </a:defRPr>
            </a:lvl1pPr>
          </a:lstStyle>
          <a:p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IMPLEMENTACIÓN DE NUEVAS TECNOLOGÍAS </a:t>
            </a:r>
            <a:endParaRPr lang="es-A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C5E73C3-EFA6-9F87-1BE8-2E33612E58BB}"/>
              </a:ext>
            </a:extLst>
          </p:cNvPr>
          <p:cNvSpPr txBox="1"/>
          <p:nvPr/>
        </p:nvSpPr>
        <p:spPr>
          <a:xfrm>
            <a:off x="393180" y="2835235"/>
            <a:ext cx="110283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3200" b="1" dirty="0">
                <a:solidFill>
                  <a:srgbClr val="002060"/>
                </a:solidFill>
                <a:latin typeface="+mj-lt"/>
              </a:rPr>
              <a:t>L</a:t>
            </a:r>
            <a:r>
              <a:rPr lang="es-ES" sz="3200" b="1" kern="150" dirty="0">
                <a:solidFill>
                  <a:srgbClr val="002060"/>
                </a:solidFill>
                <a:effectLst/>
                <a:latin typeface="+mj-lt"/>
                <a:ea typeface="Courier New" panose="02070309020205020404" pitchFamily="49" charset="0"/>
                <a:cs typeface="Arial" panose="020B0604020202020204" pitchFamily="34" charset="0"/>
              </a:rPr>
              <a:t>a introducción de la tecnología y las nuevas modalidades de litigación, se instrumenta a través de la digitalización de los expedientes, en consonancia con la implementación del Sistema PUMA, para los fueros civil, laboral, familia y penal.</a:t>
            </a:r>
            <a:endParaRPr lang="es-AR" sz="3200" b="1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2801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C11DD5F4-4E02-2380-E757-A3DCCEA3ACF4}"/>
              </a:ext>
            </a:extLst>
          </p:cNvPr>
          <p:cNvSpPr txBox="1"/>
          <p:nvPr/>
        </p:nvSpPr>
        <p:spPr>
          <a:xfrm>
            <a:off x="2746343" y="480767"/>
            <a:ext cx="889890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44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SISTEMA DE NOTIFICACIONES</a:t>
            </a:r>
          </a:p>
          <a:p>
            <a:pPr algn="ctr"/>
            <a:r>
              <a:rPr lang="es-AR" sz="44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PLAZOS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E265F2B-0F18-661D-F495-592DCBBDCA9F}"/>
              </a:ext>
            </a:extLst>
          </p:cNvPr>
          <p:cNvSpPr txBox="1"/>
          <p:nvPr/>
        </p:nvSpPr>
        <p:spPr>
          <a:xfrm>
            <a:off x="251381" y="2078146"/>
            <a:ext cx="1168923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s-AR" sz="22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Salvo excepciones, las providencias y decisiones judiciales, incluyendo la sentencia definitiva, se practican a través del sistema informático de gestión judicial habilitado por el Superior Tribunal de Justicia (actualmente Sistema PUMA).-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s-AR" sz="22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Las providencias y resoluciones, incluyendo la sentencia definitiva, quedan notificadas el martes o viernes posterior al día que se publiquen en el Sistema de Gestión Judicial, o el siguiente día de nota si alguno de aquéllos </a:t>
            </a:r>
          </a:p>
          <a:p>
            <a:r>
              <a:rPr lang="es-AR" sz="22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     resulta inhábil. </a:t>
            </a:r>
          </a:p>
          <a:p>
            <a:r>
              <a:rPr lang="es-AR" sz="22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     Los plazos comienzan a correr a partir del día siguiente al de   </a:t>
            </a:r>
          </a:p>
          <a:p>
            <a:r>
              <a:rPr lang="es-AR" sz="22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     su notificación.</a:t>
            </a:r>
          </a:p>
          <a:p>
            <a:r>
              <a:rPr lang="es-AR" sz="22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     Los actos procesales que se suban al sistema en horas o días</a:t>
            </a:r>
          </a:p>
          <a:p>
            <a:r>
              <a:rPr lang="es-AR" sz="22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     inhábiles se tienen por publicados el día hábil siguiente. </a:t>
            </a:r>
          </a:p>
          <a:p>
            <a:pPr marL="536575"/>
            <a:r>
              <a:rPr lang="es-AR" sz="22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Todos los plazos son considerados en días hábiles, salvo expresa</a:t>
            </a:r>
          </a:p>
          <a:p>
            <a:pPr marL="536575"/>
            <a:r>
              <a:rPr lang="es-AR" sz="22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disposición en contrario.-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s-AR" sz="28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94952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C79C3A-7F84-D954-B730-33E3854D5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129" y="1760292"/>
            <a:ext cx="9209988" cy="5941407"/>
          </a:xfrm>
        </p:spPr>
        <p:txBody>
          <a:bodyPr>
            <a:normAutofit/>
          </a:bodyPr>
          <a:lstStyle/>
          <a:p>
            <a:r>
              <a:rPr lang="es-AR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-DOMICILIO ELECTRÓNICO</a:t>
            </a:r>
            <a:br>
              <a:rPr lang="es-AR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AR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-EXPEDIENTES DIGITALES</a:t>
            </a:r>
            <a:br>
              <a:rPr lang="es-AR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AR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-COORDINADORES DE OFICINA DE TRAMITACIÓN INTEGRAL</a:t>
            </a:r>
            <a:br>
              <a:rPr lang="es-AR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AR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-SISTEMA DE AUDIENCIAS</a:t>
            </a:r>
            <a:br>
              <a:rPr lang="es-AR" dirty="0"/>
            </a:br>
            <a:br>
              <a:rPr lang="es-AR" dirty="0"/>
            </a:br>
            <a:br>
              <a:rPr lang="es-AR" dirty="0"/>
            </a:b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76959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6749D372-DD96-99F7-F558-29FCEC2922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26763" y="292402"/>
            <a:ext cx="8703590" cy="1325563"/>
          </a:xfrm>
        </p:spPr>
        <p:txBody>
          <a:bodyPr/>
          <a:lstStyle>
            <a:lvl1pPr algn="ctr">
              <a:defRPr b="1" u="sng">
                <a:solidFill>
                  <a:srgbClr val="002060"/>
                </a:solidFill>
              </a:defRPr>
            </a:lvl1pPr>
          </a:lstStyle>
          <a:p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MIGRACIÓN DE LAS EJECUCIONES FISCALES</a:t>
            </a:r>
            <a:endParaRPr lang="es-A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209FEB5-B8F7-44BB-73A9-A8FFA3F14210}"/>
              </a:ext>
            </a:extLst>
          </p:cNvPr>
          <p:cNvSpPr txBox="1"/>
          <p:nvPr/>
        </p:nvSpPr>
        <p:spPr>
          <a:xfrm>
            <a:off x="981786" y="2174532"/>
            <a:ext cx="1007519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3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En virtud de la implementación del nuevo Código Contencioso Administrativo mediante el dictado de la Ley 5.773, se migró el Capítulo referido a las Ejecuciones Fiscales al mismo, generando de esta manera, armonía entre ambos cuerpos normativos.</a:t>
            </a:r>
          </a:p>
        </p:txBody>
      </p:sp>
    </p:spTree>
    <p:extLst>
      <p:ext uri="{BB962C8B-B14F-4D97-AF65-F5344CB8AC3E}">
        <p14:creationId xmlns:p14="http://schemas.microsoft.com/office/powerpoint/2010/main" val="4636722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Verde amarillo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BF64" id="{649167D2-882A-4EB7-A770-CBC5F50539A5}" vid="{131A5165-6C44-49A8-A374-C22BB49FAA6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pptBF64</Template>
  <TotalTime>262</TotalTime>
  <Words>952</Words>
  <Application>Microsoft Office PowerPoint</Application>
  <PresentationFormat>Panorámica</PresentationFormat>
  <Paragraphs>63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1" baseType="lpstr">
      <vt:lpstr>Arial</vt:lpstr>
      <vt:lpstr>Bahnschrift SemiBold SemiConden</vt:lpstr>
      <vt:lpstr>Century Gothic</vt:lpstr>
      <vt:lpstr>Courier New</vt:lpstr>
      <vt:lpstr>Palatino Linotype</vt:lpstr>
      <vt:lpstr>Wingdings</vt:lpstr>
      <vt:lpstr>Tema de Office</vt:lpstr>
      <vt:lpstr>Presentación de PowerPoint</vt:lpstr>
      <vt:lpstr>Presentación de PowerPoint</vt:lpstr>
      <vt:lpstr>REFORMAS PROCESALES POSTERIORES</vt:lpstr>
      <vt:lpstr>                              PRINCIPALES MODIFICACIONES          </vt:lpstr>
      <vt:lpstr>Facultad otorgada a los Jueces y Juezas para poder realizar un examen de compatibilidad entre el texto de una norma nacional, provincial y/o local, su interpretación, o un acto u omisión de la autoridad pública o los particulares, por un lado, con relación al texto de un Tratado Internacional del que el estado es </vt:lpstr>
      <vt:lpstr>IMPLEMENTACIÓN DE NUEVAS TECNOLOGÍAS </vt:lpstr>
      <vt:lpstr>Presentación de PowerPoint</vt:lpstr>
      <vt:lpstr>-DOMICILIO ELECTRÓNICO -EXPEDIENTES DIGITALES -COORDINADORES DE OFICINA DE TRAMITACIÓN INTEGRAL -SISTEMA DE AUDIENCIAS   </vt:lpstr>
      <vt:lpstr>MIGRACIÓN DE LAS EJECUCIONES FISCALES</vt:lpstr>
      <vt:lpstr>Presentación de PowerPoint</vt:lpstr>
      <vt:lpstr>CREACIÓN DEL PROCESO DE TRAMITACIÓN SIMPLIFICADA</vt:lpstr>
      <vt:lpstr>Supresión del Juicio de Inconstitucionalidad y las Cuestiones sobre Competencia y Conflictos de Poderes Públicos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Rocio Martínez Rentz</dc:creator>
  <cp:lastModifiedBy>Gaspar Poggioli</cp:lastModifiedBy>
  <cp:revision>12</cp:revision>
  <dcterms:created xsi:type="dcterms:W3CDTF">2023-06-29T19:48:24Z</dcterms:created>
  <dcterms:modified xsi:type="dcterms:W3CDTF">2025-03-12T01:20:29Z</dcterms:modified>
</cp:coreProperties>
</file>