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20"/>
  </p:notesMasterIdLst>
  <p:sldIdLst>
    <p:sldId id="1634" r:id="rId2"/>
    <p:sldId id="1588" r:id="rId3"/>
    <p:sldId id="1589" r:id="rId4"/>
    <p:sldId id="1590" r:id="rId5"/>
    <p:sldId id="1594" r:id="rId6"/>
    <p:sldId id="1595" r:id="rId7"/>
    <p:sldId id="1596" r:id="rId8"/>
    <p:sldId id="1597" r:id="rId9"/>
    <p:sldId id="1591" r:id="rId10"/>
    <p:sldId id="1642" r:id="rId11"/>
    <p:sldId id="1592" r:id="rId12"/>
    <p:sldId id="1593" r:id="rId13"/>
    <p:sldId id="1508" r:id="rId14"/>
    <p:sldId id="1509" r:id="rId15"/>
    <p:sldId id="1510" r:id="rId16"/>
    <p:sldId id="1511" r:id="rId17"/>
    <p:sldId id="1512" r:id="rId18"/>
    <p:sldId id="1513" r:id="rId19"/>
    <p:sldId id="1514" r:id="rId20"/>
    <p:sldId id="1515" r:id="rId21"/>
    <p:sldId id="1516" r:id="rId22"/>
    <p:sldId id="1517" r:id="rId23"/>
    <p:sldId id="1607" r:id="rId24"/>
    <p:sldId id="1518" r:id="rId25"/>
    <p:sldId id="1519" r:id="rId26"/>
    <p:sldId id="1598" r:id="rId27"/>
    <p:sldId id="1629" r:id="rId28"/>
    <p:sldId id="1601" r:id="rId29"/>
    <p:sldId id="1599" r:id="rId30"/>
    <p:sldId id="1600" r:id="rId31"/>
    <p:sldId id="1520" r:id="rId32"/>
    <p:sldId id="1521" r:id="rId33"/>
    <p:sldId id="1522" r:id="rId34"/>
    <p:sldId id="1645" r:id="rId35"/>
    <p:sldId id="1523" r:id="rId36"/>
    <p:sldId id="1524" r:id="rId37"/>
    <p:sldId id="1525" r:id="rId38"/>
    <p:sldId id="1527" r:id="rId39"/>
    <p:sldId id="1528" r:id="rId40"/>
    <p:sldId id="1640" r:id="rId41"/>
    <p:sldId id="1602" r:id="rId42"/>
    <p:sldId id="1603" r:id="rId43"/>
    <p:sldId id="1612" r:id="rId44"/>
    <p:sldId id="1621" r:id="rId45"/>
    <p:sldId id="1641" r:id="rId46"/>
    <p:sldId id="1604" r:id="rId47"/>
    <p:sldId id="1626" r:id="rId48"/>
    <p:sldId id="1534" r:id="rId49"/>
    <p:sldId id="1646" r:id="rId50"/>
    <p:sldId id="1615" r:id="rId51"/>
    <p:sldId id="1616" r:id="rId52"/>
    <p:sldId id="1617" r:id="rId53"/>
    <p:sldId id="1618" r:id="rId54"/>
    <p:sldId id="1613" r:id="rId55"/>
    <p:sldId id="1614" r:id="rId56"/>
    <p:sldId id="1619" r:id="rId57"/>
    <p:sldId id="1620" r:id="rId58"/>
    <p:sldId id="1540" r:id="rId59"/>
    <p:sldId id="1541" r:id="rId60"/>
    <p:sldId id="1542" r:id="rId61"/>
    <p:sldId id="1543" r:id="rId62"/>
    <p:sldId id="1544" r:id="rId63"/>
    <p:sldId id="1545" r:id="rId64"/>
    <p:sldId id="1585" r:id="rId65"/>
    <p:sldId id="1630" r:id="rId66"/>
    <p:sldId id="1546" r:id="rId67"/>
    <p:sldId id="1605" r:id="rId68"/>
    <p:sldId id="1586" r:id="rId69"/>
    <p:sldId id="1587" r:id="rId70"/>
    <p:sldId id="1647" r:id="rId71"/>
    <p:sldId id="1648" r:id="rId72"/>
    <p:sldId id="1551" r:id="rId73"/>
    <p:sldId id="1552" r:id="rId74"/>
    <p:sldId id="1553" r:id="rId75"/>
    <p:sldId id="1554" r:id="rId76"/>
    <p:sldId id="1556" r:id="rId77"/>
    <p:sldId id="1557" r:id="rId78"/>
    <p:sldId id="1558" r:id="rId79"/>
    <p:sldId id="1637" r:id="rId80"/>
    <p:sldId id="1559" r:id="rId81"/>
    <p:sldId id="1560" r:id="rId82"/>
    <p:sldId id="1561" r:id="rId83"/>
    <p:sldId id="1562" r:id="rId84"/>
    <p:sldId id="1563" r:id="rId85"/>
    <p:sldId id="1564" r:id="rId86"/>
    <p:sldId id="1565" r:id="rId87"/>
    <p:sldId id="1638" r:id="rId88"/>
    <p:sldId id="1566" r:id="rId89"/>
    <p:sldId id="1639" r:id="rId90"/>
    <p:sldId id="1567" r:id="rId91"/>
    <p:sldId id="1568" r:id="rId92"/>
    <p:sldId id="1569" r:id="rId93"/>
    <p:sldId id="1649" r:id="rId94"/>
    <p:sldId id="1651" r:id="rId95"/>
    <p:sldId id="1650" r:id="rId96"/>
    <p:sldId id="1606" r:id="rId97"/>
    <p:sldId id="1571" r:id="rId98"/>
    <p:sldId id="1572" r:id="rId99"/>
    <p:sldId id="1573" r:id="rId100"/>
    <p:sldId id="1574" r:id="rId101"/>
    <p:sldId id="1575" r:id="rId102"/>
    <p:sldId id="1576" r:id="rId103"/>
    <p:sldId id="1577" r:id="rId104"/>
    <p:sldId id="1579" r:id="rId105"/>
    <p:sldId id="1580" r:id="rId106"/>
    <p:sldId id="1581" r:id="rId107"/>
    <p:sldId id="1582" r:id="rId108"/>
    <p:sldId id="1583" r:id="rId109"/>
    <p:sldId id="1631" r:id="rId110"/>
    <p:sldId id="1608" r:id="rId111"/>
    <p:sldId id="1609" r:id="rId112"/>
    <p:sldId id="1610" r:id="rId113"/>
    <p:sldId id="1627" r:id="rId114"/>
    <p:sldId id="1628" r:id="rId115"/>
    <p:sldId id="1635" r:id="rId116"/>
    <p:sldId id="1611" r:id="rId117"/>
    <p:sldId id="1633" r:id="rId118"/>
    <p:sldId id="1237" r:id="rId11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Garamond" panose="02020404030301010803" pitchFamily="18" charset="0"/>
        <a:ea typeface="+mn-ea"/>
        <a:cs typeface="+mn-cs"/>
      </a:defRPr>
    </a:lvl1pPr>
    <a:lvl2pPr marL="457200" algn="l" rtl="0" fontAlgn="base">
      <a:spcBef>
        <a:spcPct val="0"/>
      </a:spcBef>
      <a:spcAft>
        <a:spcPct val="0"/>
      </a:spcAft>
      <a:defRPr kern="1200">
        <a:solidFill>
          <a:schemeClr val="tx1"/>
        </a:solidFill>
        <a:latin typeface="Garamond" panose="02020404030301010803" pitchFamily="18" charset="0"/>
        <a:ea typeface="+mn-ea"/>
        <a:cs typeface="+mn-cs"/>
      </a:defRPr>
    </a:lvl2pPr>
    <a:lvl3pPr marL="914400" algn="l" rtl="0" fontAlgn="base">
      <a:spcBef>
        <a:spcPct val="0"/>
      </a:spcBef>
      <a:spcAft>
        <a:spcPct val="0"/>
      </a:spcAft>
      <a:defRPr kern="1200">
        <a:solidFill>
          <a:schemeClr val="tx1"/>
        </a:solidFill>
        <a:latin typeface="Garamond" panose="02020404030301010803" pitchFamily="18" charset="0"/>
        <a:ea typeface="+mn-ea"/>
        <a:cs typeface="+mn-cs"/>
      </a:defRPr>
    </a:lvl3pPr>
    <a:lvl4pPr marL="1371600" algn="l" rtl="0" fontAlgn="base">
      <a:spcBef>
        <a:spcPct val="0"/>
      </a:spcBef>
      <a:spcAft>
        <a:spcPct val="0"/>
      </a:spcAft>
      <a:defRPr kern="1200">
        <a:solidFill>
          <a:schemeClr val="tx1"/>
        </a:solidFill>
        <a:latin typeface="Garamond" panose="02020404030301010803" pitchFamily="18" charset="0"/>
        <a:ea typeface="+mn-ea"/>
        <a:cs typeface="+mn-cs"/>
      </a:defRPr>
    </a:lvl4pPr>
    <a:lvl5pPr marL="1828800" algn="l" rtl="0" fontAlgn="base">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0750"/>
    <a:srgbClr val="FFFF00"/>
    <a:srgbClr val="00FF00"/>
    <a:srgbClr val="EDFE0E"/>
    <a:srgbClr val="FFCC66"/>
    <a:srgbClr val="FF00FF"/>
    <a:srgbClr val="FF66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189" autoAdjust="0"/>
  </p:normalViewPr>
  <p:slideViewPr>
    <p:cSldViewPr>
      <p:cViewPr varScale="1">
        <p:scale>
          <a:sx n="64" d="100"/>
          <a:sy n="64" d="100"/>
        </p:scale>
        <p:origin x="1770" y="66"/>
      </p:cViewPr>
      <p:guideLst>
        <p:guide orient="horz" pos="2160"/>
        <p:guide pos="2880"/>
      </p:guideLst>
    </p:cSldViewPr>
  </p:slideViewPr>
  <p:outlineViewPr>
    <p:cViewPr>
      <p:scale>
        <a:sx n="33" d="100"/>
        <a:sy n="33" d="100"/>
      </p:scale>
      <p:origin x="48" y="4934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789AE2-9A12-41C5-96E0-B247FE9DE06A}"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s-ES"/>
        </a:p>
      </dgm:t>
    </dgm:pt>
    <dgm:pt modelId="{66B6B9DE-AB1E-46E5-B316-22F0DDD28C64}">
      <dgm:prSet phldrT="[Texto]"/>
      <dgm:spPr/>
      <dgm:t>
        <a:bodyPr/>
        <a:lstStyle/>
        <a:p>
          <a:r>
            <a:rPr lang="es-ES" b="1" dirty="0"/>
            <a:t>Art. 22 </a:t>
          </a:r>
          <a:r>
            <a:rPr lang="es-ES" b="1" dirty="0" err="1"/>
            <a:t>CCyC</a:t>
          </a:r>
          <a:endParaRPr lang="es-ES" b="1" dirty="0"/>
        </a:p>
      </dgm:t>
    </dgm:pt>
    <dgm:pt modelId="{5C445557-F4BA-4A28-B75E-4DFDC177B1E7}" type="parTrans" cxnId="{5CEA6C96-0882-4081-9FC2-C7748513FF47}">
      <dgm:prSet/>
      <dgm:spPr/>
      <dgm:t>
        <a:bodyPr/>
        <a:lstStyle/>
        <a:p>
          <a:endParaRPr lang="es-ES"/>
        </a:p>
      </dgm:t>
    </dgm:pt>
    <dgm:pt modelId="{4358CC5C-6F3B-41D3-B16A-4AEE03B98486}" type="sibTrans" cxnId="{5CEA6C96-0882-4081-9FC2-C7748513FF47}">
      <dgm:prSet/>
      <dgm:spPr/>
      <dgm:t>
        <a:bodyPr/>
        <a:lstStyle/>
        <a:p>
          <a:endParaRPr lang="es-ES"/>
        </a:p>
      </dgm:t>
    </dgm:pt>
    <dgm:pt modelId="{816C61AD-CE1A-418A-AA1B-97CFE16A5D1D}">
      <dgm:prSet phldrT="[Texto]" custT="1"/>
      <dgm:spPr/>
      <dgm:t>
        <a:bodyPr/>
        <a:lstStyle/>
        <a:p>
          <a:r>
            <a:rPr lang="es-ES" sz="2400" b="1" dirty="0">
              <a:solidFill>
                <a:schemeClr val="bg1"/>
              </a:solidFill>
              <a:latin typeface="Arial" pitchFamily="34" charset="0"/>
              <a:cs typeface="Arial" pitchFamily="34" charset="0"/>
            </a:rPr>
            <a:t>Capaz</a:t>
          </a:r>
        </a:p>
      </dgm:t>
    </dgm:pt>
    <dgm:pt modelId="{077E954C-A35F-4F44-8852-39DDCD335E56}" type="parTrans" cxnId="{F8A932CC-D20E-4B24-830A-85865CDC9832}">
      <dgm:prSet/>
      <dgm:spPr/>
      <dgm:t>
        <a:bodyPr/>
        <a:lstStyle/>
        <a:p>
          <a:endParaRPr lang="es-ES"/>
        </a:p>
      </dgm:t>
    </dgm:pt>
    <dgm:pt modelId="{DBD04498-B35F-441A-AC6D-B452DA6E2C3A}" type="sibTrans" cxnId="{F8A932CC-D20E-4B24-830A-85865CDC9832}">
      <dgm:prSet/>
      <dgm:spPr/>
      <dgm:t>
        <a:bodyPr/>
        <a:lstStyle/>
        <a:p>
          <a:endParaRPr lang="es-ES"/>
        </a:p>
      </dgm:t>
    </dgm:pt>
    <dgm:pt modelId="{8A531965-2314-4B5D-B23E-5C9CB02E7D6E}">
      <dgm:prSet phldrT="[Texto]"/>
      <dgm:spPr/>
      <dgm:t>
        <a:bodyPr/>
        <a:lstStyle/>
        <a:p>
          <a:r>
            <a:rPr lang="es-ES" b="1" dirty="0"/>
            <a:t>Arts. 32 y 101,inc. c) CCyC</a:t>
          </a:r>
        </a:p>
      </dgm:t>
    </dgm:pt>
    <dgm:pt modelId="{D80290EB-685B-4BC2-BCEA-1FD1DFCF4736}" type="parTrans" cxnId="{3C37DBA3-F8D2-4E02-9E91-E11A2BB80216}">
      <dgm:prSet/>
      <dgm:spPr/>
      <dgm:t>
        <a:bodyPr/>
        <a:lstStyle/>
        <a:p>
          <a:endParaRPr lang="es-ES"/>
        </a:p>
      </dgm:t>
    </dgm:pt>
    <dgm:pt modelId="{693F54EF-5BE3-4321-A6F1-02EE59826262}" type="sibTrans" cxnId="{3C37DBA3-F8D2-4E02-9E91-E11A2BB80216}">
      <dgm:prSet/>
      <dgm:spPr/>
      <dgm:t>
        <a:bodyPr/>
        <a:lstStyle/>
        <a:p>
          <a:endParaRPr lang="es-ES"/>
        </a:p>
      </dgm:t>
    </dgm:pt>
    <dgm:pt modelId="{875E51AF-6FD0-4BA6-AEBF-8B8AFA5ABDB5}">
      <dgm:prSet phldrT="[Texto]" custT="1"/>
      <dgm:spPr/>
      <dgm:t>
        <a:bodyPr/>
        <a:lstStyle/>
        <a:p>
          <a:r>
            <a:rPr lang="es-ES" sz="1800" b="1" dirty="0">
              <a:solidFill>
                <a:schemeClr val="bg1"/>
              </a:solidFill>
            </a:rPr>
            <a:t>Con capacidad restringida</a:t>
          </a:r>
        </a:p>
      </dgm:t>
    </dgm:pt>
    <dgm:pt modelId="{F631A83F-B77B-40E0-8FD7-8C66F4F77AC4}" type="parTrans" cxnId="{B23DA4AD-ACF7-4E39-ABF5-196F16F75893}">
      <dgm:prSet/>
      <dgm:spPr/>
      <dgm:t>
        <a:bodyPr/>
        <a:lstStyle/>
        <a:p>
          <a:endParaRPr lang="es-ES"/>
        </a:p>
      </dgm:t>
    </dgm:pt>
    <dgm:pt modelId="{71F7E955-04FC-4D4C-BCBC-DFFB9510B393}" type="sibTrans" cxnId="{B23DA4AD-ACF7-4E39-ABF5-196F16F75893}">
      <dgm:prSet/>
      <dgm:spPr/>
      <dgm:t>
        <a:bodyPr/>
        <a:lstStyle/>
        <a:p>
          <a:endParaRPr lang="es-ES"/>
        </a:p>
      </dgm:t>
    </dgm:pt>
    <dgm:pt modelId="{B758C4C9-7172-42A6-978E-539927F0C8A1}">
      <dgm:prSet phldrT="[Texto]"/>
      <dgm:spPr/>
      <dgm:t>
        <a:bodyPr/>
        <a:lstStyle/>
        <a:p>
          <a:r>
            <a:rPr lang="es-ES" b="1" dirty="0"/>
            <a:t>Art. 32 </a:t>
          </a:r>
          <a:r>
            <a:rPr lang="es-ES" b="1" dirty="0" err="1"/>
            <a:t>CCyC</a:t>
          </a:r>
          <a:endParaRPr lang="es-ES" b="1" dirty="0"/>
        </a:p>
      </dgm:t>
    </dgm:pt>
    <dgm:pt modelId="{9C71598D-504F-4224-830B-270A70912746}" type="parTrans" cxnId="{F47C7374-53D0-43FC-8E86-67E745566759}">
      <dgm:prSet/>
      <dgm:spPr/>
      <dgm:t>
        <a:bodyPr/>
        <a:lstStyle/>
        <a:p>
          <a:endParaRPr lang="es-ES"/>
        </a:p>
      </dgm:t>
    </dgm:pt>
    <dgm:pt modelId="{657E6E6C-2399-43C5-9C12-B83200A05D9C}" type="sibTrans" cxnId="{F47C7374-53D0-43FC-8E86-67E745566759}">
      <dgm:prSet/>
      <dgm:spPr/>
      <dgm:t>
        <a:bodyPr/>
        <a:lstStyle/>
        <a:p>
          <a:endParaRPr lang="es-ES"/>
        </a:p>
      </dgm:t>
    </dgm:pt>
    <dgm:pt modelId="{FCF81EB1-AEF6-41CB-98DB-7E46D90D87A2}">
      <dgm:prSet phldrT="[Texto]"/>
      <dgm:spPr/>
      <dgm:t>
        <a:bodyPr/>
        <a:lstStyle/>
        <a:p>
          <a:r>
            <a:rPr lang="es-ES" b="1" dirty="0">
              <a:solidFill>
                <a:schemeClr val="bg1"/>
              </a:solidFill>
            </a:rPr>
            <a:t>Con incapacidad</a:t>
          </a:r>
        </a:p>
      </dgm:t>
    </dgm:pt>
    <dgm:pt modelId="{8803759E-39E7-414F-A81E-A608752E1CEA}" type="parTrans" cxnId="{286CDC38-BCFE-4975-9DB6-39E65363EB3D}">
      <dgm:prSet/>
      <dgm:spPr/>
      <dgm:t>
        <a:bodyPr/>
        <a:lstStyle/>
        <a:p>
          <a:endParaRPr lang="es-ES"/>
        </a:p>
      </dgm:t>
    </dgm:pt>
    <dgm:pt modelId="{2C12AAE0-5404-4DCA-BB8D-1A574AA15755}" type="sibTrans" cxnId="{286CDC38-BCFE-4975-9DB6-39E65363EB3D}">
      <dgm:prSet/>
      <dgm:spPr/>
      <dgm:t>
        <a:bodyPr/>
        <a:lstStyle/>
        <a:p>
          <a:endParaRPr lang="es-ES"/>
        </a:p>
      </dgm:t>
    </dgm:pt>
    <dgm:pt modelId="{C5CEC08A-5404-4C2B-827A-F2A99D48657B}">
      <dgm:prSet phldrT="[Texto]"/>
      <dgm:spPr/>
      <dgm:t>
        <a:bodyPr/>
        <a:lstStyle/>
        <a:p>
          <a:r>
            <a:rPr lang="es-ES" b="1" dirty="0"/>
            <a:t>Art. 48 </a:t>
          </a:r>
          <a:r>
            <a:rPr lang="es-ES" b="1" dirty="0" err="1"/>
            <a:t>CCyC</a:t>
          </a:r>
          <a:endParaRPr lang="es-ES" b="1" dirty="0"/>
        </a:p>
      </dgm:t>
    </dgm:pt>
    <dgm:pt modelId="{C418CD34-5BA4-44D0-BBB5-92C6C6A02A3D}" type="parTrans" cxnId="{2274269A-A40F-413B-8403-0A9D32E4AEC2}">
      <dgm:prSet/>
      <dgm:spPr/>
      <dgm:t>
        <a:bodyPr/>
        <a:lstStyle/>
        <a:p>
          <a:endParaRPr lang="es-ES"/>
        </a:p>
      </dgm:t>
    </dgm:pt>
    <dgm:pt modelId="{7B5CEAE3-45E5-4083-A0A6-57F4CC28A542}" type="sibTrans" cxnId="{2274269A-A40F-413B-8403-0A9D32E4AEC2}">
      <dgm:prSet/>
      <dgm:spPr/>
      <dgm:t>
        <a:bodyPr/>
        <a:lstStyle/>
        <a:p>
          <a:endParaRPr lang="es-ES"/>
        </a:p>
      </dgm:t>
    </dgm:pt>
    <dgm:pt modelId="{13A88CB9-E5C6-4D1C-942F-FAF016F62E88}">
      <dgm:prSet phldrT="[Texto]" custT="1"/>
      <dgm:spPr/>
      <dgm:t>
        <a:bodyPr/>
        <a:lstStyle/>
        <a:p>
          <a:r>
            <a:rPr lang="es-ES" sz="1800" b="1" dirty="0">
              <a:solidFill>
                <a:srgbClr val="002060"/>
              </a:solidFill>
            </a:rPr>
            <a:t>Pródigo Inhabilitado</a:t>
          </a:r>
        </a:p>
      </dgm:t>
    </dgm:pt>
    <dgm:pt modelId="{70B8DFB7-EA76-4D60-B38F-939103856B19}" type="parTrans" cxnId="{16EA90BD-8AC4-41E4-B82F-87005CE8321C}">
      <dgm:prSet/>
      <dgm:spPr/>
      <dgm:t>
        <a:bodyPr/>
        <a:lstStyle/>
        <a:p>
          <a:endParaRPr lang="es-ES"/>
        </a:p>
      </dgm:t>
    </dgm:pt>
    <dgm:pt modelId="{3E9EEC02-DD2F-4423-B96B-05B638DC7DCA}" type="sibTrans" cxnId="{16EA90BD-8AC4-41E4-B82F-87005CE8321C}">
      <dgm:prSet/>
      <dgm:spPr/>
      <dgm:t>
        <a:bodyPr/>
        <a:lstStyle/>
        <a:p>
          <a:endParaRPr lang="es-ES"/>
        </a:p>
      </dgm:t>
    </dgm:pt>
    <dgm:pt modelId="{2AB5732B-59B6-4C0D-A9BD-A4FE5436CA9B}" type="pres">
      <dgm:prSet presAssocID="{56789AE2-9A12-41C5-96E0-B247FE9DE06A}" presName="cycleMatrixDiagram" presStyleCnt="0">
        <dgm:presLayoutVars>
          <dgm:chMax val="1"/>
          <dgm:dir/>
          <dgm:animLvl val="lvl"/>
          <dgm:resizeHandles val="exact"/>
        </dgm:presLayoutVars>
      </dgm:prSet>
      <dgm:spPr/>
    </dgm:pt>
    <dgm:pt modelId="{ECC0FE6A-8C97-44B9-A20A-62DC1FF4E768}" type="pres">
      <dgm:prSet presAssocID="{56789AE2-9A12-41C5-96E0-B247FE9DE06A}" presName="children" presStyleCnt="0"/>
      <dgm:spPr/>
    </dgm:pt>
    <dgm:pt modelId="{E1986EF9-659B-48BC-902A-9BE06EEFBC53}" type="pres">
      <dgm:prSet presAssocID="{56789AE2-9A12-41C5-96E0-B247FE9DE06A}" presName="child1group" presStyleCnt="0"/>
      <dgm:spPr/>
    </dgm:pt>
    <dgm:pt modelId="{5B8C650C-41D3-4330-A5F4-E4111879BE29}" type="pres">
      <dgm:prSet presAssocID="{56789AE2-9A12-41C5-96E0-B247FE9DE06A}" presName="child1" presStyleLbl="bgAcc1" presStyleIdx="0" presStyleCnt="4"/>
      <dgm:spPr/>
    </dgm:pt>
    <dgm:pt modelId="{897E741B-09F9-487C-97C9-3979324A3FA8}" type="pres">
      <dgm:prSet presAssocID="{56789AE2-9A12-41C5-96E0-B247FE9DE06A}" presName="child1Text" presStyleLbl="bgAcc1" presStyleIdx="0" presStyleCnt="4">
        <dgm:presLayoutVars>
          <dgm:bulletEnabled val="1"/>
        </dgm:presLayoutVars>
      </dgm:prSet>
      <dgm:spPr/>
    </dgm:pt>
    <dgm:pt modelId="{24762509-3FE8-4B7A-AC47-2310C06B656D}" type="pres">
      <dgm:prSet presAssocID="{56789AE2-9A12-41C5-96E0-B247FE9DE06A}" presName="child2group" presStyleCnt="0"/>
      <dgm:spPr/>
    </dgm:pt>
    <dgm:pt modelId="{C815B1CA-2B8A-45D4-BC4E-1797A5DA70B7}" type="pres">
      <dgm:prSet presAssocID="{56789AE2-9A12-41C5-96E0-B247FE9DE06A}" presName="child2" presStyleLbl="bgAcc1" presStyleIdx="1" presStyleCnt="4"/>
      <dgm:spPr/>
    </dgm:pt>
    <dgm:pt modelId="{39362EAB-7109-45A0-9680-3BBF7121AD59}" type="pres">
      <dgm:prSet presAssocID="{56789AE2-9A12-41C5-96E0-B247FE9DE06A}" presName="child2Text" presStyleLbl="bgAcc1" presStyleIdx="1" presStyleCnt="4">
        <dgm:presLayoutVars>
          <dgm:bulletEnabled val="1"/>
        </dgm:presLayoutVars>
      </dgm:prSet>
      <dgm:spPr/>
    </dgm:pt>
    <dgm:pt modelId="{5C957098-A7AA-4958-A15A-3F4639C26CFD}" type="pres">
      <dgm:prSet presAssocID="{56789AE2-9A12-41C5-96E0-B247FE9DE06A}" presName="child3group" presStyleCnt="0"/>
      <dgm:spPr/>
    </dgm:pt>
    <dgm:pt modelId="{F72D5081-F8DC-4023-9C70-B7C7484473DD}" type="pres">
      <dgm:prSet presAssocID="{56789AE2-9A12-41C5-96E0-B247FE9DE06A}" presName="child3" presStyleLbl="bgAcc1" presStyleIdx="2" presStyleCnt="4"/>
      <dgm:spPr/>
    </dgm:pt>
    <dgm:pt modelId="{851B980A-62BB-4ED9-A37B-70F8F432B4AD}" type="pres">
      <dgm:prSet presAssocID="{56789AE2-9A12-41C5-96E0-B247FE9DE06A}" presName="child3Text" presStyleLbl="bgAcc1" presStyleIdx="2" presStyleCnt="4">
        <dgm:presLayoutVars>
          <dgm:bulletEnabled val="1"/>
        </dgm:presLayoutVars>
      </dgm:prSet>
      <dgm:spPr/>
    </dgm:pt>
    <dgm:pt modelId="{C472B234-BC63-4665-A4B1-935C80A40114}" type="pres">
      <dgm:prSet presAssocID="{56789AE2-9A12-41C5-96E0-B247FE9DE06A}" presName="child4group" presStyleCnt="0"/>
      <dgm:spPr/>
    </dgm:pt>
    <dgm:pt modelId="{84A33C80-7D4C-4BC6-8469-E0C05BE62F53}" type="pres">
      <dgm:prSet presAssocID="{56789AE2-9A12-41C5-96E0-B247FE9DE06A}" presName="child4" presStyleLbl="bgAcc1" presStyleIdx="3" presStyleCnt="4"/>
      <dgm:spPr/>
    </dgm:pt>
    <dgm:pt modelId="{FBB20BFE-70D6-4037-B1D9-F01488465F32}" type="pres">
      <dgm:prSet presAssocID="{56789AE2-9A12-41C5-96E0-B247FE9DE06A}" presName="child4Text" presStyleLbl="bgAcc1" presStyleIdx="3" presStyleCnt="4">
        <dgm:presLayoutVars>
          <dgm:bulletEnabled val="1"/>
        </dgm:presLayoutVars>
      </dgm:prSet>
      <dgm:spPr/>
    </dgm:pt>
    <dgm:pt modelId="{09737539-3FF3-4635-A4BB-FD15E6BE1025}" type="pres">
      <dgm:prSet presAssocID="{56789AE2-9A12-41C5-96E0-B247FE9DE06A}" presName="childPlaceholder" presStyleCnt="0"/>
      <dgm:spPr/>
    </dgm:pt>
    <dgm:pt modelId="{8847F3B8-4BF5-4380-9DC2-9F9ED9B23ABE}" type="pres">
      <dgm:prSet presAssocID="{56789AE2-9A12-41C5-96E0-B247FE9DE06A}" presName="circle" presStyleCnt="0"/>
      <dgm:spPr/>
    </dgm:pt>
    <dgm:pt modelId="{EB6D721D-EA72-4829-A101-818C10FDED89}" type="pres">
      <dgm:prSet presAssocID="{56789AE2-9A12-41C5-96E0-B247FE9DE06A}" presName="quadrant1" presStyleLbl="node1" presStyleIdx="0" presStyleCnt="4">
        <dgm:presLayoutVars>
          <dgm:chMax val="1"/>
          <dgm:bulletEnabled val="1"/>
        </dgm:presLayoutVars>
      </dgm:prSet>
      <dgm:spPr/>
    </dgm:pt>
    <dgm:pt modelId="{CE882B6D-CACF-4583-A0B9-543111C222D8}" type="pres">
      <dgm:prSet presAssocID="{56789AE2-9A12-41C5-96E0-B247FE9DE06A}" presName="quadrant2" presStyleLbl="node1" presStyleIdx="1" presStyleCnt="4">
        <dgm:presLayoutVars>
          <dgm:chMax val="1"/>
          <dgm:bulletEnabled val="1"/>
        </dgm:presLayoutVars>
      </dgm:prSet>
      <dgm:spPr/>
    </dgm:pt>
    <dgm:pt modelId="{4CFC5476-D581-43D0-8C10-6045C7A8B125}" type="pres">
      <dgm:prSet presAssocID="{56789AE2-9A12-41C5-96E0-B247FE9DE06A}" presName="quadrant3" presStyleLbl="node1" presStyleIdx="2" presStyleCnt="4">
        <dgm:presLayoutVars>
          <dgm:chMax val="1"/>
          <dgm:bulletEnabled val="1"/>
        </dgm:presLayoutVars>
      </dgm:prSet>
      <dgm:spPr/>
    </dgm:pt>
    <dgm:pt modelId="{4D89079D-231E-41F7-9AB8-8A9D25C4A7F5}" type="pres">
      <dgm:prSet presAssocID="{56789AE2-9A12-41C5-96E0-B247FE9DE06A}" presName="quadrant4" presStyleLbl="node1" presStyleIdx="3" presStyleCnt="4">
        <dgm:presLayoutVars>
          <dgm:chMax val="1"/>
          <dgm:bulletEnabled val="1"/>
        </dgm:presLayoutVars>
      </dgm:prSet>
      <dgm:spPr/>
    </dgm:pt>
    <dgm:pt modelId="{416E121B-C652-473F-8B56-E1349D76E469}" type="pres">
      <dgm:prSet presAssocID="{56789AE2-9A12-41C5-96E0-B247FE9DE06A}" presName="quadrantPlaceholder" presStyleCnt="0"/>
      <dgm:spPr/>
    </dgm:pt>
    <dgm:pt modelId="{6875C843-0139-40E9-BC8C-9589A9E7CBCD}" type="pres">
      <dgm:prSet presAssocID="{56789AE2-9A12-41C5-96E0-B247FE9DE06A}" presName="center1" presStyleLbl="fgShp" presStyleIdx="0" presStyleCnt="2"/>
      <dgm:spPr/>
    </dgm:pt>
    <dgm:pt modelId="{F5AD84CF-8DB6-43E8-81B2-971FE51903D3}" type="pres">
      <dgm:prSet presAssocID="{56789AE2-9A12-41C5-96E0-B247FE9DE06A}" presName="center2" presStyleLbl="fgShp" presStyleIdx="1" presStyleCnt="2"/>
      <dgm:spPr/>
    </dgm:pt>
  </dgm:ptLst>
  <dgm:cxnLst>
    <dgm:cxn modelId="{6CDEEA29-F5C5-4735-A289-3ABF6E8AD05D}" type="presOf" srcId="{816C61AD-CE1A-418A-AA1B-97CFE16A5D1D}" destId="{5B8C650C-41D3-4330-A5F4-E4111879BE29}" srcOrd="0" destOrd="0" presId="urn:microsoft.com/office/officeart/2005/8/layout/cycle4"/>
    <dgm:cxn modelId="{286CDC38-BCFE-4975-9DB6-39E65363EB3D}" srcId="{B758C4C9-7172-42A6-978E-539927F0C8A1}" destId="{FCF81EB1-AEF6-41CB-98DB-7E46D90D87A2}" srcOrd="0" destOrd="0" parTransId="{8803759E-39E7-414F-A81E-A608752E1CEA}" sibTransId="{2C12AAE0-5404-4DCA-BB8D-1A574AA15755}"/>
    <dgm:cxn modelId="{E0982E3C-B96F-421B-97C6-4EB1818970A3}" type="presOf" srcId="{875E51AF-6FD0-4BA6-AEBF-8B8AFA5ABDB5}" destId="{39362EAB-7109-45A0-9680-3BBF7121AD59}" srcOrd="1" destOrd="0" presId="urn:microsoft.com/office/officeart/2005/8/layout/cycle4"/>
    <dgm:cxn modelId="{90789F6B-6E3E-4FD8-8A98-87B74185DBEF}" type="presOf" srcId="{66B6B9DE-AB1E-46E5-B316-22F0DDD28C64}" destId="{EB6D721D-EA72-4829-A101-818C10FDED89}" srcOrd="0" destOrd="0" presId="urn:microsoft.com/office/officeart/2005/8/layout/cycle4"/>
    <dgm:cxn modelId="{7497504C-8F4C-40FF-A5C7-46473254E8F1}" type="presOf" srcId="{8A531965-2314-4B5D-B23E-5C9CB02E7D6E}" destId="{CE882B6D-CACF-4583-A0B9-543111C222D8}" srcOrd="0" destOrd="0" presId="urn:microsoft.com/office/officeart/2005/8/layout/cycle4"/>
    <dgm:cxn modelId="{F47C7374-53D0-43FC-8E86-67E745566759}" srcId="{56789AE2-9A12-41C5-96E0-B247FE9DE06A}" destId="{B758C4C9-7172-42A6-978E-539927F0C8A1}" srcOrd="2" destOrd="0" parTransId="{9C71598D-504F-4224-830B-270A70912746}" sibTransId="{657E6E6C-2399-43C5-9C12-B83200A05D9C}"/>
    <dgm:cxn modelId="{57888D5A-0D0E-4057-971F-3059D29E83E6}" type="presOf" srcId="{13A88CB9-E5C6-4D1C-942F-FAF016F62E88}" destId="{84A33C80-7D4C-4BC6-8469-E0C05BE62F53}" srcOrd="0" destOrd="0" presId="urn:microsoft.com/office/officeart/2005/8/layout/cycle4"/>
    <dgm:cxn modelId="{0757CB7F-9D76-461C-A48A-62FDFAE71A0F}" type="presOf" srcId="{B758C4C9-7172-42A6-978E-539927F0C8A1}" destId="{4CFC5476-D581-43D0-8C10-6045C7A8B125}" srcOrd="0" destOrd="0" presId="urn:microsoft.com/office/officeart/2005/8/layout/cycle4"/>
    <dgm:cxn modelId="{5CEA6C96-0882-4081-9FC2-C7748513FF47}" srcId="{56789AE2-9A12-41C5-96E0-B247FE9DE06A}" destId="{66B6B9DE-AB1E-46E5-B316-22F0DDD28C64}" srcOrd="0" destOrd="0" parTransId="{5C445557-F4BA-4A28-B75E-4DFDC177B1E7}" sibTransId="{4358CC5C-6F3B-41D3-B16A-4AEE03B98486}"/>
    <dgm:cxn modelId="{2274269A-A40F-413B-8403-0A9D32E4AEC2}" srcId="{56789AE2-9A12-41C5-96E0-B247FE9DE06A}" destId="{C5CEC08A-5404-4C2B-827A-F2A99D48657B}" srcOrd="3" destOrd="0" parTransId="{C418CD34-5BA4-44D0-BBB5-92C6C6A02A3D}" sibTransId="{7B5CEAE3-45E5-4083-A0A6-57F4CC28A542}"/>
    <dgm:cxn modelId="{3C37DBA3-F8D2-4E02-9E91-E11A2BB80216}" srcId="{56789AE2-9A12-41C5-96E0-B247FE9DE06A}" destId="{8A531965-2314-4B5D-B23E-5C9CB02E7D6E}" srcOrd="1" destOrd="0" parTransId="{D80290EB-685B-4BC2-BCEA-1FD1DFCF4736}" sibTransId="{693F54EF-5BE3-4321-A6F1-02EE59826262}"/>
    <dgm:cxn modelId="{1544F5AC-F683-417A-B74D-F1EAD239CCA2}" type="presOf" srcId="{875E51AF-6FD0-4BA6-AEBF-8B8AFA5ABDB5}" destId="{C815B1CA-2B8A-45D4-BC4E-1797A5DA70B7}" srcOrd="0" destOrd="0" presId="urn:microsoft.com/office/officeart/2005/8/layout/cycle4"/>
    <dgm:cxn modelId="{301442AD-39EB-4314-A0B1-7403E46F8F04}" type="presOf" srcId="{FCF81EB1-AEF6-41CB-98DB-7E46D90D87A2}" destId="{F72D5081-F8DC-4023-9C70-B7C7484473DD}" srcOrd="0" destOrd="0" presId="urn:microsoft.com/office/officeart/2005/8/layout/cycle4"/>
    <dgm:cxn modelId="{B23DA4AD-ACF7-4E39-ABF5-196F16F75893}" srcId="{8A531965-2314-4B5D-B23E-5C9CB02E7D6E}" destId="{875E51AF-6FD0-4BA6-AEBF-8B8AFA5ABDB5}" srcOrd="0" destOrd="0" parTransId="{F631A83F-B77B-40E0-8FD7-8C66F4F77AC4}" sibTransId="{71F7E955-04FC-4D4C-BCBC-DFFB9510B393}"/>
    <dgm:cxn modelId="{16EA90BD-8AC4-41E4-B82F-87005CE8321C}" srcId="{C5CEC08A-5404-4C2B-827A-F2A99D48657B}" destId="{13A88CB9-E5C6-4D1C-942F-FAF016F62E88}" srcOrd="0" destOrd="0" parTransId="{70B8DFB7-EA76-4D60-B38F-939103856B19}" sibTransId="{3E9EEC02-DD2F-4423-B96B-05B638DC7DCA}"/>
    <dgm:cxn modelId="{F8A932CC-D20E-4B24-830A-85865CDC9832}" srcId="{66B6B9DE-AB1E-46E5-B316-22F0DDD28C64}" destId="{816C61AD-CE1A-418A-AA1B-97CFE16A5D1D}" srcOrd="0" destOrd="0" parTransId="{077E954C-A35F-4F44-8852-39DDCD335E56}" sibTransId="{DBD04498-B35F-441A-AC6D-B452DA6E2C3A}"/>
    <dgm:cxn modelId="{C5A18CCD-6001-4C05-BC3B-50D7C28CB9AA}" type="presOf" srcId="{816C61AD-CE1A-418A-AA1B-97CFE16A5D1D}" destId="{897E741B-09F9-487C-97C9-3979324A3FA8}" srcOrd="1" destOrd="0" presId="urn:microsoft.com/office/officeart/2005/8/layout/cycle4"/>
    <dgm:cxn modelId="{B54D3EDF-D2E5-4337-97E1-E4ED8A063FCD}" type="presOf" srcId="{13A88CB9-E5C6-4D1C-942F-FAF016F62E88}" destId="{FBB20BFE-70D6-4037-B1D9-F01488465F32}" srcOrd="1" destOrd="0" presId="urn:microsoft.com/office/officeart/2005/8/layout/cycle4"/>
    <dgm:cxn modelId="{12104CE3-3CAC-48E3-920F-C9444DC1AFA8}" type="presOf" srcId="{56789AE2-9A12-41C5-96E0-B247FE9DE06A}" destId="{2AB5732B-59B6-4C0D-A9BD-A4FE5436CA9B}" srcOrd="0" destOrd="0" presId="urn:microsoft.com/office/officeart/2005/8/layout/cycle4"/>
    <dgm:cxn modelId="{78BAFAF4-7BE4-4D63-BBED-239BC1B5CA3E}" type="presOf" srcId="{FCF81EB1-AEF6-41CB-98DB-7E46D90D87A2}" destId="{851B980A-62BB-4ED9-A37B-70F8F432B4AD}" srcOrd="1" destOrd="0" presId="urn:microsoft.com/office/officeart/2005/8/layout/cycle4"/>
    <dgm:cxn modelId="{CC2082FC-F610-481A-ABFA-61C60534711F}" type="presOf" srcId="{C5CEC08A-5404-4C2B-827A-F2A99D48657B}" destId="{4D89079D-231E-41F7-9AB8-8A9D25C4A7F5}" srcOrd="0" destOrd="0" presId="urn:microsoft.com/office/officeart/2005/8/layout/cycle4"/>
    <dgm:cxn modelId="{0893454D-10C5-41CB-AED0-E521FE98B523}" type="presParOf" srcId="{2AB5732B-59B6-4C0D-A9BD-A4FE5436CA9B}" destId="{ECC0FE6A-8C97-44B9-A20A-62DC1FF4E768}" srcOrd="0" destOrd="0" presId="urn:microsoft.com/office/officeart/2005/8/layout/cycle4"/>
    <dgm:cxn modelId="{F934E32E-447A-4657-9BD1-A8C15842202E}" type="presParOf" srcId="{ECC0FE6A-8C97-44B9-A20A-62DC1FF4E768}" destId="{E1986EF9-659B-48BC-902A-9BE06EEFBC53}" srcOrd="0" destOrd="0" presId="urn:microsoft.com/office/officeart/2005/8/layout/cycle4"/>
    <dgm:cxn modelId="{DA7029C7-DBC1-4156-8938-466AAAAED652}" type="presParOf" srcId="{E1986EF9-659B-48BC-902A-9BE06EEFBC53}" destId="{5B8C650C-41D3-4330-A5F4-E4111879BE29}" srcOrd="0" destOrd="0" presId="urn:microsoft.com/office/officeart/2005/8/layout/cycle4"/>
    <dgm:cxn modelId="{D5D91690-F6E2-4B08-8142-97C00D9E05D6}" type="presParOf" srcId="{E1986EF9-659B-48BC-902A-9BE06EEFBC53}" destId="{897E741B-09F9-487C-97C9-3979324A3FA8}" srcOrd="1" destOrd="0" presId="urn:microsoft.com/office/officeart/2005/8/layout/cycle4"/>
    <dgm:cxn modelId="{9D303591-41D2-4925-B75B-36AC6BBE9C3B}" type="presParOf" srcId="{ECC0FE6A-8C97-44B9-A20A-62DC1FF4E768}" destId="{24762509-3FE8-4B7A-AC47-2310C06B656D}" srcOrd="1" destOrd="0" presId="urn:microsoft.com/office/officeart/2005/8/layout/cycle4"/>
    <dgm:cxn modelId="{17572E81-191A-4A77-A5AA-67F95D9636CA}" type="presParOf" srcId="{24762509-3FE8-4B7A-AC47-2310C06B656D}" destId="{C815B1CA-2B8A-45D4-BC4E-1797A5DA70B7}" srcOrd="0" destOrd="0" presId="urn:microsoft.com/office/officeart/2005/8/layout/cycle4"/>
    <dgm:cxn modelId="{B33F1E8D-0C52-4C22-A5EC-8ED272B97DDA}" type="presParOf" srcId="{24762509-3FE8-4B7A-AC47-2310C06B656D}" destId="{39362EAB-7109-45A0-9680-3BBF7121AD59}" srcOrd="1" destOrd="0" presId="urn:microsoft.com/office/officeart/2005/8/layout/cycle4"/>
    <dgm:cxn modelId="{CDABAEDF-BD8B-4A4D-83EF-076DF9EF215B}" type="presParOf" srcId="{ECC0FE6A-8C97-44B9-A20A-62DC1FF4E768}" destId="{5C957098-A7AA-4958-A15A-3F4639C26CFD}" srcOrd="2" destOrd="0" presId="urn:microsoft.com/office/officeart/2005/8/layout/cycle4"/>
    <dgm:cxn modelId="{89D861EE-FF96-455D-BFB7-70898288CC81}" type="presParOf" srcId="{5C957098-A7AA-4958-A15A-3F4639C26CFD}" destId="{F72D5081-F8DC-4023-9C70-B7C7484473DD}" srcOrd="0" destOrd="0" presId="urn:microsoft.com/office/officeart/2005/8/layout/cycle4"/>
    <dgm:cxn modelId="{83540607-B24F-4557-B4A9-33A613C10FAC}" type="presParOf" srcId="{5C957098-A7AA-4958-A15A-3F4639C26CFD}" destId="{851B980A-62BB-4ED9-A37B-70F8F432B4AD}" srcOrd="1" destOrd="0" presId="urn:microsoft.com/office/officeart/2005/8/layout/cycle4"/>
    <dgm:cxn modelId="{4778617B-59D7-436F-B94B-6F464C13B0AC}" type="presParOf" srcId="{ECC0FE6A-8C97-44B9-A20A-62DC1FF4E768}" destId="{C472B234-BC63-4665-A4B1-935C80A40114}" srcOrd="3" destOrd="0" presId="urn:microsoft.com/office/officeart/2005/8/layout/cycle4"/>
    <dgm:cxn modelId="{E6388ECA-8B70-463C-83D1-E2380B031ADF}" type="presParOf" srcId="{C472B234-BC63-4665-A4B1-935C80A40114}" destId="{84A33C80-7D4C-4BC6-8469-E0C05BE62F53}" srcOrd="0" destOrd="0" presId="urn:microsoft.com/office/officeart/2005/8/layout/cycle4"/>
    <dgm:cxn modelId="{0EBC88EB-CB03-4257-B592-81D314B6E0C5}" type="presParOf" srcId="{C472B234-BC63-4665-A4B1-935C80A40114}" destId="{FBB20BFE-70D6-4037-B1D9-F01488465F32}" srcOrd="1" destOrd="0" presId="urn:microsoft.com/office/officeart/2005/8/layout/cycle4"/>
    <dgm:cxn modelId="{8EA17C80-5E6E-44A2-AC02-C9035FC827D6}" type="presParOf" srcId="{ECC0FE6A-8C97-44B9-A20A-62DC1FF4E768}" destId="{09737539-3FF3-4635-A4BB-FD15E6BE1025}" srcOrd="4" destOrd="0" presId="urn:microsoft.com/office/officeart/2005/8/layout/cycle4"/>
    <dgm:cxn modelId="{A3B6B3EF-5796-4DC4-BCC2-439CB468C63D}" type="presParOf" srcId="{2AB5732B-59B6-4C0D-A9BD-A4FE5436CA9B}" destId="{8847F3B8-4BF5-4380-9DC2-9F9ED9B23ABE}" srcOrd="1" destOrd="0" presId="urn:microsoft.com/office/officeart/2005/8/layout/cycle4"/>
    <dgm:cxn modelId="{4CB1B718-6ED5-45AF-872B-7505DA76D7FD}" type="presParOf" srcId="{8847F3B8-4BF5-4380-9DC2-9F9ED9B23ABE}" destId="{EB6D721D-EA72-4829-A101-818C10FDED89}" srcOrd="0" destOrd="0" presId="urn:microsoft.com/office/officeart/2005/8/layout/cycle4"/>
    <dgm:cxn modelId="{A690D768-C47E-4486-9B94-64A82A869773}" type="presParOf" srcId="{8847F3B8-4BF5-4380-9DC2-9F9ED9B23ABE}" destId="{CE882B6D-CACF-4583-A0B9-543111C222D8}" srcOrd="1" destOrd="0" presId="urn:microsoft.com/office/officeart/2005/8/layout/cycle4"/>
    <dgm:cxn modelId="{23789EA7-E0CA-4D82-B688-37C6CC15E10A}" type="presParOf" srcId="{8847F3B8-4BF5-4380-9DC2-9F9ED9B23ABE}" destId="{4CFC5476-D581-43D0-8C10-6045C7A8B125}" srcOrd="2" destOrd="0" presId="urn:microsoft.com/office/officeart/2005/8/layout/cycle4"/>
    <dgm:cxn modelId="{CBD4EA19-05E4-42FA-A533-59CCDA7EBB15}" type="presParOf" srcId="{8847F3B8-4BF5-4380-9DC2-9F9ED9B23ABE}" destId="{4D89079D-231E-41F7-9AB8-8A9D25C4A7F5}" srcOrd="3" destOrd="0" presId="urn:microsoft.com/office/officeart/2005/8/layout/cycle4"/>
    <dgm:cxn modelId="{0533704F-B0D0-4A66-B92D-3A3C83D2F468}" type="presParOf" srcId="{8847F3B8-4BF5-4380-9DC2-9F9ED9B23ABE}" destId="{416E121B-C652-473F-8B56-E1349D76E469}" srcOrd="4" destOrd="0" presId="urn:microsoft.com/office/officeart/2005/8/layout/cycle4"/>
    <dgm:cxn modelId="{B14039EB-0759-483B-931C-7CE32000C2B6}" type="presParOf" srcId="{2AB5732B-59B6-4C0D-A9BD-A4FE5436CA9B}" destId="{6875C843-0139-40E9-BC8C-9589A9E7CBCD}" srcOrd="2" destOrd="0" presId="urn:microsoft.com/office/officeart/2005/8/layout/cycle4"/>
    <dgm:cxn modelId="{5F488B43-B033-4D02-A662-63CE5782936D}" type="presParOf" srcId="{2AB5732B-59B6-4C0D-A9BD-A4FE5436CA9B}" destId="{F5AD84CF-8DB6-43E8-81B2-971FE51903D3}"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D5081-F8DC-4023-9C70-B7C7484473DD}">
      <dsp:nvSpPr>
        <dsp:cNvPr id="0" name=""/>
        <dsp:cNvSpPr/>
      </dsp:nvSpPr>
      <dsp:spPr>
        <a:xfrm>
          <a:off x="4820850"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s-ES" sz="1700" b="1" kern="1200" dirty="0">
              <a:solidFill>
                <a:schemeClr val="bg1"/>
              </a:solidFill>
            </a:rPr>
            <a:t>Con incapacidad</a:t>
          </a:r>
        </a:p>
      </dsp:txBody>
      <dsp:txXfrm>
        <a:off x="5523412" y="3471546"/>
        <a:ext cx="1501448" cy="1022601"/>
      </dsp:txXfrm>
    </dsp:sp>
    <dsp:sp modelId="{84A33C80-7D4C-4BC6-8469-E0C05BE62F53}">
      <dsp:nvSpPr>
        <dsp:cNvPr id="0" name=""/>
        <dsp:cNvSpPr/>
      </dsp:nvSpPr>
      <dsp:spPr>
        <a:xfrm>
          <a:off x="1172924"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s-ES" sz="1800" b="1" kern="1200" dirty="0">
              <a:solidFill>
                <a:srgbClr val="002060"/>
              </a:solidFill>
            </a:rPr>
            <a:t>Pródigo Inhabilitado</a:t>
          </a:r>
        </a:p>
      </dsp:txBody>
      <dsp:txXfrm>
        <a:off x="1204739" y="3471546"/>
        <a:ext cx="1501448" cy="1022601"/>
      </dsp:txXfrm>
    </dsp:sp>
    <dsp:sp modelId="{C815B1CA-2B8A-45D4-BC4E-1797A5DA70B7}">
      <dsp:nvSpPr>
        <dsp:cNvPr id="0" name=""/>
        <dsp:cNvSpPr/>
      </dsp:nvSpPr>
      <dsp:spPr>
        <a:xfrm>
          <a:off x="4820850" y="0"/>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s-ES" sz="1800" b="1" kern="1200" dirty="0">
              <a:solidFill>
                <a:schemeClr val="bg1"/>
              </a:solidFill>
            </a:rPr>
            <a:t>Con capacidad restringida</a:t>
          </a:r>
        </a:p>
      </dsp:txBody>
      <dsp:txXfrm>
        <a:off x="5523412" y="31815"/>
        <a:ext cx="1501448" cy="1022601"/>
      </dsp:txXfrm>
    </dsp:sp>
    <dsp:sp modelId="{5B8C650C-41D3-4330-A5F4-E4111879BE29}">
      <dsp:nvSpPr>
        <dsp:cNvPr id="0" name=""/>
        <dsp:cNvSpPr/>
      </dsp:nvSpPr>
      <dsp:spPr>
        <a:xfrm>
          <a:off x="1172924" y="0"/>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l" defTabSz="1066800">
            <a:lnSpc>
              <a:spcPct val="90000"/>
            </a:lnSpc>
            <a:spcBef>
              <a:spcPct val="0"/>
            </a:spcBef>
            <a:spcAft>
              <a:spcPct val="15000"/>
            </a:spcAft>
            <a:buChar char="•"/>
          </a:pPr>
          <a:r>
            <a:rPr lang="es-ES" sz="2400" b="1" kern="1200" dirty="0">
              <a:solidFill>
                <a:schemeClr val="bg1"/>
              </a:solidFill>
              <a:latin typeface="Arial" pitchFamily="34" charset="0"/>
              <a:cs typeface="Arial" pitchFamily="34" charset="0"/>
            </a:rPr>
            <a:t>Capaz</a:t>
          </a:r>
        </a:p>
      </dsp:txBody>
      <dsp:txXfrm>
        <a:off x="1204739" y="31815"/>
        <a:ext cx="1501448" cy="1022601"/>
      </dsp:txXfrm>
    </dsp:sp>
    <dsp:sp modelId="{EB6D721D-EA72-4829-A101-818C10FDED89}">
      <dsp:nvSpPr>
        <dsp:cNvPr id="0" name=""/>
        <dsp:cNvSpPr/>
      </dsp:nvSpPr>
      <dsp:spPr>
        <a:xfrm>
          <a:off x="2109798"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b="1" kern="1200" dirty="0"/>
            <a:t>Art. 22 </a:t>
          </a:r>
          <a:r>
            <a:rPr lang="es-ES" sz="2200" b="1" kern="1200" dirty="0" err="1"/>
            <a:t>CCyC</a:t>
          </a:r>
          <a:endParaRPr lang="es-ES" sz="2200" b="1" kern="1200" dirty="0"/>
        </a:p>
      </dsp:txBody>
      <dsp:txXfrm>
        <a:off x="2683793" y="831974"/>
        <a:ext cx="1385746" cy="1385746"/>
      </dsp:txXfrm>
    </dsp:sp>
    <dsp:sp modelId="{CE882B6D-CACF-4583-A0B9-543111C222D8}">
      <dsp:nvSpPr>
        <dsp:cNvPr id="0" name=""/>
        <dsp:cNvSpPr/>
      </dsp:nvSpPr>
      <dsp:spPr>
        <a:xfrm rot="5400000">
          <a:off x="4160059"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b="1" kern="1200" dirty="0"/>
            <a:t>Arts. 32 y 101,inc. c) CCyC</a:t>
          </a:r>
        </a:p>
      </dsp:txBody>
      <dsp:txXfrm rot="-5400000">
        <a:off x="4160059" y="831974"/>
        <a:ext cx="1385746" cy="1385746"/>
      </dsp:txXfrm>
    </dsp:sp>
    <dsp:sp modelId="{4CFC5476-D581-43D0-8C10-6045C7A8B125}">
      <dsp:nvSpPr>
        <dsp:cNvPr id="0" name=""/>
        <dsp:cNvSpPr/>
      </dsp:nvSpPr>
      <dsp:spPr>
        <a:xfrm rot="10800000">
          <a:off x="4160059"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b="1" kern="1200" dirty="0"/>
            <a:t>Art. 32 </a:t>
          </a:r>
          <a:r>
            <a:rPr lang="es-ES" sz="2200" b="1" kern="1200" dirty="0" err="1"/>
            <a:t>CCyC</a:t>
          </a:r>
          <a:endParaRPr lang="es-ES" sz="2200" b="1" kern="1200" dirty="0"/>
        </a:p>
      </dsp:txBody>
      <dsp:txXfrm rot="10800000">
        <a:off x="4160059" y="2308241"/>
        <a:ext cx="1385746" cy="1385746"/>
      </dsp:txXfrm>
    </dsp:sp>
    <dsp:sp modelId="{4D89079D-231E-41F7-9AB8-8A9D25C4A7F5}">
      <dsp:nvSpPr>
        <dsp:cNvPr id="0" name=""/>
        <dsp:cNvSpPr/>
      </dsp:nvSpPr>
      <dsp:spPr>
        <a:xfrm rot="16200000">
          <a:off x="2109798"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b="1" kern="1200" dirty="0"/>
            <a:t>Art. 48 </a:t>
          </a:r>
          <a:r>
            <a:rPr lang="es-ES" sz="2200" b="1" kern="1200" dirty="0" err="1"/>
            <a:t>CCyC</a:t>
          </a:r>
          <a:endParaRPr lang="es-ES" sz="2200" b="1" kern="1200" dirty="0"/>
        </a:p>
      </dsp:txBody>
      <dsp:txXfrm rot="5400000">
        <a:off x="2683793" y="2308241"/>
        <a:ext cx="1385746" cy="1385746"/>
      </dsp:txXfrm>
    </dsp:sp>
    <dsp:sp modelId="{6875C843-0139-40E9-BC8C-9589A9E7CBCD}">
      <dsp:nvSpPr>
        <dsp:cNvPr id="0" name=""/>
        <dsp:cNvSpPr/>
      </dsp:nvSpPr>
      <dsp:spPr>
        <a:xfrm>
          <a:off x="3776484" y="1855644"/>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AD84CF-8DB6-43E8-81B2-971FE51903D3}">
      <dsp:nvSpPr>
        <dsp:cNvPr id="0" name=""/>
        <dsp:cNvSpPr/>
      </dsp:nvSpPr>
      <dsp:spPr>
        <a:xfrm rot="10800000">
          <a:off x="3776484" y="2081942"/>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1AF309A5-6597-D79A-15A2-8888B3FD448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s-ES_tradnl"/>
          </a:p>
        </p:txBody>
      </p:sp>
      <p:sp>
        <p:nvSpPr>
          <p:cNvPr id="179203" name="Rectangle 3">
            <a:extLst>
              <a:ext uri="{FF2B5EF4-FFF2-40B4-BE49-F238E27FC236}">
                <a16:creationId xmlns:a16="http://schemas.microsoft.com/office/drawing/2014/main" id="{FD30CAAB-B9E8-D474-E681-37C76750E75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s-ES_tradnl"/>
          </a:p>
        </p:txBody>
      </p:sp>
      <p:sp>
        <p:nvSpPr>
          <p:cNvPr id="135172" name="Rectangle 4">
            <a:extLst>
              <a:ext uri="{FF2B5EF4-FFF2-40B4-BE49-F238E27FC236}">
                <a16:creationId xmlns:a16="http://schemas.microsoft.com/office/drawing/2014/main" id="{B6C6D860-07FC-2FC9-BEBF-081E0970C53C}"/>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5" name="Rectangle 5">
            <a:extLst>
              <a:ext uri="{FF2B5EF4-FFF2-40B4-BE49-F238E27FC236}">
                <a16:creationId xmlns:a16="http://schemas.microsoft.com/office/drawing/2014/main" id="{CB2BF5BE-35CC-5EAA-F5D6-10F6D2DEE26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179206" name="Rectangle 6">
            <a:extLst>
              <a:ext uri="{FF2B5EF4-FFF2-40B4-BE49-F238E27FC236}">
                <a16:creationId xmlns:a16="http://schemas.microsoft.com/office/drawing/2014/main" id="{3C974ABA-105F-AB81-CBC9-917F1327CAC8}"/>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s-ES_tradnl"/>
          </a:p>
        </p:txBody>
      </p:sp>
      <p:sp>
        <p:nvSpPr>
          <p:cNvPr id="179207" name="Rectangle 7">
            <a:extLst>
              <a:ext uri="{FF2B5EF4-FFF2-40B4-BE49-F238E27FC236}">
                <a16:creationId xmlns:a16="http://schemas.microsoft.com/office/drawing/2014/main" id="{6BD1FAC0-3F91-A344-0D66-162F5198BFA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A8A33542-C738-44DA-8038-22B05DCC2F12}" type="slidenum">
              <a:rPr lang="es-ES_tradnl" altLang="es-AR"/>
              <a:pPr/>
              <a:t>‹Nº›</a:t>
            </a:fld>
            <a:endParaRPr lang="es-ES_tradnl" altLang="es-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a:extLst>
              <a:ext uri="{FF2B5EF4-FFF2-40B4-BE49-F238E27FC236}">
                <a16:creationId xmlns:a16="http://schemas.microsoft.com/office/drawing/2014/main" id="{7EC1BEAE-AEB3-486D-978A-38183C9DF616}"/>
              </a:ext>
            </a:extLst>
          </p:cNvPr>
          <p:cNvSpPr>
            <a:spLocks noGrp="1" noRot="1" noChangeAspect="1" noTextEdit="1"/>
          </p:cNvSpPr>
          <p:nvPr>
            <p:ph type="sldImg"/>
          </p:nvPr>
        </p:nvSpPr>
        <p:spPr>
          <a:ln/>
        </p:spPr>
      </p:sp>
      <p:sp>
        <p:nvSpPr>
          <p:cNvPr id="136195" name="2 Marcador de notas">
            <a:extLst>
              <a:ext uri="{FF2B5EF4-FFF2-40B4-BE49-F238E27FC236}">
                <a16:creationId xmlns:a16="http://schemas.microsoft.com/office/drawing/2014/main" id="{34F1F172-7CFC-7722-D240-2B82EFC8F4F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AR" altLang="es-AR">
              <a:latin typeface="Arial" panose="020B0604020202020204" pitchFamily="34" charset="0"/>
            </a:endParaRPr>
          </a:p>
        </p:txBody>
      </p:sp>
      <p:sp>
        <p:nvSpPr>
          <p:cNvPr id="136196" name="3 Marcador de número de diapositiva">
            <a:extLst>
              <a:ext uri="{FF2B5EF4-FFF2-40B4-BE49-F238E27FC236}">
                <a16:creationId xmlns:a16="http://schemas.microsoft.com/office/drawing/2014/main" id="{8A82F1EF-0EDC-AB80-7FCB-580E8D6EE2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DE8E26E-3BA7-4DD9-8798-411CFA181908}" type="slidenum">
              <a:rPr lang="es-ES_tradnl" altLang="es-AR">
                <a:latin typeface="Arial" panose="020B0604020202020204" pitchFamily="34" charset="0"/>
              </a:rPr>
              <a:pPr eaLnBrk="1" hangingPunct="1"/>
              <a:t>15</a:t>
            </a:fld>
            <a:endParaRPr lang="es-ES_tradnl" altLang="es-AR">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a:extLst>
              <a:ext uri="{FF2B5EF4-FFF2-40B4-BE49-F238E27FC236}">
                <a16:creationId xmlns:a16="http://schemas.microsoft.com/office/drawing/2014/main" id="{55B934FF-1D12-6DEC-1015-EA2DA140BF73}"/>
              </a:ext>
            </a:extLst>
          </p:cNvPr>
          <p:cNvSpPr>
            <a:spLocks noGrp="1" noRot="1" noChangeAspect="1" noTextEdit="1"/>
          </p:cNvSpPr>
          <p:nvPr>
            <p:ph type="sldImg"/>
          </p:nvPr>
        </p:nvSpPr>
        <p:spPr>
          <a:ln/>
        </p:spPr>
      </p:sp>
      <p:sp>
        <p:nvSpPr>
          <p:cNvPr id="137219" name="2 Marcador de notas">
            <a:extLst>
              <a:ext uri="{FF2B5EF4-FFF2-40B4-BE49-F238E27FC236}">
                <a16:creationId xmlns:a16="http://schemas.microsoft.com/office/drawing/2014/main" id="{9C32EE0B-0D60-A87E-5DE0-10F97005BC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AR">
                <a:latin typeface="Arial" panose="020B0604020202020204" pitchFamily="34" charset="0"/>
              </a:rPr>
              <a:t>.</a:t>
            </a:r>
          </a:p>
        </p:txBody>
      </p:sp>
      <p:sp>
        <p:nvSpPr>
          <p:cNvPr id="137220" name="3 Marcador de número de diapositiva">
            <a:extLst>
              <a:ext uri="{FF2B5EF4-FFF2-40B4-BE49-F238E27FC236}">
                <a16:creationId xmlns:a16="http://schemas.microsoft.com/office/drawing/2014/main" id="{1D78CF22-F04A-666F-B70D-1D8C07904D2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4A269D1-DC3B-4000-9347-382523435D2F}" type="slidenum">
              <a:rPr lang="es-ES_tradnl" altLang="es-AR">
                <a:latin typeface="Arial" panose="020B0604020202020204" pitchFamily="34" charset="0"/>
              </a:rPr>
              <a:pPr eaLnBrk="1" hangingPunct="1"/>
              <a:t>112</a:t>
            </a:fld>
            <a:endParaRPr lang="es-ES_tradnl" altLang="es-A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88FD74D-C51B-2208-25B4-523D32481DFA}"/>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674FB298-4B97-5F9E-0246-E553ABFA2C72}"/>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7E2DC82A-2012-DA70-2CC1-BB333A8547DA}"/>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s-ES_tradnl"/>
              </a:p>
            </p:txBody>
          </p:sp>
          <p:sp>
            <p:nvSpPr>
              <p:cNvPr id="7" name="Freeform 5">
                <a:extLst>
                  <a:ext uri="{FF2B5EF4-FFF2-40B4-BE49-F238E27FC236}">
                    <a16:creationId xmlns:a16="http://schemas.microsoft.com/office/drawing/2014/main" id="{2A97EB71-2E11-CB5E-7BC8-459D7C0078B8}"/>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s-ES_tradnl"/>
              </a:p>
            </p:txBody>
          </p:sp>
          <p:sp>
            <p:nvSpPr>
              <p:cNvPr id="8" name="Freeform 6">
                <a:extLst>
                  <a:ext uri="{FF2B5EF4-FFF2-40B4-BE49-F238E27FC236}">
                    <a16:creationId xmlns:a16="http://schemas.microsoft.com/office/drawing/2014/main" id="{85E834E7-87C7-AC5A-0C6A-8B70CF946587}"/>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s-ES_tradnl"/>
              </a:p>
            </p:txBody>
          </p:sp>
          <p:sp>
            <p:nvSpPr>
              <p:cNvPr id="9" name="Freeform 7">
                <a:extLst>
                  <a:ext uri="{FF2B5EF4-FFF2-40B4-BE49-F238E27FC236}">
                    <a16:creationId xmlns:a16="http://schemas.microsoft.com/office/drawing/2014/main" id="{6C1C8EE3-0630-D887-0B5E-0261261E2921}"/>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s-ES_tradnl"/>
              </a:p>
            </p:txBody>
          </p:sp>
          <p:sp>
            <p:nvSpPr>
              <p:cNvPr id="10" name="Freeform 8">
                <a:extLst>
                  <a:ext uri="{FF2B5EF4-FFF2-40B4-BE49-F238E27FC236}">
                    <a16:creationId xmlns:a16="http://schemas.microsoft.com/office/drawing/2014/main" id="{B661AC6C-34E7-26A0-4335-DA13BA9FB82D}"/>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s-ES_tradnl"/>
              </a:p>
            </p:txBody>
          </p:sp>
        </p:grpSp>
        <p:sp>
          <p:nvSpPr>
            <p:cNvPr id="4" name="Freeform 9">
              <a:extLst>
                <a:ext uri="{FF2B5EF4-FFF2-40B4-BE49-F238E27FC236}">
                  <a16:creationId xmlns:a16="http://schemas.microsoft.com/office/drawing/2014/main" id="{CC5EF799-2F63-2F0E-BC3A-62E45028881C}"/>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s-ES_tradnl"/>
            </a:p>
          </p:txBody>
        </p:sp>
        <p:sp>
          <p:nvSpPr>
            <p:cNvPr id="5" name="Freeform 10">
              <a:extLst>
                <a:ext uri="{FF2B5EF4-FFF2-40B4-BE49-F238E27FC236}">
                  <a16:creationId xmlns:a16="http://schemas.microsoft.com/office/drawing/2014/main" id="{8F453312-0B51-1801-A098-2A8D11281510}"/>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s-ES_tradnl"/>
            </a:p>
          </p:txBody>
        </p:sp>
      </p:grpSp>
      <p:sp>
        <p:nvSpPr>
          <p:cNvPr id="104459" name="Rectangle 11"/>
          <p:cNvSpPr>
            <a:spLocks noGrp="1" noChangeArrowheads="1"/>
          </p:cNvSpPr>
          <p:nvPr>
            <p:ph type="ctrTitle" sz="quarter"/>
          </p:nvPr>
        </p:nvSpPr>
        <p:spPr>
          <a:xfrm>
            <a:off x="685800" y="1736725"/>
            <a:ext cx="7772400" cy="1920875"/>
          </a:xfrm>
        </p:spPr>
        <p:txBody>
          <a:bodyPr/>
          <a:lstStyle>
            <a:lvl1pPr>
              <a:defRPr sz="6000"/>
            </a:lvl1pPr>
          </a:lstStyle>
          <a:p>
            <a:r>
              <a:rPr lang="es-ES"/>
              <a:t>Haga clic para cambiar el estilo de título	</a:t>
            </a:r>
          </a:p>
        </p:txBody>
      </p:sp>
      <p:sp>
        <p:nvSpPr>
          <p:cNvPr id="10446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s-ES"/>
              <a:t>Haga clic para modificar el estilo de subtítulo del patrón</a:t>
            </a:r>
          </a:p>
        </p:txBody>
      </p:sp>
      <p:sp>
        <p:nvSpPr>
          <p:cNvPr id="11" name="Rectangle 13">
            <a:extLst>
              <a:ext uri="{FF2B5EF4-FFF2-40B4-BE49-F238E27FC236}">
                <a16:creationId xmlns:a16="http://schemas.microsoft.com/office/drawing/2014/main" id="{EF2E71C3-021B-20F5-F33B-6CF4898DE3B8}"/>
              </a:ext>
            </a:extLst>
          </p:cNvPr>
          <p:cNvSpPr>
            <a:spLocks noGrp="1" noChangeArrowheads="1"/>
          </p:cNvSpPr>
          <p:nvPr>
            <p:ph type="dt" sz="quarter" idx="10"/>
          </p:nvPr>
        </p:nvSpPr>
        <p:spPr>
          <a:xfrm>
            <a:off x="457200" y="6248400"/>
            <a:ext cx="2133600" cy="476250"/>
          </a:xfrm>
        </p:spPr>
        <p:txBody>
          <a:bodyPr/>
          <a:lstStyle>
            <a:lvl1pPr>
              <a:defRPr/>
            </a:lvl1pPr>
          </a:lstStyle>
          <a:p>
            <a:pPr>
              <a:defRPr/>
            </a:pPr>
            <a:endParaRPr lang="es-ES"/>
          </a:p>
        </p:txBody>
      </p:sp>
      <p:sp>
        <p:nvSpPr>
          <p:cNvPr id="12" name="Rectangle 14">
            <a:extLst>
              <a:ext uri="{FF2B5EF4-FFF2-40B4-BE49-F238E27FC236}">
                <a16:creationId xmlns:a16="http://schemas.microsoft.com/office/drawing/2014/main" id="{ABCE5A65-D9C7-F817-F0A9-FB99AC1BB6B9}"/>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s-ES"/>
          </a:p>
        </p:txBody>
      </p:sp>
      <p:sp>
        <p:nvSpPr>
          <p:cNvPr id="13" name="Rectangle 15">
            <a:extLst>
              <a:ext uri="{FF2B5EF4-FFF2-40B4-BE49-F238E27FC236}">
                <a16:creationId xmlns:a16="http://schemas.microsoft.com/office/drawing/2014/main" id="{8A282AE2-11E9-0931-5F11-90DE008A1227}"/>
              </a:ext>
            </a:extLst>
          </p:cNvPr>
          <p:cNvSpPr>
            <a:spLocks noGrp="1" noChangeArrowheads="1"/>
          </p:cNvSpPr>
          <p:nvPr>
            <p:ph type="sldNum" sz="quarter" idx="12"/>
          </p:nvPr>
        </p:nvSpPr>
        <p:spPr>
          <a:xfrm>
            <a:off x="6553200" y="6254750"/>
            <a:ext cx="2133600" cy="476250"/>
          </a:xfrm>
        </p:spPr>
        <p:txBody>
          <a:bodyPr/>
          <a:lstStyle>
            <a:lvl1pPr>
              <a:defRPr/>
            </a:lvl1pPr>
          </a:lstStyle>
          <a:p>
            <a:fld id="{EFE7EE8D-33F9-41D7-AA05-CD231CC3F123}" type="slidenum">
              <a:rPr lang="es-ES" altLang="es-AR"/>
              <a:pPr/>
              <a:t>‹Nº›</a:t>
            </a:fld>
            <a:endParaRPr lang="es-ES" altLang="es-AR"/>
          </a:p>
        </p:txBody>
      </p:sp>
    </p:spTree>
    <p:extLst>
      <p:ext uri="{BB962C8B-B14F-4D97-AF65-F5344CB8AC3E}">
        <p14:creationId xmlns:p14="http://schemas.microsoft.com/office/powerpoint/2010/main" val="3817935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2">
            <a:extLst>
              <a:ext uri="{FF2B5EF4-FFF2-40B4-BE49-F238E27FC236}">
                <a16:creationId xmlns:a16="http://schemas.microsoft.com/office/drawing/2014/main" id="{B89716FE-768F-2FD6-AC56-ED6EB89500C2}"/>
              </a:ext>
            </a:extLst>
          </p:cNvPr>
          <p:cNvSpPr>
            <a:spLocks noGrp="1" noChangeArrowheads="1"/>
          </p:cNvSpPr>
          <p:nvPr>
            <p:ph type="dt" sz="half" idx="10"/>
          </p:nvPr>
        </p:nvSpPr>
        <p:spPr/>
        <p:txBody>
          <a:bodyPr/>
          <a:lstStyle>
            <a:lvl1pPr>
              <a:defRPr/>
            </a:lvl1pPr>
          </a:lstStyle>
          <a:p>
            <a:pPr>
              <a:defRPr/>
            </a:pPr>
            <a:endParaRPr lang="es-ES"/>
          </a:p>
        </p:txBody>
      </p:sp>
      <p:sp>
        <p:nvSpPr>
          <p:cNvPr id="5" name="Rectangle 3">
            <a:extLst>
              <a:ext uri="{FF2B5EF4-FFF2-40B4-BE49-F238E27FC236}">
                <a16:creationId xmlns:a16="http://schemas.microsoft.com/office/drawing/2014/main" id="{69BDB62C-20C6-4565-9886-01966F811E1F}"/>
              </a:ext>
            </a:extLst>
          </p:cNvPr>
          <p:cNvSpPr>
            <a:spLocks noGrp="1" noChangeArrowheads="1"/>
          </p:cNvSpPr>
          <p:nvPr>
            <p:ph type="sldNum" sz="quarter" idx="11"/>
          </p:nvPr>
        </p:nvSpPr>
        <p:spPr/>
        <p:txBody>
          <a:bodyPr/>
          <a:lstStyle>
            <a:lvl1pPr>
              <a:defRPr/>
            </a:lvl1pPr>
          </a:lstStyle>
          <a:p>
            <a:fld id="{EAD3A90B-FDB2-467F-87CF-C5C3B48B8A1E}" type="slidenum">
              <a:rPr lang="es-ES" altLang="es-AR"/>
              <a:pPr/>
              <a:t>‹Nº›</a:t>
            </a:fld>
            <a:endParaRPr lang="es-ES" altLang="es-AR"/>
          </a:p>
        </p:txBody>
      </p:sp>
      <p:sp>
        <p:nvSpPr>
          <p:cNvPr id="6" name="Rectangle 14">
            <a:extLst>
              <a:ext uri="{FF2B5EF4-FFF2-40B4-BE49-F238E27FC236}">
                <a16:creationId xmlns:a16="http://schemas.microsoft.com/office/drawing/2014/main" id="{EC047E53-34ED-80FA-2179-32164C5D4180}"/>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1181208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2">
            <a:extLst>
              <a:ext uri="{FF2B5EF4-FFF2-40B4-BE49-F238E27FC236}">
                <a16:creationId xmlns:a16="http://schemas.microsoft.com/office/drawing/2014/main" id="{57ABC2FD-AC0B-D059-9E9F-A9534900EEB6}"/>
              </a:ext>
            </a:extLst>
          </p:cNvPr>
          <p:cNvSpPr>
            <a:spLocks noGrp="1" noChangeArrowheads="1"/>
          </p:cNvSpPr>
          <p:nvPr>
            <p:ph type="dt" sz="half" idx="10"/>
          </p:nvPr>
        </p:nvSpPr>
        <p:spPr/>
        <p:txBody>
          <a:bodyPr/>
          <a:lstStyle>
            <a:lvl1pPr>
              <a:defRPr/>
            </a:lvl1pPr>
          </a:lstStyle>
          <a:p>
            <a:pPr>
              <a:defRPr/>
            </a:pPr>
            <a:endParaRPr lang="es-ES"/>
          </a:p>
        </p:txBody>
      </p:sp>
      <p:sp>
        <p:nvSpPr>
          <p:cNvPr id="5" name="Rectangle 3">
            <a:extLst>
              <a:ext uri="{FF2B5EF4-FFF2-40B4-BE49-F238E27FC236}">
                <a16:creationId xmlns:a16="http://schemas.microsoft.com/office/drawing/2014/main" id="{3B4EA0F3-1AE1-EAF0-AE3B-D014BB5CFE81}"/>
              </a:ext>
            </a:extLst>
          </p:cNvPr>
          <p:cNvSpPr>
            <a:spLocks noGrp="1" noChangeArrowheads="1"/>
          </p:cNvSpPr>
          <p:nvPr>
            <p:ph type="sldNum" sz="quarter" idx="11"/>
          </p:nvPr>
        </p:nvSpPr>
        <p:spPr/>
        <p:txBody>
          <a:bodyPr/>
          <a:lstStyle>
            <a:lvl1pPr>
              <a:defRPr/>
            </a:lvl1pPr>
          </a:lstStyle>
          <a:p>
            <a:fld id="{221D16A5-C518-456C-AB31-F5D96D509681}" type="slidenum">
              <a:rPr lang="es-ES" altLang="es-AR"/>
              <a:pPr/>
              <a:t>‹Nº›</a:t>
            </a:fld>
            <a:endParaRPr lang="es-ES" altLang="es-AR"/>
          </a:p>
        </p:txBody>
      </p:sp>
      <p:sp>
        <p:nvSpPr>
          <p:cNvPr id="6" name="Rectangle 14">
            <a:extLst>
              <a:ext uri="{FF2B5EF4-FFF2-40B4-BE49-F238E27FC236}">
                <a16:creationId xmlns:a16="http://schemas.microsoft.com/office/drawing/2014/main" id="{CA7BF8C1-0DA3-22D1-4801-50E74DAEC046}"/>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148972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Rectangle 2">
            <a:extLst>
              <a:ext uri="{FF2B5EF4-FFF2-40B4-BE49-F238E27FC236}">
                <a16:creationId xmlns:a16="http://schemas.microsoft.com/office/drawing/2014/main" id="{654B40EB-83F0-22D6-5C3E-EA529170B671}"/>
              </a:ext>
            </a:extLst>
          </p:cNvPr>
          <p:cNvSpPr>
            <a:spLocks noGrp="1" noChangeArrowheads="1"/>
          </p:cNvSpPr>
          <p:nvPr>
            <p:ph type="dt" sz="half" idx="10"/>
          </p:nvPr>
        </p:nvSpPr>
        <p:spPr/>
        <p:txBody>
          <a:bodyPr/>
          <a:lstStyle>
            <a:lvl1pPr>
              <a:defRPr/>
            </a:lvl1pPr>
          </a:lstStyle>
          <a:p>
            <a:pPr>
              <a:defRPr/>
            </a:pPr>
            <a:endParaRPr lang="es-ES"/>
          </a:p>
        </p:txBody>
      </p:sp>
      <p:sp>
        <p:nvSpPr>
          <p:cNvPr id="6" name="Rectangle 3">
            <a:extLst>
              <a:ext uri="{FF2B5EF4-FFF2-40B4-BE49-F238E27FC236}">
                <a16:creationId xmlns:a16="http://schemas.microsoft.com/office/drawing/2014/main" id="{FC0B1DB6-4B06-E71D-EE08-8E2B7894E79E}"/>
              </a:ext>
            </a:extLst>
          </p:cNvPr>
          <p:cNvSpPr>
            <a:spLocks noGrp="1" noChangeArrowheads="1"/>
          </p:cNvSpPr>
          <p:nvPr>
            <p:ph type="sldNum" sz="quarter" idx="11"/>
          </p:nvPr>
        </p:nvSpPr>
        <p:spPr/>
        <p:txBody>
          <a:bodyPr/>
          <a:lstStyle>
            <a:lvl1pPr>
              <a:defRPr/>
            </a:lvl1pPr>
          </a:lstStyle>
          <a:p>
            <a:fld id="{36BC172D-EF69-4DBD-BDAC-F0C28358AA0B}" type="slidenum">
              <a:rPr lang="es-ES" altLang="es-AR"/>
              <a:pPr/>
              <a:t>‹Nº›</a:t>
            </a:fld>
            <a:endParaRPr lang="es-ES" altLang="es-AR"/>
          </a:p>
        </p:txBody>
      </p:sp>
      <p:sp>
        <p:nvSpPr>
          <p:cNvPr id="7" name="Rectangle 14">
            <a:extLst>
              <a:ext uri="{FF2B5EF4-FFF2-40B4-BE49-F238E27FC236}">
                <a16:creationId xmlns:a16="http://schemas.microsoft.com/office/drawing/2014/main" id="{98FB045C-6498-65FB-886C-81AF99C6D987}"/>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853516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Rectangle 2">
            <a:extLst>
              <a:ext uri="{FF2B5EF4-FFF2-40B4-BE49-F238E27FC236}">
                <a16:creationId xmlns:a16="http://schemas.microsoft.com/office/drawing/2014/main" id="{1675CD0F-C9A1-B929-8CC5-7B939EC3C92C}"/>
              </a:ext>
            </a:extLst>
          </p:cNvPr>
          <p:cNvSpPr>
            <a:spLocks noGrp="1" noChangeArrowheads="1"/>
          </p:cNvSpPr>
          <p:nvPr>
            <p:ph type="dt" sz="half" idx="10"/>
          </p:nvPr>
        </p:nvSpPr>
        <p:spPr/>
        <p:txBody>
          <a:bodyPr/>
          <a:lstStyle>
            <a:lvl1pPr>
              <a:defRPr/>
            </a:lvl1pPr>
          </a:lstStyle>
          <a:p>
            <a:pPr>
              <a:defRPr/>
            </a:pPr>
            <a:endParaRPr lang="es-ES"/>
          </a:p>
        </p:txBody>
      </p:sp>
      <p:sp>
        <p:nvSpPr>
          <p:cNvPr id="8" name="Rectangle 3">
            <a:extLst>
              <a:ext uri="{FF2B5EF4-FFF2-40B4-BE49-F238E27FC236}">
                <a16:creationId xmlns:a16="http://schemas.microsoft.com/office/drawing/2014/main" id="{81CB61C0-5B8B-6852-EB21-D7E05392BAD8}"/>
              </a:ext>
            </a:extLst>
          </p:cNvPr>
          <p:cNvSpPr>
            <a:spLocks noGrp="1" noChangeArrowheads="1"/>
          </p:cNvSpPr>
          <p:nvPr>
            <p:ph type="sldNum" sz="quarter" idx="11"/>
          </p:nvPr>
        </p:nvSpPr>
        <p:spPr/>
        <p:txBody>
          <a:bodyPr/>
          <a:lstStyle>
            <a:lvl1pPr>
              <a:defRPr/>
            </a:lvl1pPr>
          </a:lstStyle>
          <a:p>
            <a:fld id="{B721C5E4-2C50-41A1-8767-773BEB49AA1E}" type="slidenum">
              <a:rPr lang="es-ES" altLang="es-AR"/>
              <a:pPr/>
              <a:t>‹Nº›</a:t>
            </a:fld>
            <a:endParaRPr lang="es-ES" altLang="es-AR"/>
          </a:p>
        </p:txBody>
      </p:sp>
      <p:sp>
        <p:nvSpPr>
          <p:cNvPr id="9" name="Rectangle 14">
            <a:extLst>
              <a:ext uri="{FF2B5EF4-FFF2-40B4-BE49-F238E27FC236}">
                <a16:creationId xmlns:a16="http://schemas.microsoft.com/office/drawing/2014/main" id="{888BEE12-0A18-E6B3-B628-F92C06D06044}"/>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118725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Rectangle 2">
            <a:extLst>
              <a:ext uri="{FF2B5EF4-FFF2-40B4-BE49-F238E27FC236}">
                <a16:creationId xmlns:a16="http://schemas.microsoft.com/office/drawing/2014/main" id="{7A1673EB-ED75-C62F-DFFF-50DD8A959A1A}"/>
              </a:ext>
            </a:extLst>
          </p:cNvPr>
          <p:cNvSpPr>
            <a:spLocks noGrp="1" noChangeArrowheads="1"/>
          </p:cNvSpPr>
          <p:nvPr>
            <p:ph type="dt" sz="half" idx="10"/>
          </p:nvPr>
        </p:nvSpPr>
        <p:spPr/>
        <p:txBody>
          <a:bodyPr/>
          <a:lstStyle>
            <a:lvl1pPr>
              <a:defRPr/>
            </a:lvl1pPr>
          </a:lstStyle>
          <a:p>
            <a:pPr>
              <a:defRPr/>
            </a:pPr>
            <a:endParaRPr lang="es-ES"/>
          </a:p>
        </p:txBody>
      </p:sp>
      <p:sp>
        <p:nvSpPr>
          <p:cNvPr id="4" name="Rectangle 3">
            <a:extLst>
              <a:ext uri="{FF2B5EF4-FFF2-40B4-BE49-F238E27FC236}">
                <a16:creationId xmlns:a16="http://schemas.microsoft.com/office/drawing/2014/main" id="{55614074-F8B1-B5E9-7102-A2E39CCD041B}"/>
              </a:ext>
            </a:extLst>
          </p:cNvPr>
          <p:cNvSpPr>
            <a:spLocks noGrp="1" noChangeArrowheads="1"/>
          </p:cNvSpPr>
          <p:nvPr>
            <p:ph type="sldNum" sz="quarter" idx="11"/>
          </p:nvPr>
        </p:nvSpPr>
        <p:spPr/>
        <p:txBody>
          <a:bodyPr/>
          <a:lstStyle>
            <a:lvl1pPr>
              <a:defRPr/>
            </a:lvl1pPr>
          </a:lstStyle>
          <a:p>
            <a:fld id="{DFAB1A13-FB04-4B8E-999A-28CA05246646}" type="slidenum">
              <a:rPr lang="es-ES" altLang="es-AR"/>
              <a:pPr/>
              <a:t>‹Nº›</a:t>
            </a:fld>
            <a:endParaRPr lang="es-ES" altLang="es-AR"/>
          </a:p>
        </p:txBody>
      </p:sp>
      <p:sp>
        <p:nvSpPr>
          <p:cNvPr id="5" name="Rectangle 14">
            <a:extLst>
              <a:ext uri="{FF2B5EF4-FFF2-40B4-BE49-F238E27FC236}">
                <a16:creationId xmlns:a16="http://schemas.microsoft.com/office/drawing/2014/main" id="{D2894923-C5A1-83F1-57B3-3DA1952676F5}"/>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135437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E4C12DE-A5FF-3D75-0764-9FC6ED0C9488}"/>
              </a:ext>
            </a:extLst>
          </p:cNvPr>
          <p:cNvSpPr>
            <a:spLocks noGrp="1" noChangeArrowheads="1"/>
          </p:cNvSpPr>
          <p:nvPr>
            <p:ph type="dt" sz="half" idx="10"/>
          </p:nvPr>
        </p:nvSpPr>
        <p:spPr/>
        <p:txBody>
          <a:bodyPr/>
          <a:lstStyle>
            <a:lvl1pPr>
              <a:defRPr/>
            </a:lvl1pPr>
          </a:lstStyle>
          <a:p>
            <a:pPr>
              <a:defRPr/>
            </a:pPr>
            <a:endParaRPr lang="es-ES"/>
          </a:p>
        </p:txBody>
      </p:sp>
      <p:sp>
        <p:nvSpPr>
          <p:cNvPr id="3" name="Rectangle 3">
            <a:extLst>
              <a:ext uri="{FF2B5EF4-FFF2-40B4-BE49-F238E27FC236}">
                <a16:creationId xmlns:a16="http://schemas.microsoft.com/office/drawing/2014/main" id="{42879934-389C-2596-B294-C0938DB5EBA4}"/>
              </a:ext>
            </a:extLst>
          </p:cNvPr>
          <p:cNvSpPr>
            <a:spLocks noGrp="1" noChangeArrowheads="1"/>
          </p:cNvSpPr>
          <p:nvPr>
            <p:ph type="sldNum" sz="quarter" idx="11"/>
          </p:nvPr>
        </p:nvSpPr>
        <p:spPr/>
        <p:txBody>
          <a:bodyPr/>
          <a:lstStyle>
            <a:lvl1pPr>
              <a:defRPr/>
            </a:lvl1pPr>
          </a:lstStyle>
          <a:p>
            <a:fld id="{B59A27E9-CA1F-4523-83B0-443D8606D547}" type="slidenum">
              <a:rPr lang="es-ES" altLang="es-AR"/>
              <a:pPr/>
              <a:t>‹Nº›</a:t>
            </a:fld>
            <a:endParaRPr lang="es-ES" altLang="es-AR"/>
          </a:p>
        </p:txBody>
      </p:sp>
      <p:sp>
        <p:nvSpPr>
          <p:cNvPr id="4" name="Rectangle 14">
            <a:extLst>
              <a:ext uri="{FF2B5EF4-FFF2-40B4-BE49-F238E27FC236}">
                <a16:creationId xmlns:a16="http://schemas.microsoft.com/office/drawing/2014/main" id="{FE363130-6A9C-34FC-0385-179555C5CDC2}"/>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1984591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a:extLst>
              <a:ext uri="{FF2B5EF4-FFF2-40B4-BE49-F238E27FC236}">
                <a16:creationId xmlns:a16="http://schemas.microsoft.com/office/drawing/2014/main" id="{5CAFC36E-CB02-C19C-B3BC-B68B1517D3F7}"/>
              </a:ext>
            </a:extLst>
          </p:cNvPr>
          <p:cNvSpPr>
            <a:spLocks noGrp="1" noChangeArrowheads="1"/>
          </p:cNvSpPr>
          <p:nvPr>
            <p:ph type="dt" sz="half" idx="10"/>
          </p:nvPr>
        </p:nvSpPr>
        <p:spPr/>
        <p:txBody>
          <a:bodyPr/>
          <a:lstStyle>
            <a:lvl1pPr>
              <a:defRPr/>
            </a:lvl1pPr>
          </a:lstStyle>
          <a:p>
            <a:pPr>
              <a:defRPr/>
            </a:pPr>
            <a:endParaRPr lang="es-ES"/>
          </a:p>
        </p:txBody>
      </p:sp>
      <p:sp>
        <p:nvSpPr>
          <p:cNvPr id="6" name="Rectangle 3">
            <a:extLst>
              <a:ext uri="{FF2B5EF4-FFF2-40B4-BE49-F238E27FC236}">
                <a16:creationId xmlns:a16="http://schemas.microsoft.com/office/drawing/2014/main" id="{DC6B4C6A-C2B8-CB4C-E054-B2C39026AF4A}"/>
              </a:ext>
            </a:extLst>
          </p:cNvPr>
          <p:cNvSpPr>
            <a:spLocks noGrp="1" noChangeArrowheads="1"/>
          </p:cNvSpPr>
          <p:nvPr>
            <p:ph type="sldNum" sz="quarter" idx="11"/>
          </p:nvPr>
        </p:nvSpPr>
        <p:spPr/>
        <p:txBody>
          <a:bodyPr/>
          <a:lstStyle>
            <a:lvl1pPr>
              <a:defRPr/>
            </a:lvl1pPr>
          </a:lstStyle>
          <a:p>
            <a:fld id="{19751421-A12A-4D94-B75C-3F3F3A515E5E}" type="slidenum">
              <a:rPr lang="es-ES" altLang="es-AR"/>
              <a:pPr/>
              <a:t>‹Nº›</a:t>
            </a:fld>
            <a:endParaRPr lang="es-ES" altLang="es-AR"/>
          </a:p>
        </p:txBody>
      </p:sp>
      <p:sp>
        <p:nvSpPr>
          <p:cNvPr id="7" name="Rectangle 14">
            <a:extLst>
              <a:ext uri="{FF2B5EF4-FFF2-40B4-BE49-F238E27FC236}">
                <a16:creationId xmlns:a16="http://schemas.microsoft.com/office/drawing/2014/main" id="{4A9A1AFC-625D-379F-8397-503B47D5B58F}"/>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2183615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2">
            <a:extLst>
              <a:ext uri="{FF2B5EF4-FFF2-40B4-BE49-F238E27FC236}">
                <a16:creationId xmlns:a16="http://schemas.microsoft.com/office/drawing/2014/main" id="{1A84F195-C7C3-7D2E-6944-D09C31F0A9F3}"/>
              </a:ext>
            </a:extLst>
          </p:cNvPr>
          <p:cNvSpPr>
            <a:spLocks noGrp="1" noChangeArrowheads="1"/>
          </p:cNvSpPr>
          <p:nvPr>
            <p:ph type="dt" sz="half" idx="10"/>
          </p:nvPr>
        </p:nvSpPr>
        <p:spPr/>
        <p:txBody>
          <a:bodyPr/>
          <a:lstStyle>
            <a:lvl1pPr>
              <a:defRPr/>
            </a:lvl1pPr>
          </a:lstStyle>
          <a:p>
            <a:pPr>
              <a:defRPr/>
            </a:pPr>
            <a:endParaRPr lang="es-ES"/>
          </a:p>
        </p:txBody>
      </p:sp>
      <p:sp>
        <p:nvSpPr>
          <p:cNvPr id="6" name="Rectangle 3">
            <a:extLst>
              <a:ext uri="{FF2B5EF4-FFF2-40B4-BE49-F238E27FC236}">
                <a16:creationId xmlns:a16="http://schemas.microsoft.com/office/drawing/2014/main" id="{E2D84929-D591-A6B7-CFC1-D91AFB718E9D}"/>
              </a:ext>
            </a:extLst>
          </p:cNvPr>
          <p:cNvSpPr>
            <a:spLocks noGrp="1" noChangeArrowheads="1"/>
          </p:cNvSpPr>
          <p:nvPr>
            <p:ph type="sldNum" sz="quarter" idx="11"/>
          </p:nvPr>
        </p:nvSpPr>
        <p:spPr/>
        <p:txBody>
          <a:bodyPr/>
          <a:lstStyle>
            <a:lvl1pPr>
              <a:defRPr/>
            </a:lvl1pPr>
          </a:lstStyle>
          <a:p>
            <a:fld id="{781120DB-BE32-4586-9E4C-5E0D83416891}" type="slidenum">
              <a:rPr lang="es-ES" altLang="es-AR"/>
              <a:pPr/>
              <a:t>‹Nº›</a:t>
            </a:fld>
            <a:endParaRPr lang="es-ES" altLang="es-AR"/>
          </a:p>
        </p:txBody>
      </p:sp>
      <p:sp>
        <p:nvSpPr>
          <p:cNvPr id="7" name="Rectangle 14">
            <a:extLst>
              <a:ext uri="{FF2B5EF4-FFF2-40B4-BE49-F238E27FC236}">
                <a16:creationId xmlns:a16="http://schemas.microsoft.com/office/drawing/2014/main" id="{0F58DC59-9543-C067-04D9-ED4A53ED7E25}"/>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20796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2">
            <a:extLst>
              <a:ext uri="{FF2B5EF4-FFF2-40B4-BE49-F238E27FC236}">
                <a16:creationId xmlns:a16="http://schemas.microsoft.com/office/drawing/2014/main" id="{33A87A19-1404-6947-560D-2C217635C002}"/>
              </a:ext>
            </a:extLst>
          </p:cNvPr>
          <p:cNvSpPr>
            <a:spLocks noGrp="1" noChangeArrowheads="1"/>
          </p:cNvSpPr>
          <p:nvPr>
            <p:ph type="dt" sz="half" idx="10"/>
          </p:nvPr>
        </p:nvSpPr>
        <p:spPr/>
        <p:txBody>
          <a:bodyPr/>
          <a:lstStyle>
            <a:lvl1pPr>
              <a:defRPr/>
            </a:lvl1pPr>
          </a:lstStyle>
          <a:p>
            <a:pPr>
              <a:defRPr/>
            </a:pPr>
            <a:endParaRPr lang="es-ES"/>
          </a:p>
        </p:txBody>
      </p:sp>
      <p:sp>
        <p:nvSpPr>
          <p:cNvPr id="5" name="Rectangle 3">
            <a:extLst>
              <a:ext uri="{FF2B5EF4-FFF2-40B4-BE49-F238E27FC236}">
                <a16:creationId xmlns:a16="http://schemas.microsoft.com/office/drawing/2014/main" id="{9A07DA77-6FE8-2C49-AF10-FF2D09468D3F}"/>
              </a:ext>
            </a:extLst>
          </p:cNvPr>
          <p:cNvSpPr>
            <a:spLocks noGrp="1" noChangeArrowheads="1"/>
          </p:cNvSpPr>
          <p:nvPr>
            <p:ph type="sldNum" sz="quarter" idx="11"/>
          </p:nvPr>
        </p:nvSpPr>
        <p:spPr/>
        <p:txBody>
          <a:bodyPr/>
          <a:lstStyle>
            <a:lvl1pPr>
              <a:defRPr/>
            </a:lvl1pPr>
          </a:lstStyle>
          <a:p>
            <a:fld id="{752E7951-6B13-4339-9587-902EB576FB9B}" type="slidenum">
              <a:rPr lang="es-ES" altLang="es-AR"/>
              <a:pPr/>
              <a:t>‹Nº›</a:t>
            </a:fld>
            <a:endParaRPr lang="es-ES" altLang="es-AR"/>
          </a:p>
        </p:txBody>
      </p:sp>
      <p:sp>
        <p:nvSpPr>
          <p:cNvPr id="6" name="Rectangle 14">
            <a:extLst>
              <a:ext uri="{FF2B5EF4-FFF2-40B4-BE49-F238E27FC236}">
                <a16:creationId xmlns:a16="http://schemas.microsoft.com/office/drawing/2014/main" id="{1EF5A980-7CCA-919B-F2C8-52E7FF92B1E6}"/>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412152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Rectangle 2">
            <a:extLst>
              <a:ext uri="{FF2B5EF4-FFF2-40B4-BE49-F238E27FC236}">
                <a16:creationId xmlns:a16="http://schemas.microsoft.com/office/drawing/2014/main" id="{D12520E6-2E5F-A59E-9D4B-C5347A4EACC4}"/>
              </a:ext>
            </a:extLst>
          </p:cNvPr>
          <p:cNvSpPr>
            <a:spLocks noGrp="1" noChangeArrowheads="1"/>
          </p:cNvSpPr>
          <p:nvPr>
            <p:ph type="dt" sz="half" idx="10"/>
          </p:nvPr>
        </p:nvSpPr>
        <p:spPr/>
        <p:txBody>
          <a:bodyPr/>
          <a:lstStyle>
            <a:lvl1pPr>
              <a:defRPr/>
            </a:lvl1pPr>
          </a:lstStyle>
          <a:p>
            <a:pPr>
              <a:defRPr/>
            </a:pPr>
            <a:endParaRPr lang="es-ES"/>
          </a:p>
        </p:txBody>
      </p:sp>
      <p:sp>
        <p:nvSpPr>
          <p:cNvPr id="5" name="Rectangle 3">
            <a:extLst>
              <a:ext uri="{FF2B5EF4-FFF2-40B4-BE49-F238E27FC236}">
                <a16:creationId xmlns:a16="http://schemas.microsoft.com/office/drawing/2014/main" id="{68356AA8-1117-457A-3CCF-3590CB24B39D}"/>
              </a:ext>
            </a:extLst>
          </p:cNvPr>
          <p:cNvSpPr>
            <a:spLocks noGrp="1" noChangeArrowheads="1"/>
          </p:cNvSpPr>
          <p:nvPr>
            <p:ph type="sldNum" sz="quarter" idx="11"/>
          </p:nvPr>
        </p:nvSpPr>
        <p:spPr/>
        <p:txBody>
          <a:bodyPr/>
          <a:lstStyle>
            <a:lvl1pPr>
              <a:defRPr/>
            </a:lvl1pPr>
          </a:lstStyle>
          <a:p>
            <a:fld id="{4B0F0B83-0E1F-4299-B7FD-9B715E83C937}" type="slidenum">
              <a:rPr lang="es-ES" altLang="es-AR"/>
              <a:pPr/>
              <a:t>‹Nº›</a:t>
            </a:fld>
            <a:endParaRPr lang="es-ES" altLang="es-AR"/>
          </a:p>
        </p:txBody>
      </p:sp>
      <p:sp>
        <p:nvSpPr>
          <p:cNvPr id="6" name="Rectangle 14">
            <a:extLst>
              <a:ext uri="{FF2B5EF4-FFF2-40B4-BE49-F238E27FC236}">
                <a16:creationId xmlns:a16="http://schemas.microsoft.com/office/drawing/2014/main" id="{B1D9B050-770D-4B75-1DA5-D1801C2FCFC0}"/>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2329854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es-ES_tradnl"/>
          </a:p>
        </p:txBody>
      </p:sp>
      <p:sp>
        <p:nvSpPr>
          <p:cNvPr id="3" name="2 Marcador de SmartArt"/>
          <p:cNvSpPr>
            <a:spLocks noGrp="1"/>
          </p:cNvSpPr>
          <p:nvPr>
            <p:ph type="dgm" idx="1"/>
          </p:nvPr>
        </p:nvSpPr>
        <p:spPr>
          <a:xfrm>
            <a:off x="457200" y="1600200"/>
            <a:ext cx="8229600" cy="4525963"/>
          </a:xfrm>
        </p:spPr>
        <p:txBody>
          <a:bodyPr/>
          <a:lstStyle/>
          <a:p>
            <a:pPr lvl="0"/>
            <a:endParaRPr lang="es-ES_tradnl" noProof="0"/>
          </a:p>
        </p:txBody>
      </p:sp>
      <p:sp>
        <p:nvSpPr>
          <p:cNvPr id="4" name="Rectangle 2">
            <a:extLst>
              <a:ext uri="{FF2B5EF4-FFF2-40B4-BE49-F238E27FC236}">
                <a16:creationId xmlns:a16="http://schemas.microsoft.com/office/drawing/2014/main" id="{5109ED3B-41A2-5DC5-2332-021E4371B117}"/>
              </a:ext>
            </a:extLst>
          </p:cNvPr>
          <p:cNvSpPr>
            <a:spLocks noGrp="1" noChangeArrowheads="1"/>
          </p:cNvSpPr>
          <p:nvPr>
            <p:ph type="dt" sz="half" idx="10"/>
          </p:nvPr>
        </p:nvSpPr>
        <p:spPr/>
        <p:txBody>
          <a:bodyPr/>
          <a:lstStyle>
            <a:lvl1pPr>
              <a:defRPr/>
            </a:lvl1pPr>
          </a:lstStyle>
          <a:p>
            <a:pPr>
              <a:defRPr/>
            </a:pPr>
            <a:endParaRPr lang="es-ES"/>
          </a:p>
        </p:txBody>
      </p:sp>
      <p:sp>
        <p:nvSpPr>
          <p:cNvPr id="5" name="Rectangle 3">
            <a:extLst>
              <a:ext uri="{FF2B5EF4-FFF2-40B4-BE49-F238E27FC236}">
                <a16:creationId xmlns:a16="http://schemas.microsoft.com/office/drawing/2014/main" id="{15AEA46F-0159-8E94-91F2-D92C9DFBD9BD}"/>
              </a:ext>
            </a:extLst>
          </p:cNvPr>
          <p:cNvSpPr>
            <a:spLocks noGrp="1" noChangeArrowheads="1"/>
          </p:cNvSpPr>
          <p:nvPr>
            <p:ph type="sldNum" sz="quarter" idx="11"/>
          </p:nvPr>
        </p:nvSpPr>
        <p:spPr/>
        <p:txBody>
          <a:bodyPr/>
          <a:lstStyle>
            <a:lvl1pPr>
              <a:defRPr/>
            </a:lvl1pPr>
          </a:lstStyle>
          <a:p>
            <a:fld id="{A7261FB7-7E01-4665-83E8-ACFA8D225A02}" type="slidenum">
              <a:rPr lang="es-ES" altLang="es-AR"/>
              <a:pPr/>
              <a:t>‹Nº›</a:t>
            </a:fld>
            <a:endParaRPr lang="es-ES" altLang="es-AR"/>
          </a:p>
        </p:txBody>
      </p:sp>
      <p:sp>
        <p:nvSpPr>
          <p:cNvPr id="6" name="Rectangle 14">
            <a:extLst>
              <a:ext uri="{FF2B5EF4-FFF2-40B4-BE49-F238E27FC236}">
                <a16:creationId xmlns:a16="http://schemas.microsoft.com/office/drawing/2014/main" id="{3A61D9BD-B567-E9A1-3DCA-7B340523CF1C}"/>
              </a:ext>
            </a:extLst>
          </p:cNvPr>
          <p:cNvSpPr>
            <a:spLocks noGrp="1" noChangeArrowheads="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4232324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9A0946C-72A1-4C52-C9D5-76D87B3A2182}"/>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s-ES"/>
          </a:p>
        </p:txBody>
      </p:sp>
      <p:sp>
        <p:nvSpPr>
          <p:cNvPr id="103427" name="Rectangle 3">
            <a:extLst>
              <a:ext uri="{FF2B5EF4-FFF2-40B4-BE49-F238E27FC236}">
                <a16:creationId xmlns:a16="http://schemas.microsoft.com/office/drawing/2014/main" id="{0A8C9094-FFC8-D003-2381-04F57BA454FE}"/>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322C07C9-3ED2-4AA1-B358-A33C70988856}" type="slidenum">
              <a:rPr lang="es-ES" altLang="es-AR"/>
              <a:pPr/>
              <a:t>‹Nº›</a:t>
            </a:fld>
            <a:endParaRPr lang="es-ES" altLang="es-AR"/>
          </a:p>
        </p:txBody>
      </p:sp>
      <p:grpSp>
        <p:nvGrpSpPr>
          <p:cNvPr id="1028" name="Group 4">
            <a:extLst>
              <a:ext uri="{FF2B5EF4-FFF2-40B4-BE49-F238E27FC236}">
                <a16:creationId xmlns:a16="http://schemas.microsoft.com/office/drawing/2014/main" id="{301E6EE9-6163-BCFA-3AF4-AA4EDDDCD7F4}"/>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8AA052C3-6B5D-A5E3-E409-F1908AB2C0DA}"/>
                </a:ext>
              </a:extLst>
            </p:cNvPr>
            <p:cNvGrpSpPr>
              <a:grpSpLocks/>
            </p:cNvGrpSpPr>
            <p:nvPr userDrawn="1"/>
          </p:nvGrpSpPr>
          <p:grpSpPr bwMode="auto">
            <a:xfrm>
              <a:off x="1728" y="2230"/>
              <a:ext cx="4027" cy="2085"/>
              <a:chOff x="1728" y="2230"/>
              <a:chExt cx="4027" cy="2085"/>
            </a:xfrm>
          </p:grpSpPr>
          <p:sp>
            <p:nvSpPr>
              <p:cNvPr id="103430" name="Freeform 6">
                <a:extLst>
                  <a:ext uri="{FF2B5EF4-FFF2-40B4-BE49-F238E27FC236}">
                    <a16:creationId xmlns:a16="http://schemas.microsoft.com/office/drawing/2014/main" id="{E260F2D8-41C6-FCF7-2412-B3EFD64ED5BE}"/>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s-ES_tradnl"/>
              </a:p>
            </p:txBody>
          </p:sp>
          <p:sp>
            <p:nvSpPr>
              <p:cNvPr id="103431" name="Freeform 7">
                <a:extLst>
                  <a:ext uri="{FF2B5EF4-FFF2-40B4-BE49-F238E27FC236}">
                    <a16:creationId xmlns:a16="http://schemas.microsoft.com/office/drawing/2014/main" id="{5D83A1DE-A315-C55D-A428-3A78716A6BC9}"/>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s-ES_tradnl"/>
              </a:p>
            </p:txBody>
          </p:sp>
          <p:sp>
            <p:nvSpPr>
              <p:cNvPr id="103432" name="Freeform 8">
                <a:extLst>
                  <a:ext uri="{FF2B5EF4-FFF2-40B4-BE49-F238E27FC236}">
                    <a16:creationId xmlns:a16="http://schemas.microsoft.com/office/drawing/2014/main" id="{5C9BA648-7A6B-25F3-9CD2-8A144D484C7E}"/>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s-ES_tradnl"/>
              </a:p>
            </p:txBody>
          </p:sp>
          <p:sp>
            <p:nvSpPr>
              <p:cNvPr id="103433" name="Freeform 9">
                <a:extLst>
                  <a:ext uri="{FF2B5EF4-FFF2-40B4-BE49-F238E27FC236}">
                    <a16:creationId xmlns:a16="http://schemas.microsoft.com/office/drawing/2014/main" id="{E62738BC-EEA1-0F30-3D88-C88FE91A229A}"/>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s-ES_tradnl"/>
              </a:p>
            </p:txBody>
          </p:sp>
          <p:sp>
            <p:nvSpPr>
              <p:cNvPr id="103434" name="Freeform 10">
                <a:extLst>
                  <a:ext uri="{FF2B5EF4-FFF2-40B4-BE49-F238E27FC236}">
                    <a16:creationId xmlns:a16="http://schemas.microsoft.com/office/drawing/2014/main" id="{657554E2-9835-40B1-5C11-F92803A816E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s-ES_tradnl"/>
              </a:p>
            </p:txBody>
          </p:sp>
        </p:grpSp>
        <p:sp>
          <p:nvSpPr>
            <p:cNvPr id="103435" name="Freeform 11">
              <a:extLst>
                <a:ext uri="{FF2B5EF4-FFF2-40B4-BE49-F238E27FC236}">
                  <a16:creationId xmlns:a16="http://schemas.microsoft.com/office/drawing/2014/main" id="{D759346F-2E31-E8A6-AC23-9C3C0A6DCF10}"/>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s-ES_tradnl"/>
            </a:p>
          </p:txBody>
        </p:sp>
        <p:sp>
          <p:nvSpPr>
            <p:cNvPr id="103436" name="Freeform 12">
              <a:extLst>
                <a:ext uri="{FF2B5EF4-FFF2-40B4-BE49-F238E27FC236}">
                  <a16:creationId xmlns:a16="http://schemas.microsoft.com/office/drawing/2014/main" id="{774FF988-B8F7-0EA2-D501-5555AD72506C}"/>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s-ES_tradnl"/>
            </a:p>
          </p:txBody>
        </p:sp>
      </p:grpSp>
      <p:sp>
        <p:nvSpPr>
          <p:cNvPr id="103437" name="Rectangle 13">
            <a:extLst>
              <a:ext uri="{FF2B5EF4-FFF2-40B4-BE49-F238E27FC236}">
                <a16:creationId xmlns:a16="http://schemas.microsoft.com/office/drawing/2014/main" id="{676EF26E-7EF1-66AF-9366-3FCB1B381839}"/>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03438" name="Rectangle 14">
            <a:extLst>
              <a:ext uri="{FF2B5EF4-FFF2-40B4-BE49-F238E27FC236}">
                <a16:creationId xmlns:a16="http://schemas.microsoft.com/office/drawing/2014/main" id="{4F8F1542-14DF-17C7-E528-9E52886CE18F}"/>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a:defRPr/>
            </a:pPr>
            <a:endParaRPr lang="es-ES"/>
          </a:p>
        </p:txBody>
      </p:sp>
      <p:sp>
        <p:nvSpPr>
          <p:cNvPr id="103439" name="Rectangle 15">
            <a:extLst>
              <a:ext uri="{FF2B5EF4-FFF2-40B4-BE49-F238E27FC236}">
                <a16:creationId xmlns:a16="http://schemas.microsoft.com/office/drawing/2014/main" id="{DE80837C-7265-7A89-E69C-0E6B527FD7DA}"/>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cSld>
  <p:clrMap bg1="dk1" tx1="lt1" bg2="dk2" tx2="lt2" accent1="accent1" accent2="accent2" accent3="accent3" accent4="accent4" accent5="accent5" accent6="accent6" hlink="hlink" folHlink="folHlink"/>
  <p:sldLayoutIdLst>
    <p:sldLayoutId id="2147487960" r:id="rId1"/>
    <p:sldLayoutId id="2147487961" r:id="rId2"/>
    <p:sldLayoutId id="2147487962" r:id="rId3"/>
    <p:sldLayoutId id="2147487963" r:id="rId4"/>
    <p:sldLayoutId id="2147487964" r:id="rId5"/>
    <p:sldLayoutId id="2147487965" r:id="rId6"/>
    <p:sldLayoutId id="2147487966" r:id="rId7"/>
    <p:sldLayoutId id="2147487967" r:id="rId8"/>
    <p:sldLayoutId id="2147487968" r:id="rId9"/>
    <p:sldLayoutId id="2147487969" r:id="rId10"/>
    <p:sldLayoutId id="2147487970" r:id="rId11"/>
    <p:sldLayoutId id="2147487971" r:id="rId12"/>
  </p:sldLayoutIdLst>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erreiusgestion.errepar.com/sitios/Erreius/Jurisprudencia2015a2019/2017/07/14/20171011114125555.docx"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591FD68-7648-8083-8242-2951F39EC0D5}"/>
              </a:ext>
            </a:extLst>
          </p:cNvPr>
          <p:cNvSpPr>
            <a:spLocks noGrp="1" noChangeArrowheads="1"/>
          </p:cNvSpPr>
          <p:nvPr>
            <p:ph type="ctrTitle"/>
          </p:nvPr>
        </p:nvSpPr>
        <p:spPr>
          <a:xfrm>
            <a:off x="539750" y="260350"/>
            <a:ext cx="8135938" cy="1800225"/>
          </a:xfrm>
          <a:solidFill>
            <a:schemeClr val="bg1">
              <a:lumMod val="85000"/>
            </a:schemeClr>
          </a:solidFill>
          <a:ln w="57150">
            <a:solidFill>
              <a:srgbClr val="FF0000"/>
            </a:solidFill>
          </a:ln>
        </p:spPr>
        <p:txBody>
          <a:bodyPr/>
          <a:lstStyle/>
          <a:p>
            <a:pPr eaLnBrk="1" hangingPunct="1">
              <a:defRPr/>
            </a:pPr>
            <a:r>
              <a:rPr lang="es-AR" sz="4000" dirty="0">
                <a:solidFill>
                  <a:srgbClr val="0FF94C"/>
                </a:solidFill>
                <a:latin typeface="Adobe Gothic Std B" pitchFamily="34" charset="-128"/>
                <a:ea typeface="Adobe Gothic Std B" pitchFamily="34" charset="-128"/>
              </a:rPr>
              <a:t>Procesos de restricción a la capacidad</a:t>
            </a:r>
            <a:endParaRPr lang="es-ES" sz="4000" dirty="0">
              <a:solidFill>
                <a:srgbClr val="00FF00"/>
              </a:solidFill>
              <a:latin typeface="Adobe Gothic Std B" pitchFamily="34" charset="-128"/>
              <a:ea typeface="Adobe Gothic Std B" pitchFamily="34" charset="-128"/>
              <a:cs typeface="Aharoni" pitchFamily="2" charset="-79"/>
            </a:endParaRPr>
          </a:p>
        </p:txBody>
      </p:sp>
      <p:sp>
        <p:nvSpPr>
          <p:cNvPr id="3075" name="Rectangle 3">
            <a:extLst>
              <a:ext uri="{FF2B5EF4-FFF2-40B4-BE49-F238E27FC236}">
                <a16:creationId xmlns:a16="http://schemas.microsoft.com/office/drawing/2014/main" id="{411BD517-B624-E7A1-857E-7A87307EB0ED}"/>
              </a:ext>
            </a:extLst>
          </p:cNvPr>
          <p:cNvSpPr>
            <a:spLocks noGrp="1" noChangeArrowheads="1"/>
          </p:cNvSpPr>
          <p:nvPr>
            <p:ph type="subTitle" idx="1"/>
          </p:nvPr>
        </p:nvSpPr>
        <p:spPr>
          <a:xfrm>
            <a:off x="6084888" y="4292600"/>
            <a:ext cx="2879725" cy="2160588"/>
          </a:xfrm>
          <a:solidFill>
            <a:schemeClr val="bg1">
              <a:lumMod val="95000"/>
            </a:schemeClr>
          </a:solidFill>
          <a:ln w="57150">
            <a:solidFill>
              <a:srgbClr val="FF0000"/>
            </a:solidFill>
          </a:ln>
        </p:spPr>
        <p:txBody>
          <a:bodyPr/>
          <a:lstStyle/>
          <a:p>
            <a:pPr eaLnBrk="1" hangingPunct="1">
              <a:defRPr/>
            </a:pPr>
            <a:r>
              <a:rPr lang="es-ES_tradnl" sz="2800" b="1" dirty="0">
                <a:solidFill>
                  <a:srgbClr val="00FF00"/>
                </a:solidFill>
                <a:latin typeface="Adobe Gothic Std B" pitchFamily="34" charset="-128"/>
                <a:ea typeface="Adobe Gothic Std B" pitchFamily="34" charset="-128"/>
              </a:rPr>
              <a:t>Luz María Pagano</a:t>
            </a:r>
          </a:p>
          <a:p>
            <a:pPr eaLnBrk="1" hangingPunct="1">
              <a:defRPr/>
            </a:pPr>
            <a:r>
              <a:rPr lang="es-ES_tradnl" sz="2800" b="1" dirty="0">
                <a:solidFill>
                  <a:srgbClr val="00FF00"/>
                </a:solidFill>
                <a:latin typeface="Adobe Gothic Std B" pitchFamily="34" charset="-128"/>
                <a:ea typeface="Adobe Gothic Std B" pitchFamily="34" charset="-128"/>
              </a:rPr>
              <a:t>Bariloche</a:t>
            </a:r>
          </a:p>
          <a:p>
            <a:pPr eaLnBrk="1" hangingPunct="1">
              <a:defRPr/>
            </a:pPr>
            <a:r>
              <a:rPr lang="es-ES_tradnl" sz="2800" b="1" dirty="0">
                <a:solidFill>
                  <a:srgbClr val="00FF00"/>
                </a:solidFill>
                <a:latin typeface="Adobe Gothic Std B" pitchFamily="34" charset="-128"/>
                <a:ea typeface="Adobe Gothic Std B" pitchFamily="34" charset="-128"/>
              </a:rPr>
              <a:t>2025</a:t>
            </a:r>
            <a:endParaRPr lang="es-ES" sz="2800" b="1" dirty="0">
              <a:solidFill>
                <a:srgbClr val="00FF00"/>
              </a:solidFill>
              <a:latin typeface="Adobe Gothic Std B" pitchFamily="34" charset="-128"/>
              <a:ea typeface="Adobe Gothic Std B" pitchFamily="34" charset="-128"/>
            </a:endParaRPr>
          </a:p>
        </p:txBody>
      </p:sp>
      <p:sp>
        <p:nvSpPr>
          <p:cNvPr id="14340" name="4 Marcador de número de diapositiva">
            <a:extLst>
              <a:ext uri="{FF2B5EF4-FFF2-40B4-BE49-F238E27FC236}">
                <a16:creationId xmlns:a16="http://schemas.microsoft.com/office/drawing/2014/main" id="{46F4B75C-B499-530E-148D-5D152C59F6A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3EBC4718-21AC-4CBD-99E4-A1BD6DB748C8}" type="slidenum">
              <a:rPr lang="es-ES" altLang="es-AR">
                <a:latin typeface="Arial" panose="020B0604020202020204" pitchFamily="34" charset="0"/>
              </a:rPr>
              <a:pPr eaLnBrk="1" hangingPunct="1"/>
              <a:t>1</a:t>
            </a:fld>
            <a:endParaRPr lang="es-ES" altLang="es-AR">
              <a:latin typeface="Arial" panose="020B0604020202020204" pitchFamily="34" charset="0"/>
            </a:endParaRPr>
          </a:p>
        </p:txBody>
      </p:sp>
      <p:pic>
        <p:nvPicPr>
          <p:cNvPr id="14341" name="Picture 2">
            <a:extLst>
              <a:ext uri="{FF2B5EF4-FFF2-40B4-BE49-F238E27FC236}">
                <a16:creationId xmlns:a16="http://schemas.microsoft.com/office/drawing/2014/main" id="{CF3FA8E7-81E3-C970-4173-C5D27F6108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205038"/>
            <a:ext cx="5054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0">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ppt_x"/>
                                          </p:val>
                                        </p:tav>
                                        <p:tav tm="100000">
                                          <p:val>
                                            <p:strVal val="#ppt_x"/>
                                          </p:val>
                                        </p:tav>
                                      </p:tavLst>
                                    </p:anim>
                                    <p:anim calcmode="lin" valueType="num">
                                      <p:cBhvr additive="base">
                                        <p:cTn id="14"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autoUpdateAnimBg="0"/>
      <p:bldP spid="3075"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Marcador de número de diapositiva">
            <a:extLst>
              <a:ext uri="{FF2B5EF4-FFF2-40B4-BE49-F238E27FC236}">
                <a16:creationId xmlns:a16="http://schemas.microsoft.com/office/drawing/2014/main" id="{5CD243D6-8609-43EB-1941-2037D14F8BF1}"/>
              </a:ext>
            </a:extLst>
          </p:cNvPr>
          <p:cNvSpPr>
            <a:spLocks noGrp="1"/>
          </p:cNvSpPr>
          <p:nvPr>
            <p:ph type="sldNum" sz="quarter" idx="11"/>
          </p:nvPr>
        </p:nvSpPr>
        <p:spPr>
          <a:xfrm>
            <a:off x="3124200" y="6248400"/>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95682C87-EE2B-43E9-B1B7-9DD3AA1693E9}" type="slidenum">
              <a:rPr lang="es-ES" altLang="es-AR">
                <a:latin typeface="Arial" panose="020B0604020202020204" pitchFamily="34" charset="0"/>
              </a:rPr>
              <a:pPr algn="ctr" eaLnBrk="1" hangingPunct="1"/>
              <a:t>2</a:t>
            </a:fld>
            <a:endParaRPr lang="es-ES" altLang="es-AR">
              <a:latin typeface="Arial" panose="020B0604020202020204" pitchFamily="34" charset="0"/>
            </a:endParaRPr>
          </a:p>
        </p:txBody>
      </p:sp>
      <p:sp>
        <p:nvSpPr>
          <p:cNvPr id="2" name="1 Título">
            <a:extLst>
              <a:ext uri="{FF2B5EF4-FFF2-40B4-BE49-F238E27FC236}">
                <a16:creationId xmlns:a16="http://schemas.microsoft.com/office/drawing/2014/main" id="{1021D5C2-8A31-3A62-6449-B86B912D0140}"/>
              </a:ext>
            </a:extLst>
          </p:cNvPr>
          <p:cNvSpPr>
            <a:spLocks noGrp="1"/>
          </p:cNvSpPr>
          <p:nvPr>
            <p:ph type="title" idx="4294967295"/>
          </p:nvPr>
        </p:nvSpPr>
        <p:spPr>
          <a:xfrm>
            <a:off x="214313" y="142875"/>
            <a:ext cx="8715375" cy="1000125"/>
          </a:xfrm>
          <a:solidFill>
            <a:srgbClr val="FFFF00"/>
          </a:solidFill>
          <a:ln w="38100">
            <a:solidFill>
              <a:schemeClr val="accent1">
                <a:lumMod val="50000"/>
              </a:schemeClr>
            </a:solidFill>
          </a:ln>
        </p:spPr>
        <p:txBody>
          <a:bodyPr>
            <a:noAutofit/>
          </a:bodyPr>
          <a:lstStyle/>
          <a:p>
            <a:pPr eaLnBrk="1" hangingPunct="1">
              <a:defRPr/>
            </a:pPr>
            <a:r>
              <a:rPr lang="es-MX" dirty="0">
                <a:solidFill>
                  <a:srgbClr val="FF0000"/>
                </a:solidFill>
              </a:rPr>
              <a:t>Modelo de prescindencia</a:t>
            </a:r>
          </a:p>
        </p:txBody>
      </p:sp>
      <p:sp>
        <p:nvSpPr>
          <p:cNvPr id="10243" name="2 Marcador de contenido">
            <a:extLst>
              <a:ext uri="{FF2B5EF4-FFF2-40B4-BE49-F238E27FC236}">
                <a16:creationId xmlns:a16="http://schemas.microsoft.com/office/drawing/2014/main" id="{5AA237FE-AE41-1149-A3AE-B3155FE2BD3F}"/>
              </a:ext>
            </a:extLst>
          </p:cNvPr>
          <p:cNvSpPr>
            <a:spLocks noGrp="1"/>
          </p:cNvSpPr>
          <p:nvPr>
            <p:ph idx="4294967295"/>
          </p:nvPr>
        </p:nvSpPr>
        <p:spPr>
          <a:xfrm>
            <a:off x="0" y="1214438"/>
            <a:ext cx="9144000" cy="5643562"/>
          </a:xfrm>
          <a:solidFill>
            <a:srgbClr val="92D050"/>
          </a:solidFill>
          <a:ln w="38100">
            <a:solidFill>
              <a:srgbClr val="FFFF00"/>
            </a:solidFill>
          </a:ln>
        </p:spPr>
        <p:txBody>
          <a:bodyPr/>
          <a:lstStyle/>
          <a:p>
            <a:pPr eaLnBrk="1" hangingPunct="1">
              <a:defRPr/>
            </a:pPr>
            <a:r>
              <a:rPr lang="es-ES_tradnl" sz="2800" dirty="0">
                <a:solidFill>
                  <a:schemeClr val="bg2">
                    <a:lumMod val="75000"/>
                  </a:schemeClr>
                </a:solidFill>
              </a:rPr>
              <a:t>Las causas que dan origen a la discapacidad tienen un </a:t>
            </a:r>
            <a:r>
              <a:rPr lang="es-ES_tradnl" sz="2800" b="1" dirty="0">
                <a:solidFill>
                  <a:schemeClr val="accent6">
                    <a:lumMod val="75000"/>
                  </a:schemeClr>
                </a:solidFill>
              </a:rPr>
              <a:t>motivo religioso.</a:t>
            </a:r>
            <a:r>
              <a:rPr lang="es-ES_tradnl" sz="2800" dirty="0">
                <a:solidFill>
                  <a:schemeClr val="bg2">
                    <a:lumMod val="75000"/>
                  </a:schemeClr>
                </a:solidFill>
              </a:rPr>
              <a:t> En el las personas con discapacidad se consideran innecesarias porque se entiende que: 1) no contribuyen a las necesidades de la comunidad, 2) que llevan mensajes diabólicos, 3) que son la consecuencia del enojo de los dioses, o que 4) —por lo desgraciadas—, sus vidas no merecen la pena ser vividas. </a:t>
            </a:r>
          </a:p>
          <a:p>
            <a:pPr eaLnBrk="1" hangingPunct="1">
              <a:defRPr/>
            </a:pPr>
            <a:r>
              <a:rPr lang="es-ES_tradnl" sz="2800" dirty="0">
                <a:solidFill>
                  <a:schemeClr val="bg2">
                    <a:lumMod val="75000"/>
                  </a:schemeClr>
                </a:solidFill>
              </a:rPr>
              <a:t>Ergo la sociedad decide prescindir de las PCD sea mediante políticas eugenésicas, o situándolas en el espacio destinado para los </a:t>
            </a:r>
            <a:r>
              <a:rPr lang="es-ES_tradnl" sz="2800" i="1" dirty="0">
                <a:solidFill>
                  <a:schemeClr val="bg2">
                    <a:lumMod val="75000"/>
                  </a:schemeClr>
                </a:solidFill>
              </a:rPr>
              <a:t>anormales </a:t>
            </a:r>
            <a:r>
              <a:rPr lang="es-ES_tradnl" sz="2800" dirty="0">
                <a:solidFill>
                  <a:schemeClr val="bg2">
                    <a:lumMod val="75000"/>
                  </a:schemeClr>
                </a:solidFill>
              </a:rPr>
              <a:t>y las clases pobres, con un denominador común marcado por la dependencia y el sometimiento, en el que asimismo son tratadas como objeto de caridad y sujetos de asistencia. </a:t>
            </a:r>
          </a:p>
          <a:p>
            <a:pPr algn="just" eaLnBrk="1" hangingPunct="1">
              <a:buFontTx/>
              <a:buNone/>
              <a:defRPr/>
            </a:pPr>
            <a:endParaRPr lang="es-MX" sz="2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3">
                                            <p:bg/>
                                          </p:spTgt>
                                        </p:tgtEl>
                                        <p:attrNameLst>
                                          <p:attrName>style.visibility</p:attrName>
                                        </p:attrNameLst>
                                      </p:cBhvr>
                                      <p:to>
                                        <p:strVal val="visible"/>
                                      </p:to>
                                    </p:set>
                                    <p:anim calcmode="lin" valueType="num">
                                      <p:cBhvr additive="base">
                                        <p:cTn id="13" dur="500" fill="hold"/>
                                        <p:tgtEl>
                                          <p:spTgt spid="10243">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bg/>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3">
                                            <p:txEl>
                                              <p:pRg st="0" end="0"/>
                                            </p:txEl>
                                          </p:spTgt>
                                        </p:tgtEl>
                                        <p:attrNameLst>
                                          <p:attrName>style.visibility</p:attrName>
                                        </p:attrNameLst>
                                      </p:cBhvr>
                                      <p:to>
                                        <p:strVal val="visible"/>
                                      </p:to>
                                    </p:set>
                                    <p:anim calcmode="lin" valueType="num">
                                      <p:cBhvr additive="base">
                                        <p:cTn id="19"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3">
                                            <p:txEl>
                                              <p:pRg st="1" end="1"/>
                                            </p:txEl>
                                          </p:spTgt>
                                        </p:tgtEl>
                                        <p:attrNameLst>
                                          <p:attrName>style.visibility</p:attrName>
                                        </p:attrNameLst>
                                      </p:cBhvr>
                                      <p:to>
                                        <p:strVal val="visible"/>
                                      </p:to>
                                    </p:set>
                                    <p:anim calcmode="lin" valueType="num">
                                      <p:cBhvr additive="base">
                                        <p:cTn id="25"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4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3 Marcador de número de diapositiva">
            <a:extLst>
              <a:ext uri="{FF2B5EF4-FFF2-40B4-BE49-F238E27FC236}">
                <a16:creationId xmlns:a16="http://schemas.microsoft.com/office/drawing/2014/main" id="{D38764F1-3D13-0BDC-422B-8F00FDC145D9}"/>
              </a:ext>
            </a:extLst>
          </p:cNvPr>
          <p:cNvSpPr>
            <a:spLocks noGrp="1"/>
          </p:cNvSpPr>
          <p:nvPr>
            <p:ph type="sldNum" sz="quarter" idx="11"/>
          </p:nvPr>
        </p:nvSpPr>
        <p:spPr>
          <a:xfrm>
            <a:off x="3124200" y="6248400"/>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74051746-433E-4CEF-B357-A63DD19F3815}" type="slidenum">
              <a:rPr lang="es-ES" altLang="es-AR">
                <a:latin typeface="Arial" panose="020B0604020202020204" pitchFamily="34" charset="0"/>
              </a:rPr>
              <a:pPr algn="ctr" eaLnBrk="1" hangingPunct="1"/>
              <a:t>3</a:t>
            </a:fld>
            <a:endParaRPr lang="es-ES" altLang="es-AR">
              <a:latin typeface="Arial" panose="020B0604020202020204" pitchFamily="34" charset="0"/>
            </a:endParaRPr>
          </a:p>
        </p:txBody>
      </p:sp>
      <p:sp>
        <p:nvSpPr>
          <p:cNvPr id="9218" name="1 Título">
            <a:extLst>
              <a:ext uri="{FF2B5EF4-FFF2-40B4-BE49-F238E27FC236}">
                <a16:creationId xmlns:a16="http://schemas.microsoft.com/office/drawing/2014/main" id="{A922E548-8443-97EC-5A4D-FF2C87A58010}"/>
              </a:ext>
            </a:extLst>
          </p:cNvPr>
          <p:cNvSpPr>
            <a:spLocks noGrp="1"/>
          </p:cNvSpPr>
          <p:nvPr>
            <p:ph type="title" idx="4294967295"/>
          </p:nvPr>
        </p:nvSpPr>
        <p:spPr>
          <a:xfrm>
            <a:off x="142875" y="142875"/>
            <a:ext cx="8858250" cy="714375"/>
          </a:xfrm>
          <a:solidFill>
            <a:srgbClr val="FFFF00"/>
          </a:solidFill>
          <a:ln w="38100">
            <a:solidFill>
              <a:schemeClr val="accent5">
                <a:lumMod val="75000"/>
              </a:schemeClr>
            </a:solidFill>
          </a:ln>
        </p:spPr>
        <p:txBody>
          <a:bodyPr/>
          <a:lstStyle/>
          <a:p>
            <a:pPr eaLnBrk="1" hangingPunct="1">
              <a:defRPr/>
            </a:pPr>
            <a:r>
              <a:rPr lang="es-ES_tradnl" dirty="0">
                <a:solidFill>
                  <a:srgbClr val="FF3300"/>
                </a:solidFill>
              </a:rPr>
              <a:t>Modelo rehabilitador</a:t>
            </a:r>
            <a:endParaRPr lang="es-MX" dirty="0">
              <a:solidFill>
                <a:srgbClr val="FF3300"/>
              </a:solidFill>
            </a:endParaRPr>
          </a:p>
        </p:txBody>
      </p:sp>
      <p:sp>
        <p:nvSpPr>
          <p:cNvPr id="9219" name="2 Marcador de contenido">
            <a:extLst>
              <a:ext uri="{FF2B5EF4-FFF2-40B4-BE49-F238E27FC236}">
                <a16:creationId xmlns:a16="http://schemas.microsoft.com/office/drawing/2014/main" id="{89DBB4A5-6186-688B-9CF8-1A368D87AB17}"/>
              </a:ext>
            </a:extLst>
          </p:cNvPr>
          <p:cNvSpPr>
            <a:spLocks noGrp="1"/>
          </p:cNvSpPr>
          <p:nvPr>
            <p:ph idx="4294967295"/>
          </p:nvPr>
        </p:nvSpPr>
        <p:spPr>
          <a:xfrm>
            <a:off x="107950" y="928688"/>
            <a:ext cx="9036050" cy="5786437"/>
          </a:xfrm>
          <a:solidFill>
            <a:schemeClr val="accent5">
              <a:lumMod val="75000"/>
            </a:schemeClr>
          </a:solidFill>
          <a:ln w="38100">
            <a:solidFill>
              <a:srgbClr val="FFFF00"/>
            </a:solidFill>
          </a:ln>
        </p:spPr>
        <p:txBody>
          <a:bodyPr/>
          <a:lstStyle/>
          <a:p>
            <a:pPr lvl="1" algn="just" eaLnBrk="1" hangingPunct="1">
              <a:buFontTx/>
              <a:buNone/>
              <a:defRPr/>
            </a:pPr>
            <a:r>
              <a:rPr lang="es-ES_tradnl" sz="3200" dirty="0">
                <a:solidFill>
                  <a:schemeClr val="bg2"/>
                </a:solidFill>
              </a:rPr>
              <a:t>Las causas que originan la discapacidad son </a:t>
            </a:r>
            <a:r>
              <a:rPr lang="es-ES_tradnl" sz="3200" dirty="0">
                <a:solidFill>
                  <a:srgbClr val="FF0066"/>
                </a:solidFill>
              </a:rPr>
              <a:t>científicas derivadas en limitaciones individuales de las personas.</a:t>
            </a:r>
            <a:r>
              <a:rPr lang="es-ES_tradnl" sz="3200" dirty="0"/>
              <a:t> </a:t>
            </a:r>
            <a:r>
              <a:rPr lang="es-ES_tradnl" sz="3200" dirty="0">
                <a:solidFill>
                  <a:schemeClr val="bg2"/>
                </a:solidFill>
              </a:rPr>
              <a:t>En consecuencia, las personas con discapacidad ya no son vistas como inútiles o innecesarias, pero </a:t>
            </a:r>
            <a:r>
              <a:rPr lang="es-ES_tradnl" sz="3200" dirty="0">
                <a:solidFill>
                  <a:srgbClr val="FF0066"/>
                </a:solidFill>
              </a:rPr>
              <a:t>siempre en la medida en que sean </a:t>
            </a:r>
            <a:r>
              <a:rPr lang="es-ES_tradnl" sz="3200" i="1" dirty="0">
                <a:solidFill>
                  <a:srgbClr val="FF0066"/>
                </a:solidFill>
              </a:rPr>
              <a:t>rehabilitadas</a:t>
            </a:r>
            <a:r>
              <a:rPr lang="es-ES_tradnl" sz="3200" dirty="0"/>
              <a:t>. </a:t>
            </a:r>
            <a:r>
              <a:rPr lang="es-ES_tradnl" sz="3200" dirty="0">
                <a:solidFill>
                  <a:schemeClr val="bg2"/>
                </a:solidFill>
              </a:rPr>
              <a:t>Es por ello que el fin primordial que se persigue desde este modelo es </a:t>
            </a:r>
            <a:r>
              <a:rPr lang="es-ES_tradnl" sz="3200" i="1" dirty="0">
                <a:solidFill>
                  <a:srgbClr val="FF0066"/>
                </a:solidFill>
              </a:rPr>
              <a:t>normalizar </a:t>
            </a:r>
            <a:r>
              <a:rPr lang="es-ES_tradnl" sz="3200" dirty="0">
                <a:solidFill>
                  <a:schemeClr val="bg2"/>
                </a:solidFill>
              </a:rPr>
              <a:t>a las PCD, aunque ello implique forjar a la</a:t>
            </a:r>
            <a:r>
              <a:rPr lang="es-ES_tradnl" sz="3200" dirty="0"/>
              <a:t> </a:t>
            </a:r>
            <a:r>
              <a:rPr lang="es-ES_tradnl" sz="3200" dirty="0">
                <a:solidFill>
                  <a:srgbClr val="FF0066"/>
                </a:solidFill>
              </a:rPr>
              <a:t>desaparición o el ocultamiento de la diferencia</a:t>
            </a:r>
            <a:r>
              <a:rPr lang="es-ES_tradnl" sz="3200" dirty="0"/>
              <a:t> </a:t>
            </a:r>
            <a:r>
              <a:rPr lang="es-ES_tradnl" sz="3200" dirty="0">
                <a:solidFill>
                  <a:schemeClr val="bg2"/>
                </a:solidFill>
              </a:rPr>
              <a:t>que la misma discapacidad representa.</a:t>
            </a:r>
            <a:endParaRPr lang="es-MX" sz="3200" dirty="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bg/>
                                          </p:spTgt>
                                        </p:tgtEl>
                                        <p:attrNameLst>
                                          <p:attrName>style.visibility</p:attrName>
                                        </p:attrNameLst>
                                      </p:cBhvr>
                                      <p:to>
                                        <p:strVal val="visible"/>
                                      </p:to>
                                    </p:set>
                                    <p:anim calcmode="lin" valueType="num">
                                      <p:cBhvr additive="base">
                                        <p:cTn id="13" dur="500" fill="hold"/>
                                        <p:tgtEl>
                                          <p:spTgt spid="9219">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bg/>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219">
                                            <p:txEl>
                                              <p:pRg st="0" end="0"/>
                                            </p:txEl>
                                          </p:spTgt>
                                        </p:tgtEl>
                                        <p:attrNameLst>
                                          <p:attrName>style.visibility</p:attrName>
                                        </p:attrNameLst>
                                      </p:cBhvr>
                                      <p:to>
                                        <p:strVal val="visible"/>
                                      </p:to>
                                    </p:set>
                                    <p:anim calcmode="lin" valueType="num">
                                      <p:cBhvr additive="base">
                                        <p:cTn id="17"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3 Marcador de número de diapositiva">
            <a:extLst>
              <a:ext uri="{FF2B5EF4-FFF2-40B4-BE49-F238E27FC236}">
                <a16:creationId xmlns:a16="http://schemas.microsoft.com/office/drawing/2014/main" id="{4CD2F233-8EF4-76AB-2AEC-3D6A601CB3B7}"/>
              </a:ext>
            </a:extLst>
          </p:cNvPr>
          <p:cNvSpPr>
            <a:spLocks noGrp="1"/>
          </p:cNvSpPr>
          <p:nvPr>
            <p:ph type="sldNum" sz="quarter" idx="11"/>
          </p:nvPr>
        </p:nvSpPr>
        <p:spPr>
          <a:xfrm>
            <a:off x="3124200" y="6248400"/>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460E198A-83AE-49BD-8E79-177F88EEBD58}" type="slidenum">
              <a:rPr lang="es-ES" altLang="es-AR">
                <a:latin typeface="Arial" panose="020B0604020202020204" pitchFamily="34" charset="0"/>
              </a:rPr>
              <a:pPr algn="ctr" eaLnBrk="1" hangingPunct="1"/>
              <a:t>4</a:t>
            </a:fld>
            <a:endParaRPr lang="es-ES" altLang="es-AR">
              <a:latin typeface="Arial" panose="020B0604020202020204" pitchFamily="34" charset="0"/>
            </a:endParaRPr>
          </a:p>
        </p:txBody>
      </p:sp>
      <p:sp>
        <p:nvSpPr>
          <p:cNvPr id="2" name="1 Título">
            <a:extLst>
              <a:ext uri="{FF2B5EF4-FFF2-40B4-BE49-F238E27FC236}">
                <a16:creationId xmlns:a16="http://schemas.microsoft.com/office/drawing/2014/main" id="{CE1848CD-ED78-2CBD-2010-DE9A831D1ECD}"/>
              </a:ext>
            </a:extLst>
          </p:cNvPr>
          <p:cNvSpPr>
            <a:spLocks noGrp="1"/>
          </p:cNvSpPr>
          <p:nvPr>
            <p:ph type="title" idx="4294967295"/>
          </p:nvPr>
        </p:nvSpPr>
        <p:spPr>
          <a:xfrm>
            <a:off x="357188" y="142875"/>
            <a:ext cx="8501062" cy="428625"/>
          </a:xfrm>
          <a:solidFill>
            <a:srgbClr val="7030A0"/>
          </a:solidFill>
        </p:spPr>
        <p:txBody>
          <a:bodyPr/>
          <a:lstStyle/>
          <a:p>
            <a:pPr eaLnBrk="1" hangingPunct="1">
              <a:defRPr/>
            </a:pPr>
            <a:r>
              <a:rPr lang="es-MX" sz="4000" dirty="0">
                <a:solidFill>
                  <a:srgbClr val="0FF94C"/>
                </a:solidFill>
              </a:rPr>
              <a:t>Modelo social</a:t>
            </a:r>
          </a:p>
        </p:txBody>
      </p:sp>
      <p:sp>
        <p:nvSpPr>
          <p:cNvPr id="3" name="2 Marcador de contenido">
            <a:extLst>
              <a:ext uri="{FF2B5EF4-FFF2-40B4-BE49-F238E27FC236}">
                <a16:creationId xmlns:a16="http://schemas.microsoft.com/office/drawing/2014/main" id="{9E66D598-18EB-B1B8-DC4C-89B1B4094C3C}"/>
              </a:ext>
            </a:extLst>
          </p:cNvPr>
          <p:cNvSpPr>
            <a:spLocks noGrp="1"/>
          </p:cNvSpPr>
          <p:nvPr>
            <p:ph idx="4294967295"/>
          </p:nvPr>
        </p:nvSpPr>
        <p:spPr>
          <a:xfrm>
            <a:off x="0" y="714375"/>
            <a:ext cx="9144000" cy="6143625"/>
          </a:xfrm>
          <a:solidFill>
            <a:schemeClr val="bg2"/>
          </a:solidFill>
          <a:ln w="38100">
            <a:solidFill>
              <a:srgbClr val="7030A0"/>
            </a:solidFill>
          </a:ln>
        </p:spPr>
        <p:txBody>
          <a:bodyPr/>
          <a:lstStyle/>
          <a:p>
            <a:pPr eaLnBrk="1" hangingPunct="1">
              <a:defRPr/>
            </a:pPr>
            <a:r>
              <a:rPr lang="es-ES_tradnl" sz="2400" dirty="0">
                <a:latin typeface="Arial" pitchFamily="34" charset="0"/>
                <a:cs typeface="Arial" pitchFamily="34" charset="0"/>
              </a:rPr>
              <a:t>Las causas </a:t>
            </a:r>
            <a:r>
              <a:rPr lang="es-ES_tradnl" sz="2400" dirty="0">
                <a:solidFill>
                  <a:srgbClr val="FFFF00"/>
                </a:solidFill>
                <a:latin typeface="Arial" pitchFamily="34" charset="0"/>
                <a:cs typeface="Arial" pitchFamily="34" charset="0"/>
              </a:rPr>
              <a:t>que originan la discapacidad son en gran medida</a:t>
            </a:r>
            <a:r>
              <a:rPr lang="es-ES_tradnl" sz="2400" dirty="0">
                <a:solidFill>
                  <a:srgbClr val="FF66FF"/>
                </a:solidFill>
                <a:latin typeface="Arial" pitchFamily="34" charset="0"/>
                <a:cs typeface="Arial" pitchFamily="34" charset="0"/>
              </a:rPr>
              <a:t> </a:t>
            </a:r>
            <a:r>
              <a:rPr lang="es-ES_tradnl" sz="2400" dirty="0">
                <a:latin typeface="Arial" pitchFamily="34" charset="0"/>
                <a:cs typeface="Arial" pitchFamily="34" charset="0"/>
              </a:rPr>
              <a:t>sociales</a:t>
            </a:r>
            <a:r>
              <a:rPr lang="es-ES_tradnl" sz="2400" dirty="0">
                <a:solidFill>
                  <a:srgbClr val="FF99CC"/>
                </a:solidFill>
                <a:latin typeface="Arial" pitchFamily="34" charset="0"/>
                <a:cs typeface="Arial" pitchFamily="34" charset="0"/>
              </a:rPr>
              <a:t>. </a:t>
            </a:r>
            <a:r>
              <a:rPr lang="es-ES_tradnl" sz="2400" dirty="0">
                <a:latin typeface="Arial" pitchFamily="34" charset="0"/>
                <a:cs typeface="Arial" pitchFamily="34" charset="0"/>
              </a:rPr>
              <a:t>Las PCD pueden aportar igual que el resto de personas pero siempre desde la valoración y el respeto de la diferencia. Este modelo se encuentra </a:t>
            </a:r>
            <a:r>
              <a:rPr lang="es-ES_tradnl" sz="2400" dirty="0">
                <a:solidFill>
                  <a:srgbClr val="FFFF00"/>
                </a:solidFill>
                <a:latin typeface="Arial" pitchFamily="34" charset="0"/>
                <a:cs typeface="Arial" pitchFamily="34" charset="0"/>
              </a:rPr>
              <a:t>íntimamente relacionado con los derechos humanos, </a:t>
            </a:r>
            <a:r>
              <a:rPr lang="es-ES_tradnl" sz="2400" dirty="0">
                <a:latin typeface="Arial" pitchFamily="34" charset="0"/>
                <a:cs typeface="Arial" pitchFamily="34" charset="0"/>
              </a:rPr>
              <a:t>y aspira a potenciar el respeto por la dignidad humana, la igualdad y la libertad personal, propiciando la inclusión social,</a:t>
            </a:r>
            <a:r>
              <a:rPr lang="es-ES_tradnl" sz="2400" dirty="0">
                <a:solidFill>
                  <a:srgbClr val="FFFF00"/>
                </a:solidFill>
                <a:latin typeface="Arial" pitchFamily="34" charset="0"/>
                <a:cs typeface="Arial" pitchFamily="34" charset="0"/>
              </a:rPr>
              <a:t> </a:t>
            </a:r>
            <a:r>
              <a:rPr lang="es-ES_tradnl" sz="2400" dirty="0">
                <a:latin typeface="Arial" pitchFamily="34" charset="0"/>
                <a:cs typeface="Arial" pitchFamily="34" charset="0"/>
              </a:rPr>
              <a:t>y sobre la base de determinados principios:</a:t>
            </a:r>
            <a:r>
              <a:rPr lang="es-ES_tradnl" sz="2400" dirty="0">
                <a:solidFill>
                  <a:srgbClr val="FFFF00"/>
                </a:solidFill>
                <a:latin typeface="Arial" pitchFamily="34" charset="0"/>
                <a:cs typeface="Arial" pitchFamily="34" charset="0"/>
              </a:rPr>
              <a:t> vida independiente, no discriminación, accesibilidad universal, ajustes necesarios. </a:t>
            </a:r>
            <a:r>
              <a:rPr lang="es-ES_tradnl" sz="2400" dirty="0">
                <a:latin typeface="Arial" pitchFamily="34" charset="0"/>
                <a:cs typeface="Arial" pitchFamily="34" charset="0"/>
              </a:rPr>
              <a:t>Parte de la premisa que la discapacidad es en cierta medida una construcción y un modo de opresión social, y por otro lado apunta a la </a:t>
            </a:r>
            <a:r>
              <a:rPr lang="es-ES_tradnl" sz="2400" b="1" dirty="0">
                <a:latin typeface="Arial" pitchFamily="34" charset="0"/>
                <a:cs typeface="Arial" pitchFamily="34" charset="0"/>
              </a:rPr>
              <a:t>autonomía</a:t>
            </a:r>
            <a:r>
              <a:rPr lang="es-ES_tradnl" sz="2400" dirty="0">
                <a:latin typeface="Arial" pitchFamily="34" charset="0"/>
                <a:cs typeface="Arial" pitchFamily="34" charset="0"/>
              </a:rPr>
              <a:t> de la persona con discapacidad para decidir respecto de su propia vida, para lo cual debe eliminarse cualquier tipo de barrera, a los fines de brindar una adecuada equiparación de oportunidades.</a:t>
            </a:r>
            <a:r>
              <a:rPr lang="es-MX" sz="2400">
                <a:latin typeface="Arial" pitchFamily="34" charset="0"/>
                <a:cs typeface="Arial" pitchFamily="34" charset="0"/>
              </a:rPr>
              <a:t>	</a:t>
            </a:r>
            <a:r>
              <a:rPr lang="es-MX" sz="2000">
                <a:solidFill>
                  <a:srgbClr val="FF99CC"/>
                </a:solidFill>
                <a:latin typeface="Arial" pitchFamily="34" charset="0"/>
                <a:cs typeface="Arial" pitchFamily="34" charset="0"/>
              </a:rPr>
              <a:t>Agustina </a:t>
            </a:r>
            <a:r>
              <a:rPr lang="es-MX" sz="2000" dirty="0">
                <a:solidFill>
                  <a:srgbClr val="FF99CC"/>
                </a:solidFill>
                <a:latin typeface="Arial" pitchFamily="34" charset="0"/>
                <a:cs typeface="Arial" pitchFamily="34" charset="0"/>
              </a:rPr>
              <a:t>Palacios</a:t>
            </a:r>
            <a:endParaRPr lang="es-MX" sz="2000" dirty="0">
              <a:solidFill>
                <a:srgbClr val="CC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bg/>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5 Marcador de número de diapositiva">
            <a:extLst>
              <a:ext uri="{FF2B5EF4-FFF2-40B4-BE49-F238E27FC236}">
                <a16:creationId xmlns:a16="http://schemas.microsoft.com/office/drawing/2014/main" id="{547E5D57-1FB3-DEA2-F074-8B339E9D3544}"/>
              </a:ext>
            </a:extLst>
          </p:cNvPr>
          <p:cNvSpPr>
            <a:spLocks noGrp="1"/>
          </p:cNvSpPr>
          <p:nvPr>
            <p:ph type="sldNum" sz="quarter" idx="11"/>
          </p:nvPr>
        </p:nvSpPr>
        <p:spPr>
          <a:xfrm>
            <a:off x="5435600" y="6381750"/>
            <a:ext cx="3168650" cy="476250"/>
          </a:xfrm>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4FA7B59E-AFF8-4D42-B8B5-5C8A8537D038}" type="slidenum">
              <a:rPr lang="es-ES" altLang="es-AR">
                <a:solidFill>
                  <a:srgbClr val="0A47FF"/>
                </a:solidFill>
                <a:latin typeface="Arial" panose="020B0604020202020204" pitchFamily="34" charset="0"/>
              </a:rPr>
              <a:pPr algn="ctr" eaLnBrk="1" hangingPunct="1"/>
              <a:t>5</a:t>
            </a:fld>
            <a:endParaRPr lang="es-ES_tradnl" altLang="es-AR">
              <a:solidFill>
                <a:srgbClr val="0A47FF"/>
              </a:solidFill>
              <a:latin typeface="Arial" panose="020B0604020202020204" pitchFamily="34" charset="0"/>
              <a:cs typeface="Arial" panose="020B0604020202020204" pitchFamily="34" charset="0"/>
            </a:endParaRPr>
          </a:p>
          <a:p>
            <a:pPr algn="ctr" eaLnBrk="1" hangingPunct="1"/>
            <a:endParaRPr lang="es-ES" altLang="es-AR">
              <a:latin typeface="Arial" panose="020B0604020202020204" pitchFamily="34" charset="0"/>
            </a:endParaRPr>
          </a:p>
        </p:txBody>
      </p:sp>
      <p:sp>
        <p:nvSpPr>
          <p:cNvPr id="301058" name="Rectangle 2">
            <a:extLst>
              <a:ext uri="{FF2B5EF4-FFF2-40B4-BE49-F238E27FC236}">
                <a16:creationId xmlns:a16="http://schemas.microsoft.com/office/drawing/2014/main" id="{D1976D05-B784-9396-4FD6-216FFB43D125}"/>
              </a:ext>
            </a:extLst>
          </p:cNvPr>
          <p:cNvSpPr>
            <a:spLocks noGrp="1" noChangeArrowheads="1"/>
          </p:cNvSpPr>
          <p:nvPr>
            <p:ph type="title"/>
          </p:nvPr>
        </p:nvSpPr>
        <p:spPr/>
        <p:txBody>
          <a:bodyPr/>
          <a:lstStyle/>
          <a:p>
            <a:pPr>
              <a:defRPr/>
            </a:pPr>
            <a:br>
              <a:rPr lang="es-ES_tradnl" sz="3600" dirty="0">
                <a:solidFill>
                  <a:srgbClr val="FF0000"/>
                </a:solidFill>
                <a:latin typeface="Algerian" pitchFamily="82" charset="0"/>
              </a:rPr>
            </a:br>
            <a:r>
              <a:rPr lang="es-ES_tradnl" sz="3600" dirty="0">
                <a:solidFill>
                  <a:srgbClr val="FF0000"/>
                </a:solidFill>
                <a:latin typeface="Adobe Gothic Std B" pitchFamily="34" charset="-128"/>
                <a:ea typeface="Adobe Gothic Std B" pitchFamily="34" charset="-128"/>
              </a:rPr>
              <a:t>Protección constitucional de los derechos humanos de las personas con padecimientos mentales</a:t>
            </a:r>
          </a:p>
        </p:txBody>
      </p:sp>
      <p:sp>
        <p:nvSpPr>
          <p:cNvPr id="301059" name="Rectangle 3">
            <a:extLst>
              <a:ext uri="{FF2B5EF4-FFF2-40B4-BE49-F238E27FC236}">
                <a16:creationId xmlns:a16="http://schemas.microsoft.com/office/drawing/2014/main" id="{3CF7DE21-3F53-EDD0-F8D6-D4B489FE9966}"/>
              </a:ext>
            </a:extLst>
          </p:cNvPr>
          <p:cNvSpPr>
            <a:spLocks noGrp="1" noChangeArrowheads="1"/>
          </p:cNvSpPr>
          <p:nvPr>
            <p:ph type="body" idx="1"/>
          </p:nvPr>
        </p:nvSpPr>
        <p:spPr/>
        <p:txBody>
          <a:bodyPr/>
          <a:lstStyle/>
          <a:p>
            <a:pPr>
              <a:lnSpc>
                <a:spcPct val="80000"/>
              </a:lnSpc>
              <a:buFontTx/>
              <a:buNone/>
              <a:defRPr/>
            </a:pPr>
            <a:r>
              <a:rPr lang="es-ES_tradnl" sz="1800" dirty="0"/>
              <a:t>	</a:t>
            </a:r>
          </a:p>
          <a:p>
            <a:pPr>
              <a:lnSpc>
                <a:spcPct val="80000"/>
              </a:lnSpc>
              <a:buFontTx/>
              <a:buNone/>
              <a:defRPr/>
            </a:pPr>
            <a:endParaRPr lang="es-ES_tradnl" sz="2000" dirty="0"/>
          </a:p>
          <a:p>
            <a:pPr>
              <a:lnSpc>
                <a:spcPct val="80000"/>
              </a:lnSpc>
              <a:buFontTx/>
              <a:buNone/>
              <a:defRPr/>
            </a:pPr>
            <a:endParaRPr lang="es-ES_tradnl" sz="2000" dirty="0"/>
          </a:p>
          <a:p>
            <a:pPr>
              <a:lnSpc>
                <a:spcPct val="80000"/>
              </a:lnSpc>
              <a:buFontTx/>
              <a:buNone/>
              <a:defRPr/>
            </a:pPr>
            <a:r>
              <a:rPr lang="es-ES_tradnl" sz="2000" dirty="0"/>
              <a:t>	</a:t>
            </a:r>
            <a:r>
              <a:rPr lang="es-ES_tradnl" sz="2000" dirty="0">
                <a:solidFill>
                  <a:schemeClr val="bg1">
                    <a:lumMod val="50000"/>
                    <a:lumOff val="50000"/>
                  </a:schemeClr>
                </a:solidFill>
                <a:latin typeface="Arial" pitchFamily="34" charset="0"/>
                <a:cs typeface="Arial" pitchFamily="34" charset="0"/>
              </a:rPr>
              <a:t>…La Declaración Americana de los Derechos y Deberes del Hombre; la Declaración Universal de Derechos Humanos; la Convención Americana sobre Derechos Humanos; el Pacto Internacional de Derechos Económicos, Sociales y Culturales; el Pacto Internacional de Derechos Civiles y Políticos y su Protocolo Facultativo; la Convención sobre la Prevención y la Sanción del Delito de Genocidio; la Convención Internacional sobre la Eliminación de todas las Formas de Discriminación Racial; la Convención sobre la Eliminación de todas las Formas de Discriminación contra la Mujer; la Convención contra la Tortura y otros Tratos o Penas Crueles, Inhumanos o Degradantes; la Convención sobre los Derechos del Niño; en las condiciones de su vigencia, tienen jerarquía constitucional, no derogan artículo alguno de la primera parte de esta Constitución y deben entenderse complementarios de los derechos y garantías por ella reconocidos…. (art. 75, inc.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5 Marcador de número de diapositiva">
            <a:extLst>
              <a:ext uri="{FF2B5EF4-FFF2-40B4-BE49-F238E27FC236}">
                <a16:creationId xmlns:a16="http://schemas.microsoft.com/office/drawing/2014/main" id="{49499E2A-E6AD-FCED-377B-948D39E0D6C2}"/>
              </a:ext>
            </a:extLst>
          </p:cNvPr>
          <p:cNvSpPr>
            <a:spLocks noGrp="1"/>
          </p:cNvSpPr>
          <p:nvPr>
            <p:ph type="sldNum" sz="quarter" idx="11"/>
          </p:nvPr>
        </p:nvSpPr>
        <p:spPr>
          <a:xfrm>
            <a:off x="4859338" y="6248400"/>
            <a:ext cx="3744912" cy="476250"/>
          </a:xfrm>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75D218F1-4139-41C2-9499-77D967C1F104}" type="slidenum">
              <a:rPr lang="es-ES" altLang="es-AR">
                <a:solidFill>
                  <a:srgbClr val="0A47FF"/>
                </a:solidFill>
                <a:latin typeface="Arial" panose="020B0604020202020204" pitchFamily="34" charset="0"/>
              </a:rPr>
              <a:pPr algn="ctr" eaLnBrk="1" hangingPunct="1"/>
              <a:t>6</a:t>
            </a:fld>
            <a:endParaRPr lang="es-ES" altLang="es-AR">
              <a:solidFill>
                <a:srgbClr val="0A47FF"/>
              </a:solidFill>
              <a:latin typeface="Arial" panose="020B0604020202020204" pitchFamily="34" charset="0"/>
            </a:endParaRPr>
          </a:p>
        </p:txBody>
      </p:sp>
      <p:sp>
        <p:nvSpPr>
          <p:cNvPr id="273410" name="Rectangle 2">
            <a:extLst>
              <a:ext uri="{FF2B5EF4-FFF2-40B4-BE49-F238E27FC236}">
                <a16:creationId xmlns:a16="http://schemas.microsoft.com/office/drawing/2014/main" id="{74D1DFF3-29A2-5A90-66DA-176A949378DD}"/>
              </a:ext>
            </a:extLst>
          </p:cNvPr>
          <p:cNvSpPr>
            <a:spLocks noGrp="1" noChangeArrowheads="1"/>
          </p:cNvSpPr>
          <p:nvPr>
            <p:ph type="title"/>
          </p:nvPr>
        </p:nvSpPr>
        <p:spPr/>
        <p:txBody>
          <a:bodyPr/>
          <a:lstStyle/>
          <a:p>
            <a:pPr>
              <a:defRPr/>
            </a:pPr>
            <a:r>
              <a:rPr lang="es-ES_tradnl" dirty="0">
                <a:solidFill>
                  <a:srgbClr val="FF0000"/>
                </a:solidFill>
                <a:latin typeface="Adobe Gothic Std B" pitchFamily="34" charset="-128"/>
                <a:ea typeface="Adobe Gothic Std B" pitchFamily="34" charset="-128"/>
              </a:rPr>
              <a:t>Constitución Nacional</a:t>
            </a:r>
          </a:p>
        </p:txBody>
      </p:sp>
      <p:sp>
        <p:nvSpPr>
          <p:cNvPr id="273411" name="Rectangle 3">
            <a:extLst>
              <a:ext uri="{FF2B5EF4-FFF2-40B4-BE49-F238E27FC236}">
                <a16:creationId xmlns:a16="http://schemas.microsoft.com/office/drawing/2014/main" id="{A758CEB3-AD71-F5D4-6B64-90EEB03FF891}"/>
              </a:ext>
            </a:extLst>
          </p:cNvPr>
          <p:cNvSpPr>
            <a:spLocks noGrp="1" noChangeArrowheads="1"/>
          </p:cNvSpPr>
          <p:nvPr>
            <p:ph type="body" idx="1"/>
          </p:nvPr>
        </p:nvSpPr>
        <p:spPr/>
        <p:txBody>
          <a:bodyPr/>
          <a:lstStyle/>
          <a:p>
            <a:pPr>
              <a:lnSpc>
                <a:spcPct val="90000"/>
              </a:lnSpc>
              <a:defRPr/>
            </a:pPr>
            <a:r>
              <a:rPr lang="es-ES" sz="2800" b="1" dirty="0">
                <a:solidFill>
                  <a:schemeClr val="bg1">
                    <a:lumMod val="50000"/>
                    <a:lumOff val="50000"/>
                  </a:schemeClr>
                </a:solidFill>
              </a:rPr>
              <a:t>Artículo 75</a:t>
            </a:r>
            <a:r>
              <a:rPr lang="es-ES" sz="2800" dirty="0">
                <a:solidFill>
                  <a:schemeClr val="bg1">
                    <a:lumMod val="50000"/>
                    <a:lumOff val="50000"/>
                  </a:schemeClr>
                </a:solidFill>
              </a:rPr>
              <a:t>.- Corresponde al Congreso:</a:t>
            </a:r>
            <a:r>
              <a:rPr lang="es-ES_tradnl" sz="2800" dirty="0">
                <a:solidFill>
                  <a:schemeClr val="bg1">
                    <a:lumMod val="50000"/>
                    <a:lumOff val="50000"/>
                  </a:schemeClr>
                </a:solidFill>
                <a:cs typeface="Times New Roman" pitchFamily="18" charset="0"/>
              </a:rPr>
              <a:t> </a:t>
            </a:r>
          </a:p>
          <a:p>
            <a:pPr>
              <a:lnSpc>
                <a:spcPct val="90000"/>
              </a:lnSpc>
              <a:defRPr/>
            </a:pPr>
            <a:r>
              <a:rPr lang="es-ES_tradnl" sz="3600" dirty="0">
                <a:solidFill>
                  <a:schemeClr val="bg1">
                    <a:lumMod val="50000"/>
                    <a:lumOff val="50000"/>
                  </a:schemeClr>
                </a:solidFill>
                <a:cs typeface="Times New Roman" pitchFamily="18" charset="0"/>
              </a:rPr>
              <a:t>inc. 23 “legislar y promover medidas de </a:t>
            </a:r>
            <a:r>
              <a:rPr lang="es-ES_tradnl" sz="3600" b="1" dirty="0">
                <a:solidFill>
                  <a:schemeClr val="bg1">
                    <a:lumMod val="50000"/>
                    <a:lumOff val="50000"/>
                  </a:schemeClr>
                </a:solidFill>
                <a:cs typeface="Times New Roman" pitchFamily="18" charset="0"/>
              </a:rPr>
              <a:t>acción positiva </a:t>
            </a:r>
            <a:r>
              <a:rPr lang="es-ES_tradnl" sz="3600" dirty="0">
                <a:solidFill>
                  <a:schemeClr val="bg1">
                    <a:lumMod val="50000"/>
                    <a:lumOff val="50000"/>
                  </a:schemeClr>
                </a:solidFill>
                <a:cs typeface="Times New Roman" pitchFamily="18" charset="0"/>
              </a:rPr>
              <a:t>que garanticen la igualdad real de oportunidades y de trato, y el pleno goce y ejercicio de los derechos reconocidos por esta Constitución y por los tratados internacionales vigentes sobre derechos humanos, en particular respecto de (...) las personas con discapacidad”</a:t>
            </a:r>
            <a:r>
              <a:rPr lang="es-ES" sz="3600" dirty="0">
                <a:solidFill>
                  <a:schemeClr val="bg1">
                    <a:lumMod val="50000"/>
                    <a:lumOff val="50000"/>
                  </a:schemeClr>
                </a:solidFill>
              </a:rPr>
              <a:t>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5 Marcador de número de diapositiva">
            <a:extLst>
              <a:ext uri="{FF2B5EF4-FFF2-40B4-BE49-F238E27FC236}">
                <a16:creationId xmlns:a16="http://schemas.microsoft.com/office/drawing/2014/main" id="{8E31B2BC-748F-4D44-CCC6-BF1ACC1BD2DB}"/>
              </a:ext>
            </a:extLst>
          </p:cNvPr>
          <p:cNvSpPr>
            <a:spLocks noGrp="1"/>
          </p:cNvSpPr>
          <p:nvPr>
            <p:ph type="sldNum" sz="quarter" idx="11"/>
          </p:nvPr>
        </p:nvSpPr>
        <p:spPr>
          <a:xfrm>
            <a:off x="4859338" y="6248400"/>
            <a:ext cx="3744912" cy="476250"/>
          </a:xfrm>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A34B884B-DA70-4A21-A9B8-DB03DF29FB04}" type="slidenum">
              <a:rPr lang="es-ES" altLang="es-AR">
                <a:solidFill>
                  <a:srgbClr val="0A47FF"/>
                </a:solidFill>
                <a:latin typeface="Arial" panose="020B0604020202020204" pitchFamily="34" charset="0"/>
              </a:rPr>
              <a:pPr algn="ctr" eaLnBrk="1" hangingPunct="1"/>
              <a:t>7</a:t>
            </a:fld>
            <a:endParaRPr lang="es-ES" altLang="es-AR">
              <a:solidFill>
                <a:srgbClr val="0A47FF"/>
              </a:solidFill>
              <a:latin typeface="Arial" panose="020B0604020202020204" pitchFamily="34" charset="0"/>
            </a:endParaRPr>
          </a:p>
        </p:txBody>
      </p:sp>
      <p:sp>
        <p:nvSpPr>
          <p:cNvPr id="273410" name="Rectangle 2">
            <a:extLst>
              <a:ext uri="{FF2B5EF4-FFF2-40B4-BE49-F238E27FC236}">
                <a16:creationId xmlns:a16="http://schemas.microsoft.com/office/drawing/2014/main" id="{F83A231D-3010-1E18-6165-FC22C2E6CB5F}"/>
              </a:ext>
            </a:extLst>
          </p:cNvPr>
          <p:cNvSpPr>
            <a:spLocks noGrp="1" noChangeArrowheads="1"/>
          </p:cNvSpPr>
          <p:nvPr>
            <p:ph type="title"/>
          </p:nvPr>
        </p:nvSpPr>
        <p:spPr/>
        <p:txBody>
          <a:bodyPr/>
          <a:lstStyle/>
          <a:p>
            <a:pPr>
              <a:defRPr/>
            </a:pPr>
            <a:r>
              <a:rPr lang="es-ES_tradnl" dirty="0">
                <a:solidFill>
                  <a:srgbClr val="FF0000"/>
                </a:solidFill>
                <a:latin typeface="Cambria" pitchFamily="18" charset="0"/>
                <a:ea typeface="Cambria" pitchFamily="18" charset="0"/>
              </a:rPr>
              <a:t>Constitución Río Negro</a:t>
            </a:r>
            <a:br>
              <a:rPr lang="es-ES_tradnl" dirty="0">
                <a:solidFill>
                  <a:srgbClr val="FF0000"/>
                </a:solidFill>
                <a:latin typeface="Cambria" pitchFamily="18" charset="0"/>
                <a:ea typeface="Cambria" pitchFamily="18" charset="0"/>
              </a:rPr>
            </a:br>
            <a:r>
              <a:rPr lang="es-ES" sz="2400" dirty="0">
                <a:solidFill>
                  <a:srgbClr val="FF0000"/>
                </a:solidFill>
              </a:rPr>
              <a:t>DISCAPACITADOS - EXCEPCIONALES</a:t>
            </a:r>
            <a:br>
              <a:rPr lang="es-ES" sz="2400" dirty="0">
                <a:solidFill>
                  <a:srgbClr val="FF0000"/>
                </a:solidFill>
                <a:latin typeface="Cambria" pitchFamily="18" charset="0"/>
                <a:ea typeface="Cambria" pitchFamily="18" charset="0"/>
              </a:rPr>
            </a:br>
            <a:endParaRPr lang="es-ES_tradnl" sz="2400" dirty="0">
              <a:solidFill>
                <a:srgbClr val="FF0000"/>
              </a:solidFill>
              <a:latin typeface="Cambria" pitchFamily="18" charset="0"/>
              <a:ea typeface="Cambria" pitchFamily="18" charset="0"/>
            </a:endParaRPr>
          </a:p>
        </p:txBody>
      </p:sp>
      <p:sp>
        <p:nvSpPr>
          <p:cNvPr id="273411" name="Rectangle 3">
            <a:extLst>
              <a:ext uri="{FF2B5EF4-FFF2-40B4-BE49-F238E27FC236}">
                <a16:creationId xmlns:a16="http://schemas.microsoft.com/office/drawing/2014/main" id="{EF484E94-6744-59D1-7CA5-107912EF86CF}"/>
              </a:ext>
            </a:extLst>
          </p:cNvPr>
          <p:cNvSpPr>
            <a:spLocks noGrp="1" noChangeArrowheads="1"/>
          </p:cNvSpPr>
          <p:nvPr>
            <p:ph type="body" idx="1"/>
          </p:nvPr>
        </p:nvSpPr>
        <p:spPr/>
        <p:txBody>
          <a:bodyPr/>
          <a:lstStyle/>
          <a:p>
            <a:pPr>
              <a:defRPr/>
            </a:pPr>
            <a:r>
              <a:rPr lang="es-ES" sz="2800" b="1" dirty="0">
                <a:solidFill>
                  <a:schemeClr val="bg1">
                    <a:lumMod val="50000"/>
                    <a:lumOff val="50000"/>
                  </a:schemeClr>
                </a:solidFill>
              </a:rPr>
              <a:t>Artículo 36.- </a:t>
            </a:r>
            <a:r>
              <a:rPr lang="es-ES" sz="2800" dirty="0">
                <a:solidFill>
                  <a:schemeClr val="bg1">
                    <a:lumMod val="50000"/>
                    <a:lumOff val="50000"/>
                  </a:schemeClr>
                </a:solidFill>
              </a:rPr>
              <a:t>El Estado protege integralmente a toda persona discapacitada, garantizando su asistencia, rehabilitación, educación, capacitación e inserción en la vida social.</a:t>
            </a:r>
          </a:p>
          <a:p>
            <a:pPr>
              <a:defRPr/>
            </a:pPr>
            <a:r>
              <a:rPr lang="es-ES" sz="2800" dirty="0">
                <a:solidFill>
                  <a:schemeClr val="bg1">
                    <a:lumMod val="50000"/>
                    <a:lumOff val="50000"/>
                  </a:schemeClr>
                </a:solidFill>
              </a:rPr>
              <a:t>Implementa políticas de prevención y procura que la sociedad tome conciencia y adopte actitudes solidarias.</a:t>
            </a:r>
          </a:p>
          <a:p>
            <a:pPr>
              <a:defRPr/>
            </a:pPr>
            <a:r>
              <a:rPr lang="es-ES" sz="2800" dirty="0">
                <a:solidFill>
                  <a:schemeClr val="bg1">
                    <a:lumMod val="50000"/>
                    <a:lumOff val="50000"/>
                  </a:schemeClr>
                </a:solidFill>
              </a:rPr>
              <a:t>Las construcciones públicas prevén el desplazamiento normal de los discapacitados. </a:t>
            </a:r>
          </a:p>
          <a:p>
            <a:pPr>
              <a:defRPr/>
            </a:pPr>
            <a:r>
              <a:rPr lang="es-ES" sz="2800" dirty="0">
                <a:solidFill>
                  <a:schemeClr val="bg1">
                    <a:lumMod val="50000"/>
                    <a:lumOff val="50000"/>
                  </a:schemeClr>
                </a:solidFill>
              </a:rPr>
              <a:t>El Estado promueve a las personas excepcionales y facilita su educación especial.</a:t>
            </a:r>
          </a:p>
          <a:p>
            <a:pPr>
              <a:lnSpc>
                <a:spcPct val="90000"/>
              </a:lnSpc>
              <a:buFont typeface="Wingdings" panose="05000000000000000000" pitchFamily="2" charset="2"/>
              <a:buNone/>
              <a:defRPr/>
            </a:pPr>
            <a:endParaRPr lang="es-ES" sz="3600" dirty="0">
              <a:solidFill>
                <a:schemeClr val="bg1">
                  <a:lumMod val="50000"/>
                  <a:lumOff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1EB8ADA-47E5-169F-881F-D0CA45C187AF}"/>
              </a:ext>
            </a:extLst>
          </p:cNvPr>
          <p:cNvSpPr>
            <a:spLocks noGrp="1"/>
          </p:cNvSpPr>
          <p:nvPr>
            <p:ph type="title"/>
          </p:nvPr>
        </p:nvSpPr>
        <p:spPr/>
        <p:txBody>
          <a:bodyPr/>
          <a:lstStyle/>
          <a:p>
            <a:pPr>
              <a:defRPr/>
            </a:pPr>
            <a:r>
              <a:rPr lang="es-ES" dirty="0">
                <a:solidFill>
                  <a:srgbClr val="FF0000"/>
                </a:solidFill>
              </a:rPr>
              <a:t>Dos convenciones</a:t>
            </a:r>
          </a:p>
        </p:txBody>
      </p:sp>
      <p:sp>
        <p:nvSpPr>
          <p:cNvPr id="3" name="2 Marcador de contenido">
            <a:extLst>
              <a:ext uri="{FF2B5EF4-FFF2-40B4-BE49-F238E27FC236}">
                <a16:creationId xmlns:a16="http://schemas.microsoft.com/office/drawing/2014/main" id="{F2E9D4C0-D109-47D9-8E31-1D3ACD7E82CE}"/>
              </a:ext>
            </a:extLst>
          </p:cNvPr>
          <p:cNvSpPr>
            <a:spLocks noGrp="1"/>
          </p:cNvSpPr>
          <p:nvPr>
            <p:ph idx="1"/>
          </p:nvPr>
        </p:nvSpPr>
        <p:spPr/>
        <p:txBody>
          <a:bodyPr/>
          <a:lstStyle/>
          <a:p>
            <a:pPr>
              <a:defRPr/>
            </a:pPr>
            <a:r>
              <a:rPr lang="es-AR" sz="2800" b="1" dirty="0">
                <a:solidFill>
                  <a:schemeClr val="bg1">
                    <a:lumMod val="50000"/>
                    <a:lumOff val="50000"/>
                  </a:schemeClr>
                </a:solidFill>
              </a:rPr>
              <a:t>Convención Interamericana para la Eliminación de todas las Formas de Discriminación contra las Personas con Discapacidad. </a:t>
            </a:r>
          </a:p>
          <a:p>
            <a:pPr>
              <a:buFont typeface="Wingdings" panose="05000000000000000000" pitchFamily="2" charset="2"/>
              <a:buNone/>
              <a:defRPr/>
            </a:pPr>
            <a:r>
              <a:rPr lang="es-AR" sz="2800" dirty="0">
                <a:solidFill>
                  <a:schemeClr val="bg1">
                    <a:lumMod val="50000"/>
                    <a:lumOff val="50000"/>
                  </a:schemeClr>
                </a:solidFill>
              </a:rPr>
              <a:t>	Guatemala el 08/06/99. A</a:t>
            </a:r>
            <a:r>
              <a:rPr lang="es-AR" sz="2800" dirty="0">
                <a:solidFill>
                  <a:schemeClr val="bg1">
                    <a:lumMod val="50000"/>
                    <a:lumOff val="50000"/>
                  </a:schemeClr>
                </a:solidFill>
                <a:cs typeface="Times New Roman" pitchFamily="18" charset="0"/>
              </a:rPr>
              <a:t>probada por Argentina mediante la ley 25.280 (BO, 04/08/2000).</a:t>
            </a:r>
            <a:endParaRPr lang="es-ES_tradnl" sz="2800" dirty="0">
              <a:solidFill>
                <a:schemeClr val="bg1">
                  <a:lumMod val="50000"/>
                  <a:lumOff val="50000"/>
                </a:schemeClr>
              </a:solidFill>
            </a:endParaRPr>
          </a:p>
          <a:p>
            <a:pPr>
              <a:buFont typeface="Wingdings" panose="05000000000000000000" pitchFamily="2" charset="2"/>
              <a:buNone/>
              <a:defRPr/>
            </a:pPr>
            <a:r>
              <a:rPr lang="es-ES" sz="2800" dirty="0">
                <a:solidFill>
                  <a:schemeClr val="bg1">
                    <a:lumMod val="50000"/>
                    <a:lumOff val="50000"/>
                  </a:schemeClr>
                </a:solidFill>
              </a:rPr>
              <a:t>	Prevenir y eliminar la discriminación PCD.</a:t>
            </a:r>
          </a:p>
          <a:p>
            <a:pPr>
              <a:defRPr/>
            </a:pPr>
            <a:r>
              <a:rPr lang="es-AR" sz="2800" b="1" dirty="0">
                <a:solidFill>
                  <a:schemeClr val="bg1">
                    <a:lumMod val="50000"/>
                    <a:lumOff val="50000"/>
                  </a:schemeClr>
                </a:solidFill>
              </a:rPr>
              <a:t>Convención </a:t>
            </a:r>
            <a:r>
              <a:rPr lang="es-MX" sz="2800" b="1" dirty="0">
                <a:solidFill>
                  <a:schemeClr val="bg1">
                    <a:lumMod val="50000"/>
                    <a:lumOff val="50000"/>
                  </a:schemeClr>
                </a:solidFill>
              </a:rPr>
              <a:t>sobre los Derechos de las Personas con Discapacidad</a:t>
            </a:r>
          </a:p>
          <a:p>
            <a:pPr>
              <a:buFont typeface="Wingdings" panose="05000000000000000000" pitchFamily="2" charset="2"/>
              <a:buNone/>
              <a:defRPr/>
            </a:pPr>
            <a:r>
              <a:rPr lang="es-MX" sz="2800" b="1" dirty="0">
                <a:solidFill>
                  <a:schemeClr val="bg1">
                    <a:lumMod val="50000"/>
                    <a:lumOff val="50000"/>
                  </a:schemeClr>
                </a:solidFill>
              </a:rPr>
              <a:t>	</a:t>
            </a:r>
            <a:r>
              <a:rPr lang="es-MX" sz="2800" dirty="0" err="1">
                <a:solidFill>
                  <a:schemeClr val="bg1">
                    <a:lumMod val="50000"/>
                    <a:lumOff val="50000"/>
                  </a:schemeClr>
                </a:solidFill>
              </a:rPr>
              <a:t>Aprob</a:t>
            </a:r>
            <a:r>
              <a:rPr lang="es-MX" sz="2800" dirty="0">
                <a:solidFill>
                  <a:schemeClr val="bg1">
                    <a:lumMod val="50000"/>
                    <a:lumOff val="50000"/>
                  </a:schemeClr>
                </a:solidFill>
              </a:rPr>
              <a:t>. UN </a:t>
            </a:r>
            <a:r>
              <a:rPr lang="es-AR" sz="2800" dirty="0">
                <a:solidFill>
                  <a:schemeClr val="bg1">
                    <a:lumMod val="50000"/>
                    <a:lumOff val="50000"/>
                  </a:schemeClr>
                </a:solidFill>
              </a:rPr>
              <a:t>13/12/2006, </a:t>
            </a:r>
            <a:r>
              <a:rPr lang="es-AR" sz="2800" dirty="0" err="1">
                <a:solidFill>
                  <a:schemeClr val="bg1">
                    <a:lumMod val="50000"/>
                    <a:lumOff val="50000"/>
                  </a:schemeClr>
                </a:solidFill>
              </a:rPr>
              <a:t>aprob</a:t>
            </a:r>
            <a:r>
              <a:rPr lang="es-AR" sz="2800" dirty="0">
                <a:solidFill>
                  <a:schemeClr val="bg1">
                    <a:lumMod val="50000"/>
                    <a:lumOff val="50000"/>
                  </a:schemeClr>
                </a:solidFill>
              </a:rPr>
              <a:t>. Ley 26.378, B.O. 9/6/08, jerarquía constitucional ley 27.044.</a:t>
            </a:r>
          </a:p>
          <a:p>
            <a:pPr>
              <a:defRPr/>
            </a:pPr>
            <a:endParaRPr lang="es-ES" sz="2400" dirty="0"/>
          </a:p>
        </p:txBody>
      </p:sp>
      <p:sp>
        <p:nvSpPr>
          <p:cNvPr id="21508" name="3 Marcador de número de diapositiva">
            <a:extLst>
              <a:ext uri="{FF2B5EF4-FFF2-40B4-BE49-F238E27FC236}">
                <a16:creationId xmlns:a16="http://schemas.microsoft.com/office/drawing/2014/main" id="{519F9F76-ACDA-C260-97C7-F243099F4CA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88F85F8-B418-4627-A51A-C6D0D3F757FB}" type="slidenum">
              <a:rPr lang="es-ES" altLang="es-AR">
                <a:latin typeface="Arial" panose="020B0604020202020204" pitchFamily="34" charset="0"/>
              </a:rPr>
              <a:pPr eaLnBrk="1" hangingPunct="1"/>
              <a:t>8</a:t>
            </a:fld>
            <a:endParaRPr lang="es-ES" altLang="es-AR">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DBCFC7F-EAD5-0B92-8B1F-1EFFD63DF229}"/>
              </a:ext>
            </a:extLst>
          </p:cNvPr>
          <p:cNvSpPr>
            <a:spLocks noGrp="1"/>
          </p:cNvSpPr>
          <p:nvPr>
            <p:ph type="title"/>
          </p:nvPr>
        </p:nvSpPr>
        <p:spPr/>
        <p:txBody>
          <a:bodyPr/>
          <a:lstStyle/>
          <a:p>
            <a:pPr>
              <a:defRPr/>
            </a:pPr>
            <a:r>
              <a:rPr lang="es-AR" sz="5400" dirty="0">
                <a:solidFill>
                  <a:srgbClr val="FF0000"/>
                </a:solidFill>
                <a:latin typeface="Arial Black" pitchFamily="34" charset="0"/>
              </a:rPr>
              <a:t>Apoyos</a:t>
            </a:r>
            <a:endParaRPr lang="es-ES" sz="54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CA567E1A-E11F-F883-6E32-EE336B8B7E7B}"/>
              </a:ext>
            </a:extLst>
          </p:cNvPr>
          <p:cNvSpPr>
            <a:spLocks noGrp="1"/>
          </p:cNvSpPr>
          <p:nvPr>
            <p:ph idx="1"/>
          </p:nvPr>
        </p:nvSpPr>
        <p:spPr/>
        <p:txBody>
          <a:bodyPr/>
          <a:lstStyle/>
          <a:p>
            <a:pPr>
              <a:defRPr/>
            </a:pPr>
            <a:r>
              <a:rPr lang="es-AR" dirty="0">
                <a:solidFill>
                  <a:srgbClr val="FF0000"/>
                </a:solidFill>
              </a:rPr>
              <a:t>Art. 12. </a:t>
            </a:r>
            <a:r>
              <a:rPr lang="es-AR" dirty="0">
                <a:solidFill>
                  <a:schemeClr val="bg1">
                    <a:lumMod val="50000"/>
                    <a:lumOff val="50000"/>
                  </a:schemeClr>
                </a:solidFill>
                <a:latin typeface="Arial Black" pitchFamily="34" charset="0"/>
              </a:rPr>
              <a:t>Apoyo/s para el ejercicio de</a:t>
            </a:r>
          </a:p>
          <a:p>
            <a:pPr>
              <a:buFont typeface="Wingdings" panose="05000000000000000000" pitchFamily="2" charset="2"/>
              <a:buNone/>
              <a:defRPr/>
            </a:pPr>
            <a:r>
              <a:rPr lang="es-AR" dirty="0">
                <a:solidFill>
                  <a:schemeClr val="bg1">
                    <a:lumMod val="50000"/>
                    <a:lumOff val="50000"/>
                  </a:schemeClr>
                </a:solidFill>
                <a:latin typeface="Arial Black" pitchFamily="34" charset="0"/>
              </a:rPr>
              <a:t>	la capacidad jurídica.</a:t>
            </a:r>
          </a:p>
          <a:p>
            <a:pPr>
              <a:defRPr/>
            </a:pPr>
            <a:r>
              <a:rPr lang="es-AR" dirty="0">
                <a:solidFill>
                  <a:srgbClr val="FF0000"/>
                </a:solidFill>
              </a:rPr>
              <a:t>Art. 19. </a:t>
            </a:r>
            <a:r>
              <a:rPr lang="es-AR" b="1" dirty="0">
                <a:solidFill>
                  <a:schemeClr val="bg1">
                    <a:lumMod val="50000"/>
                    <a:lumOff val="50000"/>
                  </a:schemeClr>
                </a:solidFill>
              </a:rPr>
              <a:t>Apoyo/s para las actividades de la vida diaria.</a:t>
            </a:r>
          </a:p>
          <a:p>
            <a:pPr>
              <a:defRPr/>
            </a:pPr>
            <a:r>
              <a:rPr lang="es-ES" dirty="0">
                <a:solidFill>
                  <a:schemeClr val="bg1">
                    <a:lumMod val="50000"/>
                    <a:lumOff val="50000"/>
                  </a:schemeClr>
                </a:solidFill>
              </a:rPr>
              <a:t>Servicios de asistencia domiciliaria, residencial y otros servicios de apoyo de la comunidad, incluida la asistencia personal que sea necesaria para facilitar su existencia y su inclusión en la comunidad y para evitar su aislamiento o separación de ésta.</a:t>
            </a:r>
          </a:p>
          <a:p>
            <a:pPr>
              <a:defRPr/>
            </a:pPr>
            <a:endParaRPr lang="es-ES" dirty="0">
              <a:solidFill>
                <a:schemeClr val="bg1">
                  <a:lumMod val="50000"/>
                  <a:lumOff val="50000"/>
                </a:schemeClr>
              </a:solidFill>
            </a:endParaRPr>
          </a:p>
        </p:txBody>
      </p:sp>
      <p:sp>
        <p:nvSpPr>
          <p:cNvPr id="32772" name="3 Marcador de número de diapositiva">
            <a:extLst>
              <a:ext uri="{FF2B5EF4-FFF2-40B4-BE49-F238E27FC236}">
                <a16:creationId xmlns:a16="http://schemas.microsoft.com/office/drawing/2014/main" id="{75D00F04-8239-3C7E-2C82-E7085E9391E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13F9C955-614F-4B6C-90FD-F5B57427095D}" type="slidenum">
              <a:rPr lang="es-ES" altLang="es-AR">
                <a:solidFill>
                  <a:srgbClr val="0A47FF"/>
                </a:solidFill>
                <a:latin typeface="Arial" panose="020B0604020202020204" pitchFamily="34" charset="0"/>
              </a:rPr>
              <a:pPr eaLnBrk="1" hangingPunct="1"/>
              <a:t>9</a:t>
            </a:fld>
            <a:endParaRPr lang="es-ES" altLang="es-AR">
              <a:solidFill>
                <a:srgbClr val="0A47FF"/>
              </a:solidFill>
              <a:latin typeface="Arial" panose="020B0604020202020204" pitchFamily="34" charset="0"/>
            </a:endParaRPr>
          </a:p>
        </p:txBody>
      </p:sp>
      <p:pic>
        <p:nvPicPr>
          <p:cNvPr id="22533" name="Picture 5">
            <a:extLst>
              <a:ext uri="{FF2B5EF4-FFF2-40B4-BE49-F238E27FC236}">
                <a16:creationId xmlns:a16="http://schemas.microsoft.com/office/drawing/2014/main" id="{44219F62-ADAD-9C71-2D29-73FCF9204B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0"/>
            <a:ext cx="26193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589D453D-D877-8D1C-96E0-66A407F48286}"/>
              </a:ext>
            </a:extLst>
          </p:cNvPr>
          <p:cNvSpPr>
            <a:spLocks noGrp="1"/>
          </p:cNvSpPr>
          <p:nvPr>
            <p:ph type="title"/>
          </p:nvPr>
        </p:nvSpPr>
        <p:spPr/>
        <p:txBody>
          <a:bodyPr/>
          <a:lstStyle/>
          <a:p>
            <a:pPr>
              <a:defRPr/>
            </a:pPr>
            <a:r>
              <a:rPr lang="es-AR" sz="5400" dirty="0">
                <a:solidFill>
                  <a:srgbClr val="FF0000"/>
                </a:solidFill>
                <a:latin typeface="Arial Black" pitchFamily="34" charset="0"/>
              </a:rPr>
              <a:t>Apoyos</a:t>
            </a:r>
            <a:endParaRPr lang="es-ES" sz="54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92651A3B-CEA7-706C-D94D-7A67BADE18C4}"/>
              </a:ext>
            </a:extLst>
          </p:cNvPr>
          <p:cNvSpPr>
            <a:spLocks noGrp="1"/>
          </p:cNvSpPr>
          <p:nvPr>
            <p:ph idx="1"/>
          </p:nvPr>
        </p:nvSpPr>
        <p:spPr/>
        <p:txBody>
          <a:bodyPr/>
          <a:lstStyle/>
          <a:p>
            <a:pPr algn="just">
              <a:buFont typeface="Wingdings" panose="05000000000000000000" pitchFamily="2" charset="2"/>
              <a:buNone/>
              <a:defRPr/>
            </a:pPr>
            <a:r>
              <a:rPr lang="es-ES" dirty="0"/>
              <a:t>	</a:t>
            </a:r>
            <a:r>
              <a:rPr lang="es-ES" dirty="0">
                <a:solidFill>
                  <a:schemeClr val="bg1">
                    <a:lumMod val="50000"/>
                    <a:lumOff val="50000"/>
                  </a:schemeClr>
                </a:solidFill>
              </a:rPr>
              <a:t>La legislación nacional ha otorgado a los jueces la facultad de restringir la capacidad jurídica de las personas y designar sistemas de apoyo (mediante asistencia o representación) para la toma de decisiones formales o jurídicas. Esto se limita a actos jurídicos. Cualquier otro acto queda fuera de su interés.</a:t>
            </a:r>
          </a:p>
          <a:p>
            <a:pPr algn="just">
              <a:buFont typeface="Wingdings" panose="05000000000000000000" pitchFamily="2" charset="2"/>
              <a:buNone/>
              <a:defRPr/>
            </a:pPr>
            <a:r>
              <a:rPr lang="es-ES" dirty="0"/>
              <a:t>	</a:t>
            </a:r>
            <a:r>
              <a:rPr lang="es-ES" dirty="0">
                <a:solidFill>
                  <a:schemeClr val="bg1">
                    <a:lumMod val="50000"/>
                    <a:lumOff val="50000"/>
                  </a:schemeClr>
                </a:solidFill>
              </a:rPr>
              <a:t>Un apoyo jurídico, en los términos del art. 12 de la CDPD y del CCyC., no puede ni debe contemplar actos no jurídicos.</a:t>
            </a:r>
          </a:p>
        </p:txBody>
      </p:sp>
      <p:sp>
        <p:nvSpPr>
          <p:cNvPr id="32772" name="3 Marcador de número de diapositiva">
            <a:extLst>
              <a:ext uri="{FF2B5EF4-FFF2-40B4-BE49-F238E27FC236}">
                <a16:creationId xmlns:a16="http://schemas.microsoft.com/office/drawing/2014/main" id="{24EB4B71-AAC7-34FC-E4ED-1D3A63B597F5}"/>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0540A3C-A889-45C1-8353-D3BC1A9F3998}" type="slidenum">
              <a:rPr lang="es-ES" altLang="es-AR">
                <a:solidFill>
                  <a:srgbClr val="0A47FF"/>
                </a:solidFill>
                <a:latin typeface="Arial" panose="020B0604020202020204" pitchFamily="34" charset="0"/>
              </a:rPr>
              <a:pPr eaLnBrk="1" hangingPunct="1"/>
              <a:t>10</a:t>
            </a:fld>
            <a:endParaRPr lang="es-ES" altLang="es-AR">
              <a:solidFill>
                <a:srgbClr val="0A47FF"/>
              </a:solidFill>
              <a:latin typeface="Arial" panose="020B0604020202020204" pitchFamily="34" charset="0"/>
            </a:endParaRPr>
          </a:p>
        </p:txBody>
      </p:sp>
      <p:pic>
        <p:nvPicPr>
          <p:cNvPr id="23557" name="Picture 5">
            <a:extLst>
              <a:ext uri="{FF2B5EF4-FFF2-40B4-BE49-F238E27FC236}">
                <a16:creationId xmlns:a16="http://schemas.microsoft.com/office/drawing/2014/main" id="{8CA2D295-EDD4-E272-6864-B4EF7E946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0"/>
            <a:ext cx="26193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a:extLst>
              <a:ext uri="{FF2B5EF4-FFF2-40B4-BE49-F238E27FC236}">
                <a16:creationId xmlns:a16="http://schemas.microsoft.com/office/drawing/2014/main" id="{22712468-90E9-81D2-D5B7-769166722464}"/>
              </a:ext>
            </a:extLst>
          </p:cNvPr>
          <p:cNvSpPr>
            <a:spLocks noGrp="1"/>
          </p:cNvSpPr>
          <p:nvPr>
            <p:ph type="title"/>
          </p:nvPr>
        </p:nvSpPr>
        <p:spPr/>
        <p:txBody>
          <a:bodyPr/>
          <a:lstStyle/>
          <a:p>
            <a:pPr>
              <a:defRPr/>
            </a:pPr>
            <a:r>
              <a:rPr lang="es-ES_tradnl" dirty="0"/>
              <a:t> </a:t>
            </a:r>
            <a:r>
              <a:rPr lang="es-ES_tradnl" sz="6600" dirty="0">
                <a:solidFill>
                  <a:srgbClr val="FF0000"/>
                </a:solidFill>
                <a:latin typeface="Adobe Gothic Std B" pitchFamily="34" charset="-128"/>
                <a:ea typeface="Adobe Gothic Std B" pitchFamily="34" charset="-128"/>
              </a:rPr>
              <a:t>CAPACIDAD</a:t>
            </a:r>
          </a:p>
        </p:txBody>
      </p:sp>
      <p:sp>
        <p:nvSpPr>
          <p:cNvPr id="24579" name="3 Marcador de número de diapositiva">
            <a:extLst>
              <a:ext uri="{FF2B5EF4-FFF2-40B4-BE49-F238E27FC236}">
                <a16:creationId xmlns:a16="http://schemas.microsoft.com/office/drawing/2014/main" id="{1D0EF4EA-9B5A-8C86-6B0F-7B071A045C0C}"/>
              </a:ext>
            </a:extLst>
          </p:cNvPr>
          <p:cNvSpPr>
            <a:spLocks noGrp="1"/>
          </p:cNvSpPr>
          <p:nvPr>
            <p:ph type="sldNum" sz="quarter" idx="11"/>
          </p:nvPr>
        </p:nvSpPr>
        <p:spPr>
          <a:xfrm>
            <a:off x="3124200" y="6248400"/>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18D2EEE0-CFF8-4F3B-B3F5-AF65E4C11631}" type="slidenum">
              <a:rPr lang="es-ES_tradnl" altLang="es-AR">
                <a:latin typeface="Arial" panose="020B0604020202020204" pitchFamily="34" charset="0"/>
              </a:rPr>
              <a:pPr algn="ctr" eaLnBrk="1" hangingPunct="1"/>
              <a:t>11</a:t>
            </a:fld>
            <a:endParaRPr lang="es-ES_tradnl" altLang="es-AR">
              <a:latin typeface="Arial" panose="020B0604020202020204" pitchFamily="34" charset="0"/>
            </a:endParaRPr>
          </a:p>
        </p:txBody>
      </p:sp>
      <p:pic>
        <p:nvPicPr>
          <p:cNvPr id="24580" name="Picture 5" descr="apoyo-1">
            <a:extLst>
              <a:ext uri="{FF2B5EF4-FFF2-40B4-BE49-F238E27FC236}">
                <a16:creationId xmlns:a16="http://schemas.microsoft.com/office/drawing/2014/main" id="{1A1599E7-5FE7-97D1-8AAF-62926D7D02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59338" y="1268413"/>
            <a:ext cx="4124325" cy="4162425"/>
          </a:xfrm>
          <a:noFill/>
          <a:extLst>
            <a:ext uri="{909E8E84-426E-40DD-AFC4-6F175D3DCCD1}">
              <a14:hiddenFill xmlns:a14="http://schemas.microsoft.com/office/drawing/2010/main">
                <a:solidFill>
                  <a:srgbClr val="FFFFFF"/>
                </a:solidFill>
              </a14:hiddenFill>
            </a:ext>
          </a:extLst>
        </p:spPr>
      </p:pic>
      <p:sp>
        <p:nvSpPr>
          <p:cNvPr id="24581" name="5 Rectángulo">
            <a:extLst>
              <a:ext uri="{FF2B5EF4-FFF2-40B4-BE49-F238E27FC236}">
                <a16:creationId xmlns:a16="http://schemas.microsoft.com/office/drawing/2014/main" id="{B62D223B-4B9D-D4F7-E427-E2FE8C745F51}"/>
              </a:ext>
            </a:extLst>
          </p:cNvPr>
          <p:cNvSpPr>
            <a:spLocks noChangeArrowheads="1"/>
          </p:cNvSpPr>
          <p:nvPr/>
        </p:nvSpPr>
        <p:spPr bwMode="auto">
          <a:xfrm>
            <a:off x="323850" y="1268413"/>
            <a:ext cx="65532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s-ES_tradnl" altLang="es-AR" sz="5400">
              <a:solidFill>
                <a:srgbClr val="00FF00"/>
              </a:solidFill>
            </a:endParaRPr>
          </a:p>
          <a:p>
            <a:pPr eaLnBrk="1" hangingPunct="1"/>
            <a:r>
              <a:rPr lang="es-ES_tradnl" altLang="es-AR" sz="5400" b="1">
                <a:solidFill>
                  <a:srgbClr val="FF0000"/>
                </a:solidFill>
                <a:latin typeface="Adobe Gothic Std B" pitchFamily="34" charset="-128"/>
                <a:ea typeface="Adobe Gothic Std B" pitchFamily="34" charset="-128"/>
              </a:rPr>
              <a:t>EJERCICIO</a:t>
            </a:r>
          </a:p>
          <a:p>
            <a:pPr eaLnBrk="1" hangingPunct="1"/>
            <a:endParaRPr lang="es-ES_tradnl" altLang="es-AR" sz="5400" b="1">
              <a:solidFill>
                <a:srgbClr val="FF0000"/>
              </a:solidFill>
              <a:latin typeface="Adobe Gothic Std B" pitchFamily="34" charset="-128"/>
              <a:ea typeface="Adobe Gothic Std B" pitchFamily="34" charset="-128"/>
            </a:endParaRPr>
          </a:p>
          <a:p>
            <a:pPr eaLnBrk="1" hangingPunct="1"/>
            <a:r>
              <a:rPr lang="es-ES_tradnl" altLang="es-AR" sz="5400" b="1">
                <a:solidFill>
                  <a:srgbClr val="FF0000"/>
                </a:solidFill>
                <a:latin typeface="Adobe Gothic Std B" pitchFamily="34" charset="-128"/>
                <a:ea typeface="Adobe Gothic Std B" pitchFamily="34" charset="-128"/>
              </a:rPr>
              <a:t>APOYO</a:t>
            </a:r>
          </a:p>
          <a:p>
            <a:pPr eaLnBrk="1" hangingPunct="1"/>
            <a:endParaRPr lang="es-ES_tradnl" altLang="es-AR" sz="5400" b="1">
              <a:solidFill>
                <a:srgbClr val="FF0000"/>
              </a:solidFill>
              <a:latin typeface="Adobe Gothic Std B" pitchFamily="34" charset="-128"/>
              <a:ea typeface="Adobe Gothic Std B" pitchFamily="34" charset="-128"/>
            </a:endParaRPr>
          </a:p>
          <a:p>
            <a:pPr eaLnBrk="1" hangingPunct="1"/>
            <a:r>
              <a:rPr lang="es-ES_tradnl" altLang="es-AR" sz="5400" b="1">
                <a:solidFill>
                  <a:srgbClr val="FF0000"/>
                </a:solidFill>
                <a:latin typeface="Adobe Gothic Std B" pitchFamily="34" charset="-128"/>
                <a:ea typeface="Adobe Gothic Std B" pitchFamily="34" charset="-128"/>
              </a:rPr>
              <a:t>SALVAGUARDIA</a:t>
            </a:r>
          </a:p>
        </p:txBody>
      </p:sp>
      <p:cxnSp>
        <p:nvCxnSpPr>
          <p:cNvPr id="9" name="8 Conector recto de flecha">
            <a:extLst>
              <a:ext uri="{FF2B5EF4-FFF2-40B4-BE49-F238E27FC236}">
                <a16:creationId xmlns:a16="http://schemas.microsoft.com/office/drawing/2014/main" id="{12DE1A8F-4AF1-B5F7-3860-AA666400C8EE}"/>
              </a:ext>
            </a:extLst>
          </p:cNvPr>
          <p:cNvCxnSpPr/>
          <p:nvPr/>
        </p:nvCxnSpPr>
        <p:spPr>
          <a:xfrm flipH="1">
            <a:off x="2700338" y="1196975"/>
            <a:ext cx="1584325" cy="2736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a:extLst>
              <a:ext uri="{FF2B5EF4-FFF2-40B4-BE49-F238E27FC236}">
                <a16:creationId xmlns:a16="http://schemas.microsoft.com/office/drawing/2014/main" id="{4FBC0AC8-E0B6-31D7-B4CA-09733C013DC1}"/>
              </a:ext>
            </a:extLst>
          </p:cNvPr>
          <p:cNvCxnSpPr/>
          <p:nvPr/>
        </p:nvCxnSpPr>
        <p:spPr>
          <a:xfrm flipH="1">
            <a:off x="4140200" y="1196975"/>
            <a:ext cx="144463" cy="41767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a:extLst>
              <a:ext uri="{FF2B5EF4-FFF2-40B4-BE49-F238E27FC236}">
                <a16:creationId xmlns:a16="http://schemas.microsoft.com/office/drawing/2014/main" id="{7DC6FFCF-68E9-14BE-22B8-B4C93321BF21}"/>
              </a:ext>
            </a:extLst>
          </p:cNvPr>
          <p:cNvCxnSpPr/>
          <p:nvPr/>
        </p:nvCxnSpPr>
        <p:spPr>
          <a:xfrm flipH="1">
            <a:off x="2411413" y="1268413"/>
            <a:ext cx="1873250" cy="10080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51BF506-6FFD-7346-1140-830118862558}"/>
              </a:ext>
            </a:extLst>
          </p:cNvPr>
          <p:cNvSpPr>
            <a:spLocks noGrp="1"/>
          </p:cNvSpPr>
          <p:nvPr>
            <p:ph type="title"/>
          </p:nvPr>
        </p:nvSpPr>
        <p:spPr/>
        <p:txBody>
          <a:bodyPr/>
          <a:lstStyle/>
          <a:p>
            <a:pPr>
              <a:defRPr/>
            </a:pPr>
            <a:r>
              <a:rPr lang="es-ES_tradnl" dirty="0">
                <a:solidFill>
                  <a:srgbClr val="FF0000"/>
                </a:solidFill>
              </a:rPr>
              <a:t>Modelo de discapacidad basado en los derechos humanos </a:t>
            </a:r>
            <a:endParaRPr lang="es-ES" dirty="0">
              <a:solidFill>
                <a:srgbClr val="FF0000"/>
              </a:solidFill>
            </a:endParaRPr>
          </a:p>
        </p:txBody>
      </p:sp>
      <p:sp>
        <p:nvSpPr>
          <p:cNvPr id="3" name="2 Marcador de contenido">
            <a:extLst>
              <a:ext uri="{FF2B5EF4-FFF2-40B4-BE49-F238E27FC236}">
                <a16:creationId xmlns:a16="http://schemas.microsoft.com/office/drawing/2014/main" id="{AD1FCD7D-2415-C90D-81A7-DFE3ED400D8B}"/>
              </a:ext>
            </a:extLst>
          </p:cNvPr>
          <p:cNvSpPr>
            <a:spLocks noGrp="1"/>
          </p:cNvSpPr>
          <p:nvPr>
            <p:ph idx="1"/>
          </p:nvPr>
        </p:nvSpPr>
        <p:spPr/>
        <p:txBody>
          <a:bodyPr/>
          <a:lstStyle/>
          <a:p>
            <a:pPr>
              <a:defRPr/>
            </a:pPr>
            <a:r>
              <a:rPr lang="es-ES" sz="2800" dirty="0">
                <a:solidFill>
                  <a:schemeClr val="bg1">
                    <a:lumMod val="50000"/>
                    <a:lumOff val="50000"/>
                  </a:schemeClr>
                </a:solidFill>
              </a:rPr>
              <a:t>Perspectiva de discapacidad su ausencia puede reproducir y perpetuar parámetros discriminatorios tanto en materia de prácticas como al valorar pruebas y contextos.</a:t>
            </a:r>
          </a:p>
          <a:p>
            <a:pPr>
              <a:defRPr/>
            </a:pPr>
            <a:r>
              <a:rPr lang="es-ES" sz="2800" b="1" dirty="0">
                <a:solidFill>
                  <a:schemeClr val="bg1">
                    <a:lumMod val="50000"/>
                    <a:lumOff val="50000"/>
                  </a:schemeClr>
                </a:solidFill>
              </a:rPr>
              <a:t>Igualdad de trato</a:t>
            </a:r>
            <a:r>
              <a:rPr lang="es-ES" sz="2800" dirty="0">
                <a:solidFill>
                  <a:schemeClr val="bg1">
                    <a:lumMod val="50000"/>
                    <a:lumOff val="50000"/>
                  </a:schemeClr>
                </a:solidFill>
              </a:rPr>
              <a:t>: </a:t>
            </a:r>
            <a:r>
              <a:rPr lang="es-ES_tradnl" sz="2800" dirty="0">
                <a:solidFill>
                  <a:schemeClr val="bg1">
                    <a:lumMod val="50000"/>
                    <a:lumOff val="50000"/>
                  </a:schemeClr>
                </a:solidFill>
              </a:rPr>
              <a:t>los funcionarios del poder judicial y los encargados de hacer cumplir la ley no deben discriminar a las personas con discapacidad en la administración de justicia.</a:t>
            </a:r>
          </a:p>
          <a:p>
            <a:pPr>
              <a:defRPr/>
            </a:pPr>
            <a:r>
              <a:rPr lang="es-ES_tradnl" sz="2800" dirty="0">
                <a:solidFill>
                  <a:schemeClr val="bg1">
                    <a:lumMod val="50000"/>
                    <a:lumOff val="50000"/>
                  </a:schemeClr>
                </a:solidFill>
              </a:rPr>
              <a:t>Perspectiva de género</a:t>
            </a:r>
          </a:p>
          <a:p>
            <a:pPr>
              <a:defRPr/>
            </a:pPr>
            <a:r>
              <a:rPr lang="es-ES_tradnl" sz="2800" dirty="0">
                <a:solidFill>
                  <a:schemeClr val="bg1">
                    <a:lumMod val="50000"/>
                    <a:lumOff val="50000"/>
                  </a:schemeClr>
                </a:solidFill>
              </a:rPr>
              <a:t>Perspectiva de niñez</a:t>
            </a:r>
          </a:p>
          <a:p>
            <a:pPr>
              <a:defRPr/>
            </a:pPr>
            <a:r>
              <a:rPr lang="es-ES_tradnl" sz="2800" dirty="0">
                <a:solidFill>
                  <a:schemeClr val="bg1">
                    <a:lumMod val="50000"/>
                    <a:lumOff val="50000"/>
                  </a:schemeClr>
                </a:solidFill>
              </a:rPr>
              <a:t>Enfoque de interseccionalidad</a:t>
            </a:r>
            <a:endParaRPr lang="es-ES" sz="2800" dirty="0">
              <a:solidFill>
                <a:schemeClr val="bg1">
                  <a:lumMod val="50000"/>
                  <a:lumOff val="50000"/>
                </a:schemeClr>
              </a:solidFill>
            </a:endParaRPr>
          </a:p>
        </p:txBody>
      </p:sp>
      <p:sp>
        <p:nvSpPr>
          <p:cNvPr id="25604" name="3 Marcador de número de diapositiva">
            <a:extLst>
              <a:ext uri="{FF2B5EF4-FFF2-40B4-BE49-F238E27FC236}">
                <a16:creationId xmlns:a16="http://schemas.microsoft.com/office/drawing/2014/main" id="{4D8CCB6C-4D2B-30A5-F027-F5119414651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5561EEC-F4F2-47E6-8B7B-494CDFE880AE}" type="slidenum">
              <a:rPr lang="es-ES" altLang="es-AR">
                <a:latin typeface="Arial" panose="020B0604020202020204" pitchFamily="34" charset="0"/>
              </a:rPr>
              <a:pPr eaLnBrk="1" hangingPunct="1"/>
              <a:t>12</a:t>
            </a:fld>
            <a:endParaRPr lang="es-ES" altLang="es-AR">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EDD251D9-BFB8-34C0-94DF-CFBD03675213}"/>
              </a:ext>
            </a:extLst>
          </p:cNvPr>
          <p:cNvSpPr>
            <a:spLocks noChangeArrowheads="1"/>
          </p:cNvSpPr>
          <p:nvPr/>
        </p:nvSpPr>
        <p:spPr bwMode="auto">
          <a:xfrm>
            <a:off x="4786313" y="2214563"/>
            <a:ext cx="4232275" cy="175418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3050"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s-ES_tradnl" altLang="es-AR" sz="5400"/>
              <a:t>Código Civil y Comercial</a:t>
            </a:r>
          </a:p>
        </p:txBody>
      </p:sp>
      <p:sp>
        <p:nvSpPr>
          <p:cNvPr id="26627" name="TextBox 1">
            <a:extLst>
              <a:ext uri="{FF2B5EF4-FFF2-40B4-BE49-F238E27FC236}">
                <a16:creationId xmlns:a16="http://schemas.microsoft.com/office/drawing/2014/main" id="{30F834F0-93D7-4747-D1CF-5256EB5B5130}"/>
              </a:ext>
            </a:extLst>
          </p:cNvPr>
          <p:cNvSpPr txBox="1">
            <a:spLocks noChangeArrowheads="1"/>
          </p:cNvSpPr>
          <p:nvPr/>
        </p:nvSpPr>
        <p:spPr bwMode="auto">
          <a:xfrm>
            <a:off x="928688" y="404813"/>
            <a:ext cx="3387725" cy="1323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US" altLang="es-AR" sz="4000" b="1">
                <a:solidFill>
                  <a:srgbClr val="FF0000"/>
                </a:solidFill>
                <a:latin typeface="Franklin Gothic Medium" panose="020B0603020102020204" pitchFamily="34" charset="0"/>
                <a:ea typeface="MS PGothic" panose="020B0600070205080204" pitchFamily="34" charset="-128"/>
              </a:rPr>
              <a:t>Restricción a la capacidad</a:t>
            </a:r>
          </a:p>
        </p:txBody>
      </p:sp>
      <p:pic>
        <p:nvPicPr>
          <p:cNvPr id="26628" name="Picture 2" descr="C:\Users\Jerry\Pictures\Fotos para cursos\código civil y comercial.jpg">
            <a:extLst>
              <a:ext uri="{FF2B5EF4-FFF2-40B4-BE49-F238E27FC236}">
                <a16:creationId xmlns:a16="http://schemas.microsoft.com/office/drawing/2014/main" id="{ED77DC77-6A55-B973-B20C-96B8234D02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2095500"/>
            <a:ext cx="35147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3" descr="C:\Users\Jerry\Pictures\Fotos para cursos\Código civil y comercial 2.jpg">
            <a:extLst>
              <a:ext uri="{FF2B5EF4-FFF2-40B4-BE49-F238E27FC236}">
                <a16:creationId xmlns:a16="http://schemas.microsoft.com/office/drawing/2014/main" id="{2062DEEC-987B-7E0C-55A7-F92C0B33C0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875" y="4214813"/>
            <a:ext cx="35242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487C05-BF4D-ACE1-DE26-45AD66180CC0}"/>
              </a:ext>
            </a:extLst>
          </p:cNvPr>
          <p:cNvSpPr>
            <a:spLocks noGrp="1"/>
          </p:cNvSpPr>
          <p:nvPr>
            <p:ph idx="1"/>
          </p:nvPr>
        </p:nvSpPr>
        <p:spPr>
          <a:xfrm>
            <a:off x="144463" y="1719263"/>
            <a:ext cx="8643937" cy="4892675"/>
          </a:xfrm>
          <a:solidFill>
            <a:srgbClr val="2EEDFF"/>
          </a:solidFill>
        </p:spPr>
        <p:txBody>
          <a:bodyPr/>
          <a:lstStyle/>
          <a:p>
            <a:pPr>
              <a:defRPr/>
            </a:pPr>
            <a:r>
              <a:rPr lang="es-ES" sz="2800" dirty="0">
                <a:solidFill>
                  <a:schemeClr val="bg2"/>
                </a:solidFill>
                <a:latin typeface="Arial" pitchFamily="34" charset="0"/>
                <a:cs typeface="Arial" pitchFamily="34" charset="0"/>
              </a:rPr>
              <a:t>Toda persona humana puede ejercer por sí misma sus derechos, excepto las limitaciones expresamente previstas en este Código y en una sentencia judicial.</a:t>
            </a:r>
          </a:p>
          <a:p>
            <a:pPr>
              <a:defRPr/>
            </a:pPr>
            <a:r>
              <a:rPr lang="es-ES" sz="2800" dirty="0">
                <a:solidFill>
                  <a:schemeClr val="bg2"/>
                </a:solidFill>
                <a:latin typeface="Arial" pitchFamily="34" charset="0"/>
                <a:cs typeface="Arial" pitchFamily="34" charset="0"/>
              </a:rPr>
              <a:t>Son incapaces de ejercicio: … c. la persona declarada incapaz por sentencia judicial, en la extensión dispuesta en esa decisión. (art. 24)</a:t>
            </a:r>
          </a:p>
          <a:p>
            <a:pPr>
              <a:defRPr/>
            </a:pPr>
            <a:endParaRPr lang="es-ES" sz="2800" dirty="0">
              <a:solidFill>
                <a:schemeClr val="bg2"/>
              </a:solidFill>
              <a:latin typeface="Arial" pitchFamily="34" charset="0"/>
              <a:cs typeface="Arial" pitchFamily="34" charset="0"/>
            </a:endParaRPr>
          </a:p>
          <a:p>
            <a:pPr>
              <a:defRPr/>
            </a:pPr>
            <a:r>
              <a:rPr lang="es-ES" sz="2800" strike="sngStrike" dirty="0">
                <a:solidFill>
                  <a:srgbClr val="FF0000"/>
                </a:solidFill>
              </a:rPr>
              <a:t>Incapacidad absoluta    Incapacidad relativa</a:t>
            </a:r>
          </a:p>
          <a:p>
            <a:pPr>
              <a:buFont typeface="Wingdings" panose="05000000000000000000" pitchFamily="2" charset="2"/>
              <a:buNone/>
              <a:defRPr/>
            </a:pPr>
            <a:r>
              <a:rPr lang="es-AR" sz="2800" dirty="0">
                <a:solidFill>
                  <a:schemeClr val="bg2"/>
                </a:solidFill>
                <a:latin typeface="Arial" pitchFamily="34" charset="0"/>
                <a:cs typeface="Arial" pitchFamily="34" charset="0"/>
              </a:rPr>
              <a:t>																		</a:t>
            </a:r>
            <a:r>
              <a:rPr lang="es-AR" sz="2800" dirty="0">
                <a:solidFill>
                  <a:schemeClr val="bg2"/>
                </a:solidFill>
                <a:effectLst/>
                <a:latin typeface="Arial" pitchFamily="34" charset="0"/>
                <a:cs typeface="Arial" pitchFamily="34" charset="0"/>
              </a:rPr>
              <a:t>	</a:t>
            </a:r>
            <a:r>
              <a:rPr lang="es-AR" sz="1400" dirty="0">
                <a:solidFill>
                  <a:schemeClr val="bg2"/>
                </a:solidFill>
                <a:latin typeface="Arial" pitchFamily="34" charset="0"/>
                <a:cs typeface="Arial" pitchFamily="34" charset="0"/>
              </a:rPr>
              <a:t>22</a:t>
            </a:r>
            <a:endParaRPr lang="es-ES" sz="1400" dirty="0">
              <a:solidFill>
                <a:schemeClr val="bg2"/>
              </a:solidFill>
              <a:latin typeface="Arial" pitchFamily="34" charset="0"/>
              <a:cs typeface="Arial" pitchFamily="34" charset="0"/>
            </a:endParaRPr>
          </a:p>
          <a:p>
            <a:pPr>
              <a:defRPr/>
            </a:pPr>
            <a:endParaRPr lang="es-ES" sz="2800" dirty="0">
              <a:solidFill>
                <a:schemeClr val="bg2"/>
              </a:solidFill>
              <a:latin typeface="Arial" pitchFamily="34" charset="0"/>
              <a:cs typeface="Arial" pitchFamily="34" charset="0"/>
            </a:endParaRPr>
          </a:p>
          <a:p>
            <a:pPr>
              <a:defRPr/>
            </a:pPr>
            <a:endParaRPr lang="es-ES" sz="2800" dirty="0">
              <a:solidFill>
                <a:schemeClr val="bg2"/>
              </a:solidFill>
              <a:latin typeface="Arial" pitchFamily="34" charset="0"/>
              <a:cs typeface="Arial" pitchFamily="34" charset="0"/>
            </a:endParaRPr>
          </a:p>
          <a:p>
            <a:pPr marL="45720" indent="0" eaLnBrk="1" fontAlgn="auto" hangingPunct="1">
              <a:spcAft>
                <a:spcPts val="0"/>
              </a:spcAft>
              <a:buFont typeface="Wingdings 2" pitchFamily="18" charset="2"/>
              <a:buNone/>
              <a:defRPr/>
            </a:pPr>
            <a:endParaRPr lang="en-US" sz="2800" dirty="0"/>
          </a:p>
        </p:txBody>
      </p:sp>
      <p:sp>
        <p:nvSpPr>
          <p:cNvPr id="3" name="Title 2">
            <a:extLst>
              <a:ext uri="{FF2B5EF4-FFF2-40B4-BE49-F238E27FC236}">
                <a16:creationId xmlns:a16="http://schemas.microsoft.com/office/drawing/2014/main" id="{99D7B45F-AA1B-29BE-13C5-02076FB01383}"/>
              </a:ext>
            </a:extLst>
          </p:cNvPr>
          <p:cNvSpPr>
            <a:spLocks noGrp="1"/>
          </p:cNvSpPr>
          <p:nvPr>
            <p:ph type="title"/>
          </p:nvPr>
        </p:nvSpPr>
        <p:spPr>
          <a:solidFill>
            <a:srgbClr val="BF974D"/>
          </a:solidFill>
        </p:spPr>
        <p:txBody>
          <a:bodyPr/>
          <a:lstStyle/>
          <a:p>
            <a:pPr eaLnBrk="1" fontAlgn="auto" hangingPunct="1">
              <a:spcAft>
                <a:spcPts val="0"/>
              </a:spcAft>
              <a:defRPr/>
            </a:pPr>
            <a:r>
              <a:rPr lang="es-ES" dirty="0">
                <a:solidFill>
                  <a:schemeClr val="bg1"/>
                </a:solidFill>
              </a:rPr>
              <a:t>Capacidad de ejercicio</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E73BD17-4A39-A11D-A494-376FE1F07571}"/>
              </a:ext>
            </a:extLst>
          </p:cNvPr>
          <p:cNvSpPr>
            <a:spLocks noGrp="1"/>
          </p:cNvSpPr>
          <p:nvPr>
            <p:ph type="title"/>
          </p:nvPr>
        </p:nvSpPr>
        <p:spPr/>
        <p:txBody>
          <a:bodyPr/>
          <a:lstStyle/>
          <a:p>
            <a:pPr>
              <a:defRPr/>
            </a:pPr>
            <a:r>
              <a:rPr lang="es-ES" sz="4800" dirty="0">
                <a:solidFill>
                  <a:srgbClr val="FF0000"/>
                </a:solidFill>
                <a:latin typeface="Algerian" pitchFamily="82" charset="0"/>
              </a:rPr>
              <a:t>Representación</a:t>
            </a:r>
          </a:p>
        </p:txBody>
      </p:sp>
      <p:sp>
        <p:nvSpPr>
          <p:cNvPr id="3" name="2 Marcador de contenido">
            <a:extLst>
              <a:ext uri="{FF2B5EF4-FFF2-40B4-BE49-F238E27FC236}">
                <a16:creationId xmlns:a16="http://schemas.microsoft.com/office/drawing/2014/main" id="{C439A812-DE6F-76F8-E504-CE86A37555D8}"/>
              </a:ext>
            </a:extLst>
          </p:cNvPr>
          <p:cNvSpPr>
            <a:spLocks noGrp="1"/>
          </p:cNvSpPr>
          <p:nvPr>
            <p:ph idx="1"/>
          </p:nvPr>
        </p:nvSpPr>
        <p:spPr/>
        <p:txBody>
          <a:bodyPr/>
          <a:lstStyle/>
          <a:p>
            <a:pPr algn="just">
              <a:defRPr/>
            </a:pPr>
            <a:r>
              <a:rPr lang="es-ES" sz="2800" dirty="0">
                <a:solidFill>
                  <a:schemeClr val="bg1">
                    <a:lumMod val="50000"/>
                    <a:lumOff val="50000"/>
                  </a:schemeClr>
                </a:solidFill>
                <a:latin typeface="Arial" pitchFamily="34" charset="0"/>
                <a:cs typeface="Arial" pitchFamily="34" charset="0"/>
              </a:rPr>
              <a:t>Art. 100.- Regla general. Las personas incapaces ejercen por medio de sus </a:t>
            </a:r>
            <a:r>
              <a:rPr lang="es-ES" sz="2800" dirty="0">
                <a:solidFill>
                  <a:schemeClr val="bg1">
                    <a:lumMod val="50000"/>
                    <a:lumOff val="50000"/>
                  </a:schemeClr>
                </a:solidFill>
                <a:latin typeface="Arial Black" pitchFamily="34" charset="0"/>
                <a:cs typeface="Arial" pitchFamily="34" charset="0"/>
              </a:rPr>
              <a:t>representantes</a:t>
            </a:r>
            <a:r>
              <a:rPr lang="es-ES" sz="2800" dirty="0">
                <a:solidFill>
                  <a:schemeClr val="bg1">
                    <a:lumMod val="50000"/>
                    <a:lumOff val="50000"/>
                  </a:schemeClr>
                </a:solidFill>
                <a:latin typeface="Arial" pitchFamily="34" charset="0"/>
                <a:cs typeface="Arial" pitchFamily="34" charset="0"/>
              </a:rPr>
              <a:t> los derechos que no pueden ejercer por sí.</a:t>
            </a:r>
          </a:p>
          <a:p>
            <a:pPr algn="just">
              <a:defRPr/>
            </a:pPr>
            <a:r>
              <a:rPr lang="es-ES" sz="2800" dirty="0">
                <a:solidFill>
                  <a:schemeClr val="bg1">
                    <a:lumMod val="50000"/>
                    <a:lumOff val="50000"/>
                  </a:schemeClr>
                </a:solidFill>
                <a:latin typeface="Arial" pitchFamily="34" charset="0"/>
                <a:cs typeface="Arial" pitchFamily="34" charset="0"/>
              </a:rPr>
              <a:t>Art. 101.- Enumeración. Son representantes: …</a:t>
            </a:r>
          </a:p>
          <a:p>
            <a:pPr algn="just">
              <a:defRPr/>
            </a:pPr>
            <a:r>
              <a:rPr lang="es-ES" sz="2800" dirty="0">
                <a:solidFill>
                  <a:schemeClr val="bg1">
                    <a:lumMod val="50000"/>
                    <a:lumOff val="50000"/>
                  </a:schemeClr>
                </a:solidFill>
                <a:latin typeface="Arial" pitchFamily="34" charset="0"/>
                <a:cs typeface="Arial" pitchFamily="34" charset="0"/>
              </a:rPr>
              <a:t>c. de las personas con capacidad restringida, el o los apoyos designados cuando, conforme a la sentencia, éstos tengan representación para determinados actos; de las personas incapaces en los términos del último párrafo del art. 32, el curador que se les nombre.</a:t>
            </a:r>
          </a:p>
        </p:txBody>
      </p:sp>
      <p:sp>
        <p:nvSpPr>
          <p:cNvPr id="28676" name="3 Marcador de número de diapositiva">
            <a:extLst>
              <a:ext uri="{FF2B5EF4-FFF2-40B4-BE49-F238E27FC236}">
                <a16:creationId xmlns:a16="http://schemas.microsoft.com/office/drawing/2014/main" id="{C4431EE6-4F88-3ECC-B98C-D9D0272730D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AD39932-B55B-4B5D-A6CE-9B13C06B8CFC}" type="slidenum">
              <a:rPr lang="es-ES" altLang="es-AR">
                <a:solidFill>
                  <a:schemeClr val="bg1"/>
                </a:solidFill>
                <a:latin typeface="Arial" panose="020B0604020202020204" pitchFamily="34" charset="0"/>
              </a:rPr>
              <a:pPr eaLnBrk="1" hangingPunct="1"/>
              <a:t>15</a:t>
            </a:fld>
            <a:endParaRPr lang="es-ES" altLang="es-AR">
              <a:solidFill>
                <a:schemeClr val="bg1"/>
              </a:solidFill>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E9766B1-F27D-71E1-592B-9D7BD9016A30}"/>
              </a:ext>
            </a:extLst>
          </p:cNvPr>
          <p:cNvSpPr>
            <a:spLocks noGrp="1"/>
          </p:cNvSpPr>
          <p:nvPr>
            <p:ph type="title"/>
          </p:nvPr>
        </p:nvSpPr>
        <p:spPr/>
        <p:txBody>
          <a:bodyPr/>
          <a:lstStyle/>
          <a:p>
            <a:pPr algn="l">
              <a:defRPr/>
            </a:pPr>
            <a:br>
              <a:rPr lang="es-ES" dirty="0"/>
            </a:br>
            <a:r>
              <a:rPr lang="es-ES" sz="2800" dirty="0">
                <a:solidFill>
                  <a:srgbClr val="FF0000"/>
                </a:solidFill>
              </a:rPr>
              <a:t>La restricción al ejercicio de la capacidad jurídica se rige por las siguientes reglas generales:</a:t>
            </a: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7CA33A40-A2C7-54C4-FBC4-C374BD835843}"/>
              </a:ext>
            </a:extLst>
          </p:cNvPr>
          <p:cNvSpPr>
            <a:spLocks noGrp="1"/>
          </p:cNvSpPr>
          <p:nvPr>
            <p:ph idx="1"/>
          </p:nvPr>
        </p:nvSpPr>
        <p:spPr>
          <a:xfrm>
            <a:off x="357188" y="1714500"/>
            <a:ext cx="8229600" cy="4525963"/>
          </a:xfrm>
        </p:spPr>
        <p:txBody>
          <a:bodyPr/>
          <a:lstStyle/>
          <a:p>
            <a:pPr>
              <a:defRPr/>
            </a:pPr>
            <a:r>
              <a:rPr lang="es-ES" dirty="0">
                <a:solidFill>
                  <a:schemeClr val="bg1">
                    <a:lumMod val="50000"/>
                    <a:lumOff val="50000"/>
                  </a:schemeClr>
                </a:solidFill>
              </a:rPr>
              <a:t>a. la capacidad general de ejercicio de la persona humana </a:t>
            </a:r>
            <a:r>
              <a:rPr lang="es-ES" b="1" dirty="0">
                <a:solidFill>
                  <a:schemeClr val="bg1">
                    <a:lumMod val="50000"/>
                    <a:lumOff val="50000"/>
                  </a:schemeClr>
                </a:solidFill>
              </a:rPr>
              <a:t>se presume</a:t>
            </a:r>
            <a:r>
              <a:rPr lang="es-ES" dirty="0">
                <a:solidFill>
                  <a:schemeClr val="bg1">
                    <a:lumMod val="50000"/>
                    <a:lumOff val="50000"/>
                  </a:schemeClr>
                </a:solidFill>
              </a:rPr>
              <a:t>, aun cuando se encuentre internada en un establecimiento asistencial.</a:t>
            </a:r>
          </a:p>
          <a:p>
            <a:pPr>
              <a:buFont typeface="Wingdings" panose="05000000000000000000" pitchFamily="2" charset="2"/>
              <a:buNone/>
              <a:defRPr/>
            </a:pPr>
            <a:r>
              <a:rPr lang="es-ES" b="1" dirty="0">
                <a:solidFill>
                  <a:schemeClr val="bg1">
                    <a:lumMod val="50000"/>
                    <a:lumOff val="50000"/>
                  </a:schemeClr>
                </a:solidFill>
              </a:rPr>
              <a:t>Vigencia del principio de capacidad</a:t>
            </a:r>
          </a:p>
          <a:p>
            <a:pPr>
              <a:buFont typeface="Wingdings" panose="05000000000000000000" pitchFamily="2" charset="2"/>
              <a:buNone/>
              <a:defRPr/>
            </a:pPr>
            <a:endParaRPr lang="es-ES" dirty="0">
              <a:solidFill>
                <a:schemeClr val="bg1">
                  <a:lumMod val="50000"/>
                  <a:lumOff val="50000"/>
                </a:schemeClr>
              </a:solidFill>
            </a:endParaRPr>
          </a:p>
          <a:p>
            <a:pPr>
              <a:defRPr/>
            </a:pPr>
            <a:r>
              <a:rPr lang="es-ES" dirty="0">
                <a:solidFill>
                  <a:schemeClr val="bg1">
                    <a:lumMod val="50000"/>
                    <a:lumOff val="50000"/>
                  </a:schemeClr>
                </a:solidFill>
              </a:rPr>
              <a:t>Convención sobre los Derechos de las PCD: Art. 12</a:t>
            </a:r>
          </a:p>
          <a:p>
            <a:pPr>
              <a:defRPr/>
            </a:pPr>
            <a:r>
              <a:rPr lang="es-ES" dirty="0">
                <a:solidFill>
                  <a:schemeClr val="bg1">
                    <a:lumMod val="50000"/>
                    <a:lumOff val="50000"/>
                  </a:schemeClr>
                </a:solidFill>
              </a:rPr>
              <a:t>Ley Nacional de Salud Mental 26.657. Arts. 3 y 5.</a:t>
            </a:r>
          </a:p>
        </p:txBody>
      </p:sp>
      <p:sp>
        <p:nvSpPr>
          <p:cNvPr id="115716" name="3 Marcador de número de diapositiva">
            <a:extLst>
              <a:ext uri="{FF2B5EF4-FFF2-40B4-BE49-F238E27FC236}">
                <a16:creationId xmlns:a16="http://schemas.microsoft.com/office/drawing/2014/main" id="{8AE9E4BC-9BA4-83DC-D5B8-4CD992FB9590}"/>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ABEADF8-A8B7-44D4-BE79-E3D7FBC8F852}" type="slidenum">
              <a:rPr lang="es-ES" altLang="es-AR">
                <a:solidFill>
                  <a:srgbClr val="0A47FF"/>
                </a:solidFill>
                <a:latin typeface="Arial" panose="020B0604020202020204" pitchFamily="34" charset="0"/>
              </a:rPr>
              <a:pPr eaLnBrk="1" hangingPunct="1"/>
              <a:t>16</a:t>
            </a:fld>
            <a:endParaRPr lang="es-ES" altLang="es-AR">
              <a:solidFill>
                <a:srgbClr val="0A47FF"/>
              </a:solidFill>
              <a:latin typeface="Arial" panose="020B0604020202020204" pitchFamily="34" charset="0"/>
            </a:endParaRPr>
          </a:p>
        </p:txBody>
      </p:sp>
      <p:cxnSp>
        <p:nvCxnSpPr>
          <p:cNvPr id="10" name="9 Conector recto de flecha">
            <a:extLst>
              <a:ext uri="{FF2B5EF4-FFF2-40B4-BE49-F238E27FC236}">
                <a16:creationId xmlns:a16="http://schemas.microsoft.com/office/drawing/2014/main" id="{6F43946B-860C-F7CE-6E10-A1D105F2EAAE}"/>
              </a:ext>
            </a:extLst>
          </p:cNvPr>
          <p:cNvCxnSpPr/>
          <p:nvPr/>
        </p:nvCxnSpPr>
        <p:spPr>
          <a:xfrm rot="10800000" flipV="1">
            <a:off x="1428750" y="3643313"/>
            <a:ext cx="17145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a:extLst>
              <a:ext uri="{FF2B5EF4-FFF2-40B4-BE49-F238E27FC236}">
                <a16:creationId xmlns:a16="http://schemas.microsoft.com/office/drawing/2014/main" id="{BC43A173-FD67-A757-8981-CC749CB8A25F}"/>
              </a:ext>
            </a:extLst>
          </p:cNvPr>
          <p:cNvCxnSpPr/>
          <p:nvPr/>
        </p:nvCxnSpPr>
        <p:spPr>
          <a:xfrm>
            <a:off x="3071813" y="3714750"/>
            <a:ext cx="2143125" cy="2071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4EF8D94-BD61-384F-FBE3-63F28FD09A65}"/>
              </a:ext>
            </a:extLst>
          </p:cNvPr>
          <p:cNvSpPr>
            <a:spLocks noGrp="1"/>
          </p:cNvSpPr>
          <p:nvPr>
            <p:ph type="title"/>
          </p:nvPr>
        </p:nvSpPr>
        <p:spPr/>
        <p:txBody>
          <a:bodyPr/>
          <a:lstStyle/>
          <a:p>
            <a:pPr>
              <a:defRPr/>
            </a:pPr>
            <a:br>
              <a:rPr lang="es-ES" sz="2800" dirty="0">
                <a:solidFill>
                  <a:srgbClr val="FF0000"/>
                </a:solidFill>
                <a:latin typeface="Algerian" pitchFamily="82" charset="0"/>
              </a:rPr>
            </a:br>
            <a:r>
              <a:rPr lang="es-ES" sz="2800" dirty="0">
                <a:solidFill>
                  <a:srgbClr val="FF0000"/>
                </a:solidFill>
                <a:latin typeface="Algerian" pitchFamily="82" charset="0"/>
              </a:rPr>
              <a:t>C. 2ª </a:t>
            </a:r>
            <a:r>
              <a:rPr lang="es-ES" sz="2800" dirty="0" err="1">
                <a:solidFill>
                  <a:srgbClr val="FF0000"/>
                </a:solidFill>
                <a:latin typeface="Algerian" pitchFamily="82" charset="0"/>
              </a:rPr>
              <a:t>Civ</a:t>
            </a:r>
            <a:r>
              <a:rPr lang="es-ES" sz="2800" dirty="0">
                <a:solidFill>
                  <a:srgbClr val="FF0000"/>
                </a:solidFill>
                <a:latin typeface="Algerian" pitchFamily="82" charset="0"/>
              </a:rPr>
              <a:t> y </a:t>
            </a:r>
            <a:r>
              <a:rPr lang="es-ES" sz="2800" dirty="0" err="1">
                <a:solidFill>
                  <a:srgbClr val="FF0000"/>
                </a:solidFill>
                <a:latin typeface="Algerian" pitchFamily="82" charset="0"/>
              </a:rPr>
              <a:t>Com</a:t>
            </a:r>
            <a:r>
              <a:rPr lang="es-ES" sz="2800" dirty="0">
                <a:solidFill>
                  <a:srgbClr val="FF0000"/>
                </a:solidFill>
                <a:latin typeface="Algerian" pitchFamily="82" charset="0"/>
              </a:rPr>
              <a:t> </a:t>
            </a:r>
            <a:r>
              <a:rPr lang="es-ES" sz="2800" dirty="0" err="1">
                <a:solidFill>
                  <a:srgbClr val="FF0000"/>
                </a:solidFill>
                <a:latin typeface="Algerian" pitchFamily="82" charset="0"/>
              </a:rPr>
              <a:t>LaPlata</a:t>
            </a:r>
            <a:r>
              <a:rPr lang="es-ES" sz="2800" dirty="0">
                <a:solidFill>
                  <a:srgbClr val="FF0000"/>
                </a:solidFill>
                <a:latin typeface="Algerian" pitchFamily="82" charset="0"/>
              </a:rPr>
              <a:t>, Sala I, 12/07/2018</a:t>
            </a:r>
            <a:br>
              <a:rPr lang="es-ES" sz="2800" dirty="0">
                <a:solidFill>
                  <a:srgbClr val="FF0000"/>
                </a:solidFill>
                <a:latin typeface="Algerian" pitchFamily="82" charset="0"/>
              </a:rPr>
            </a:br>
            <a:r>
              <a:rPr lang="es-ES" sz="2800" dirty="0">
                <a:solidFill>
                  <a:srgbClr val="FF0000"/>
                </a:solidFill>
                <a:latin typeface="Algerian" pitchFamily="82" charset="0"/>
              </a:rPr>
              <a:t>M. S. y otro/a c. C. P. N. S. A. SRL s/ amparo</a:t>
            </a:r>
            <a:br>
              <a:rPr lang="es-ES" dirty="0">
                <a:solidFill>
                  <a:srgbClr val="FF0000"/>
                </a:solidFill>
              </a:rPr>
            </a:br>
            <a:endParaRPr lang="es-ES" dirty="0">
              <a:solidFill>
                <a:srgbClr val="FF0000"/>
              </a:solidFill>
            </a:endParaRPr>
          </a:p>
        </p:txBody>
      </p:sp>
      <p:sp>
        <p:nvSpPr>
          <p:cNvPr id="3" name="2 Marcador de contenido">
            <a:extLst>
              <a:ext uri="{FF2B5EF4-FFF2-40B4-BE49-F238E27FC236}">
                <a16:creationId xmlns:a16="http://schemas.microsoft.com/office/drawing/2014/main" id="{141C0448-24AB-28D0-EE3E-41AD51A48521}"/>
              </a:ext>
            </a:extLst>
          </p:cNvPr>
          <p:cNvSpPr>
            <a:spLocks noGrp="1"/>
          </p:cNvSpPr>
          <p:nvPr>
            <p:ph idx="1"/>
          </p:nvPr>
        </p:nvSpPr>
        <p:spPr/>
        <p:txBody>
          <a:bodyPr/>
          <a:lstStyle/>
          <a:p>
            <a:pPr>
              <a:defRPr/>
            </a:pPr>
            <a:r>
              <a:rPr lang="es-ES" sz="2800" dirty="0">
                <a:solidFill>
                  <a:schemeClr val="bg1">
                    <a:lumMod val="50000"/>
                    <a:lumOff val="50000"/>
                  </a:schemeClr>
                </a:solidFill>
              </a:rPr>
              <a:t>Teniendo en cuenta que la madre de los accionantes no se encuentra </a:t>
            </a:r>
            <a:r>
              <a:rPr lang="es-ES" sz="2800" dirty="0" err="1">
                <a:solidFill>
                  <a:schemeClr val="bg1">
                    <a:lumMod val="50000"/>
                    <a:lumOff val="50000"/>
                  </a:schemeClr>
                </a:solidFill>
              </a:rPr>
              <a:t>interdicta</a:t>
            </a:r>
            <a:r>
              <a:rPr lang="es-ES" sz="2800" dirty="0">
                <a:solidFill>
                  <a:schemeClr val="bg1">
                    <a:lumMod val="50000"/>
                    <a:lumOff val="50000"/>
                  </a:schemeClr>
                </a:solidFill>
              </a:rPr>
              <a:t> ni tampoco ha sido oída en el proceso, corresponde admitir en forma cautelar la solicitud de </a:t>
            </a:r>
            <a:r>
              <a:rPr lang="es-ES" sz="2800" dirty="0" err="1">
                <a:solidFill>
                  <a:schemeClr val="bg1">
                    <a:lumMod val="50000"/>
                    <a:lumOff val="50000"/>
                  </a:schemeClr>
                </a:solidFill>
              </a:rPr>
              <a:t>externación</a:t>
            </a:r>
            <a:r>
              <a:rPr lang="es-ES" sz="2800" dirty="0">
                <a:solidFill>
                  <a:schemeClr val="bg1">
                    <a:lumMod val="50000"/>
                    <a:lumOff val="50000"/>
                  </a:schemeClr>
                </a:solidFill>
              </a:rPr>
              <a:t>, facultando a la </a:t>
            </a:r>
            <a:r>
              <a:rPr lang="es-ES" sz="2800" dirty="0" err="1">
                <a:solidFill>
                  <a:schemeClr val="bg1">
                    <a:lumMod val="50000"/>
                    <a:lumOff val="50000"/>
                  </a:schemeClr>
                </a:solidFill>
              </a:rPr>
              <a:t>coactora</a:t>
            </a:r>
            <a:r>
              <a:rPr lang="es-ES" sz="2800" dirty="0">
                <a:solidFill>
                  <a:schemeClr val="bg1">
                    <a:lumMod val="50000"/>
                    <a:lumOff val="50000"/>
                  </a:schemeClr>
                </a:solidFill>
              </a:rPr>
              <a:t> a alojarla en su domicilio, por aplicación del principio de “presunción de capacidad”, en los términos de los arts. 31 y 35 del Cód. </a:t>
            </a:r>
            <a:r>
              <a:rPr lang="es-ES" sz="2800" dirty="0" err="1">
                <a:solidFill>
                  <a:schemeClr val="bg1">
                    <a:lumMod val="50000"/>
                    <a:lumOff val="50000"/>
                  </a:schemeClr>
                </a:solidFill>
              </a:rPr>
              <a:t>Civ</a:t>
            </a:r>
            <a:r>
              <a:rPr lang="es-ES" sz="2800" dirty="0">
                <a:solidFill>
                  <a:schemeClr val="bg1">
                    <a:lumMod val="50000"/>
                    <a:lumOff val="50000"/>
                  </a:schemeClr>
                </a:solidFill>
              </a:rPr>
              <a:t>. y Com., máxime cuando los expertos consideran posible el cuidado por familiares, y estos manifiestan conocer y asumir la responsabilidad de los requerimientos que su madre necesita. </a:t>
            </a:r>
          </a:p>
        </p:txBody>
      </p:sp>
      <p:sp>
        <p:nvSpPr>
          <p:cNvPr id="30724" name="3 Marcador de número de diapositiva">
            <a:extLst>
              <a:ext uri="{FF2B5EF4-FFF2-40B4-BE49-F238E27FC236}">
                <a16:creationId xmlns:a16="http://schemas.microsoft.com/office/drawing/2014/main" id="{FAD77A55-9666-22E3-04FF-102C59506CB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2BC9D21-0CF8-4040-A05E-F79673D074B0}" type="slidenum">
              <a:rPr lang="es-ES" altLang="es-AR">
                <a:solidFill>
                  <a:schemeClr val="bg1"/>
                </a:solidFill>
                <a:latin typeface="Arial" panose="020B0604020202020204" pitchFamily="34" charset="0"/>
              </a:rPr>
              <a:pPr eaLnBrk="1" hangingPunct="1"/>
              <a:t>17</a:t>
            </a:fld>
            <a:endParaRPr lang="es-ES" altLang="es-AR">
              <a:solidFill>
                <a:schemeClr val="bg1"/>
              </a:solidFill>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538E076-2C6B-2EE9-0930-6E9236D9DDF7}"/>
              </a:ext>
            </a:extLst>
          </p:cNvPr>
          <p:cNvSpPr>
            <a:spLocks noGrp="1"/>
          </p:cNvSpPr>
          <p:nvPr>
            <p:ph type="title"/>
          </p:nvPr>
        </p:nvSpPr>
        <p:spPr/>
        <p:txBody>
          <a:bodyPr/>
          <a:lstStyle/>
          <a:p>
            <a:pPr algn="l">
              <a:defRPr/>
            </a:pPr>
            <a:br>
              <a:rPr lang="es-ES" dirty="0"/>
            </a:br>
            <a:r>
              <a:rPr lang="es-ES" sz="2800" dirty="0">
                <a:solidFill>
                  <a:srgbClr val="FF0000"/>
                </a:solidFill>
              </a:rPr>
              <a:t>La restricción al ejercicio de la capacidad jurídica se rige por las siguientes reglas generales:</a:t>
            </a: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CC27262E-BD32-E68D-9A2B-71E1A1333670}"/>
              </a:ext>
            </a:extLst>
          </p:cNvPr>
          <p:cNvSpPr>
            <a:spLocks noGrp="1"/>
          </p:cNvSpPr>
          <p:nvPr>
            <p:ph idx="1"/>
          </p:nvPr>
        </p:nvSpPr>
        <p:spPr>
          <a:xfrm>
            <a:off x="357188" y="1714500"/>
            <a:ext cx="8229600" cy="4525963"/>
          </a:xfrm>
        </p:spPr>
        <p:txBody>
          <a:bodyPr/>
          <a:lstStyle/>
          <a:p>
            <a:pPr>
              <a:defRPr/>
            </a:pPr>
            <a:r>
              <a:rPr lang="es-ES" dirty="0">
                <a:solidFill>
                  <a:schemeClr val="bg1">
                    <a:lumMod val="50000"/>
                    <a:lumOff val="50000"/>
                  </a:schemeClr>
                </a:solidFill>
              </a:rPr>
              <a:t>b. las limitaciones a la capacidad son de carácter excepcional y se imponen siempre en beneficio de la persona;</a:t>
            </a:r>
          </a:p>
          <a:p>
            <a:pPr>
              <a:defRPr/>
            </a:pPr>
            <a:r>
              <a:rPr lang="es-ES" dirty="0">
                <a:solidFill>
                  <a:schemeClr val="bg1">
                    <a:lumMod val="50000"/>
                    <a:lumOff val="50000"/>
                  </a:schemeClr>
                </a:solidFill>
              </a:rPr>
              <a:t>Respuesta residual, restrictiva-</a:t>
            </a:r>
          </a:p>
          <a:p>
            <a:pPr>
              <a:defRPr/>
            </a:pPr>
            <a:r>
              <a:rPr lang="es-ES" dirty="0">
                <a:solidFill>
                  <a:schemeClr val="bg1">
                    <a:lumMod val="50000"/>
                    <a:lumOff val="50000"/>
                  </a:schemeClr>
                </a:solidFill>
              </a:rPr>
              <a:t>Comprende actos personales y/o patrimoniales</a:t>
            </a:r>
          </a:p>
          <a:p>
            <a:pPr>
              <a:defRPr/>
            </a:pPr>
            <a:r>
              <a:rPr lang="es-ES" dirty="0">
                <a:solidFill>
                  <a:schemeClr val="bg1">
                    <a:lumMod val="50000"/>
                    <a:lumOff val="50000"/>
                  </a:schemeClr>
                </a:solidFill>
              </a:rPr>
              <a:t>Nunca tendrá por efecto la designación de un curador sino de uno o + apoyos</a:t>
            </a:r>
          </a:p>
          <a:p>
            <a:pPr>
              <a:defRPr/>
            </a:pPr>
            <a:r>
              <a:rPr lang="es-ES" dirty="0">
                <a:solidFill>
                  <a:schemeClr val="bg1">
                    <a:lumMod val="50000"/>
                    <a:lumOff val="50000"/>
                  </a:schemeClr>
                </a:solidFill>
              </a:rPr>
              <a:t>Finalidad el respeto de los derechos y la promoción de la autonomía personal</a:t>
            </a:r>
          </a:p>
        </p:txBody>
      </p:sp>
      <p:sp>
        <p:nvSpPr>
          <p:cNvPr id="31748" name="3 Marcador de número de diapositiva">
            <a:extLst>
              <a:ext uri="{FF2B5EF4-FFF2-40B4-BE49-F238E27FC236}">
                <a16:creationId xmlns:a16="http://schemas.microsoft.com/office/drawing/2014/main" id="{B9C54274-B644-535A-DF19-CA1836B8C423}"/>
              </a:ext>
            </a:extLst>
          </p:cNvPr>
          <p:cNvSpPr>
            <a:spLocks noGrp="1"/>
          </p:cNvSpPr>
          <p:nvPr>
            <p:ph type="sldNum" sz="quarter" idx="11"/>
          </p:nvPr>
        </p:nvSpPr>
        <p:spPr>
          <a:xfrm>
            <a:off x="6732588" y="62372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FF94CD5-D841-4F10-9C30-5AC83036D3C2}" type="slidenum">
              <a:rPr lang="es-ES" altLang="es-AR">
                <a:solidFill>
                  <a:schemeClr val="bg1"/>
                </a:solidFill>
                <a:latin typeface="Arial" panose="020B0604020202020204" pitchFamily="34" charset="0"/>
              </a:rPr>
              <a:pPr eaLnBrk="1" hangingPunct="1"/>
              <a:t>18</a:t>
            </a:fld>
            <a:endParaRPr lang="es-ES" altLang="es-AR">
              <a:solidFill>
                <a:schemeClr val="bg1"/>
              </a:solidFill>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1B7962C-016C-060C-1BBC-0DCE41E003A5}"/>
              </a:ext>
            </a:extLst>
          </p:cNvPr>
          <p:cNvSpPr>
            <a:spLocks noGrp="1"/>
          </p:cNvSpPr>
          <p:nvPr>
            <p:ph type="title"/>
          </p:nvPr>
        </p:nvSpPr>
        <p:spPr/>
        <p:txBody>
          <a:bodyPr/>
          <a:lstStyle/>
          <a:p>
            <a:pPr algn="l">
              <a:defRPr/>
            </a:pPr>
            <a:br>
              <a:rPr lang="es-ES" dirty="0"/>
            </a:br>
            <a:r>
              <a:rPr lang="es-ES" sz="2800" dirty="0">
                <a:solidFill>
                  <a:srgbClr val="FF0000"/>
                </a:solidFill>
              </a:rPr>
              <a:t>La restricción al ejercicio de la capacidad jurídica se rige por las siguientes reglas generales:</a:t>
            </a: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5C364F7F-A6F9-53BD-F34D-56DDA55988B1}"/>
              </a:ext>
            </a:extLst>
          </p:cNvPr>
          <p:cNvSpPr>
            <a:spLocks noGrp="1"/>
          </p:cNvSpPr>
          <p:nvPr>
            <p:ph idx="1"/>
          </p:nvPr>
        </p:nvSpPr>
        <p:spPr>
          <a:xfrm>
            <a:off x="357188" y="1714500"/>
            <a:ext cx="8229600" cy="4525963"/>
          </a:xfrm>
        </p:spPr>
        <p:txBody>
          <a:bodyPr/>
          <a:lstStyle/>
          <a:p>
            <a:pPr>
              <a:defRPr/>
            </a:pPr>
            <a:r>
              <a:rPr lang="es-ES" sz="3600" dirty="0">
                <a:solidFill>
                  <a:schemeClr val="bg1">
                    <a:lumMod val="50000"/>
                    <a:lumOff val="50000"/>
                  </a:schemeClr>
                </a:solidFill>
              </a:rPr>
              <a:t>c. la intervención estatal tiene </a:t>
            </a:r>
            <a:r>
              <a:rPr lang="es-ES" sz="3600" dirty="0">
                <a:solidFill>
                  <a:schemeClr val="bg1">
                    <a:lumMod val="50000"/>
                    <a:lumOff val="50000"/>
                  </a:schemeClr>
                </a:solidFill>
                <a:latin typeface="Arial Black" pitchFamily="34" charset="0"/>
              </a:rPr>
              <a:t>siempre</a:t>
            </a:r>
            <a:r>
              <a:rPr lang="es-ES" sz="3600" dirty="0">
                <a:solidFill>
                  <a:schemeClr val="bg1">
                    <a:lumMod val="50000"/>
                    <a:lumOff val="50000"/>
                  </a:schemeClr>
                </a:solidFill>
              </a:rPr>
              <a:t> </a:t>
            </a:r>
            <a:r>
              <a:rPr lang="es-ES" sz="3600" b="1" dirty="0">
                <a:solidFill>
                  <a:schemeClr val="bg1">
                    <a:lumMod val="50000"/>
                    <a:lumOff val="50000"/>
                  </a:schemeClr>
                </a:solidFill>
              </a:rPr>
              <a:t>carácter interdisciplinario</a:t>
            </a:r>
            <a:r>
              <a:rPr lang="es-ES" sz="3600" dirty="0">
                <a:solidFill>
                  <a:schemeClr val="bg1">
                    <a:lumMod val="50000"/>
                    <a:lumOff val="50000"/>
                  </a:schemeClr>
                </a:solidFill>
              </a:rPr>
              <a:t>, tanto en el tratamiento como en el proceso judicial;</a:t>
            </a:r>
          </a:p>
          <a:p>
            <a:pPr>
              <a:buFont typeface="Wingdings" panose="05000000000000000000" pitchFamily="2" charset="2"/>
              <a:buNone/>
              <a:defRPr/>
            </a:pPr>
            <a:endParaRPr lang="es-ES" sz="3600" dirty="0">
              <a:solidFill>
                <a:schemeClr val="bg1">
                  <a:lumMod val="50000"/>
                  <a:lumOff val="50000"/>
                </a:schemeClr>
              </a:solidFill>
            </a:endParaRPr>
          </a:p>
          <a:p>
            <a:pPr>
              <a:defRPr/>
            </a:pPr>
            <a:r>
              <a:rPr lang="es-ES" sz="3600" dirty="0">
                <a:solidFill>
                  <a:schemeClr val="bg1">
                    <a:lumMod val="50000"/>
                    <a:lumOff val="50000"/>
                  </a:schemeClr>
                </a:solidFill>
              </a:rPr>
              <a:t>Sigue la línea trazada en la LSM que quiebra la tradicional hegemonía médico-psiquiátrica</a:t>
            </a:r>
          </a:p>
        </p:txBody>
      </p:sp>
      <p:sp>
        <p:nvSpPr>
          <p:cNvPr id="32772" name="3 Marcador de número de diapositiva">
            <a:extLst>
              <a:ext uri="{FF2B5EF4-FFF2-40B4-BE49-F238E27FC236}">
                <a16:creationId xmlns:a16="http://schemas.microsoft.com/office/drawing/2014/main" id="{EF417A81-95EA-085D-FE37-4128F7239A8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630D6B0-D0CF-41EF-967A-E9C63D7A345F}" type="slidenum">
              <a:rPr lang="es-ES" altLang="es-AR">
                <a:solidFill>
                  <a:schemeClr val="bg1"/>
                </a:solidFill>
                <a:latin typeface="Arial" panose="020B0604020202020204" pitchFamily="34" charset="0"/>
              </a:rPr>
              <a:pPr eaLnBrk="1" hangingPunct="1"/>
              <a:t>19</a:t>
            </a:fld>
            <a:endParaRPr lang="es-ES" altLang="es-AR">
              <a:solidFill>
                <a:schemeClr val="bg1"/>
              </a:solidFill>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8DF5E8B-70DF-D7CF-7844-7F3C8DB196C8}"/>
              </a:ext>
            </a:extLst>
          </p:cNvPr>
          <p:cNvSpPr>
            <a:spLocks noGrp="1"/>
          </p:cNvSpPr>
          <p:nvPr>
            <p:ph type="title"/>
          </p:nvPr>
        </p:nvSpPr>
        <p:spPr/>
        <p:txBody>
          <a:bodyPr/>
          <a:lstStyle/>
          <a:p>
            <a:pPr algn="l">
              <a:defRPr/>
            </a:pPr>
            <a:r>
              <a:rPr lang="es-ES" sz="2800" dirty="0">
                <a:solidFill>
                  <a:srgbClr val="FF0000"/>
                </a:solidFill>
              </a:rPr>
              <a:t>La restricción al ejercicio de la capacidad jurídica se rige por las siguientes reglas generales:</a:t>
            </a:r>
            <a:br>
              <a:rPr lang="es-ES" sz="2000" dirty="0"/>
            </a:br>
            <a:endParaRPr lang="es-ES" sz="2000" dirty="0"/>
          </a:p>
        </p:txBody>
      </p:sp>
      <p:sp>
        <p:nvSpPr>
          <p:cNvPr id="3" name="2 Marcador de contenido">
            <a:extLst>
              <a:ext uri="{FF2B5EF4-FFF2-40B4-BE49-F238E27FC236}">
                <a16:creationId xmlns:a16="http://schemas.microsoft.com/office/drawing/2014/main" id="{D9CCD5CB-68AE-F0FB-26C7-8B37B2D15C21}"/>
              </a:ext>
            </a:extLst>
          </p:cNvPr>
          <p:cNvSpPr>
            <a:spLocks noGrp="1"/>
          </p:cNvSpPr>
          <p:nvPr>
            <p:ph idx="1"/>
          </p:nvPr>
        </p:nvSpPr>
        <p:spPr>
          <a:xfrm>
            <a:off x="357188" y="1714500"/>
            <a:ext cx="8229600" cy="4525963"/>
          </a:xfrm>
        </p:spPr>
        <p:txBody>
          <a:bodyPr/>
          <a:lstStyle/>
          <a:p>
            <a:pPr>
              <a:defRPr/>
            </a:pPr>
            <a:r>
              <a:rPr lang="es-ES" sz="3600" dirty="0">
                <a:solidFill>
                  <a:schemeClr val="bg1">
                    <a:lumMod val="50000"/>
                    <a:lumOff val="50000"/>
                  </a:schemeClr>
                </a:solidFill>
              </a:rPr>
              <a:t>d. la persona tiene derecho a </a:t>
            </a:r>
          </a:p>
          <a:p>
            <a:pPr>
              <a:buFont typeface="Wingdings" panose="05000000000000000000" pitchFamily="2" charset="2"/>
              <a:buNone/>
              <a:defRPr/>
            </a:pPr>
            <a:r>
              <a:rPr lang="es-ES" sz="3600" dirty="0">
                <a:solidFill>
                  <a:schemeClr val="bg1">
                    <a:lumMod val="50000"/>
                    <a:lumOff val="50000"/>
                  </a:schemeClr>
                </a:solidFill>
              </a:rPr>
              <a:t>recibir información a través de</a:t>
            </a:r>
          </a:p>
          <a:p>
            <a:pPr>
              <a:buFont typeface="Wingdings" panose="05000000000000000000" pitchFamily="2" charset="2"/>
              <a:buNone/>
              <a:defRPr/>
            </a:pPr>
            <a:r>
              <a:rPr lang="es-ES" sz="3600" dirty="0">
                <a:solidFill>
                  <a:schemeClr val="bg1">
                    <a:lumMod val="50000"/>
                    <a:lumOff val="50000"/>
                  </a:schemeClr>
                </a:solidFill>
              </a:rPr>
              <a:t>medios y tecnologías adecuadas</a:t>
            </a:r>
          </a:p>
          <a:p>
            <a:pPr>
              <a:buFont typeface="Wingdings" panose="05000000000000000000" pitchFamily="2" charset="2"/>
              <a:buNone/>
              <a:defRPr/>
            </a:pPr>
            <a:r>
              <a:rPr lang="es-ES" sz="3600" dirty="0">
                <a:solidFill>
                  <a:schemeClr val="bg1">
                    <a:lumMod val="50000"/>
                    <a:lumOff val="50000"/>
                  </a:schemeClr>
                </a:solidFill>
              </a:rPr>
              <a:t>para su comprensión;</a:t>
            </a:r>
          </a:p>
          <a:p>
            <a:pPr>
              <a:defRPr/>
            </a:pPr>
            <a:r>
              <a:rPr lang="es-ES" sz="3600" dirty="0">
                <a:solidFill>
                  <a:schemeClr val="bg1">
                    <a:lumMod val="50000"/>
                    <a:lumOff val="50000"/>
                  </a:schemeClr>
                </a:solidFill>
              </a:rPr>
              <a:t>De modo de remover distintas</a:t>
            </a:r>
          </a:p>
          <a:p>
            <a:pPr>
              <a:buFont typeface="Wingdings" panose="05000000000000000000" pitchFamily="2" charset="2"/>
              <a:buNone/>
              <a:defRPr/>
            </a:pPr>
            <a:r>
              <a:rPr lang="es-ES" sz="3600" dirty="0">
                <a:solidFill>
                  <a:schemeClr val="bg1">
                    <a:lumMod val="50000"/>
                    <a:lumOff val="50000"/>
                  </a:schemeClr>
                </a:solidFill>
              </a:rPr>
              <a:t> barreras arquitectónicas, </a:t>
            </a:r>
          </a:p>
          <a:p>
            <a:pPr>
              <a:buFont typeface="Wingdings" panose="05000000000000000000" pitchFamily="2" charset="2"/>
              <a:buNone/>
              <a:defRPr/>
            </a:pPr>
            <a:r>
              <a:rPr lang="es-ES" sz="3600" dirty="0">
                <a:solidFill>
                  <a:schemeClr val="bg1">
                    <a:lumMod val="50000"/>
                    <a:lumOff val="50000"/>
                  </a:schemeClr>
                </a:solidFill>
              </a:rPr>
              <a:t>actitudinales, etc. </a:t>
            </a:r>
            <a:r>
              <a:rPr lang="es-ES" sz="3600" dirty="0">
                <a:solidFill>
                  <a:srgbClr val="FF0000"/>
                </a:solidFill>
              </a:rPr>
              <a:t>AJUSTES necesarios/procedimiento</a:t>
            </a:r>
          </a:p>
        </p:txBody>
      </p:sp>
      <p:sp>
        <p:nvSpPr>
          <p:cNvPr id="33796" name="3 Marcador de número de diapositiva">
            <a:extLst>
              <a:ext uri="{FF2B5EF4-FFF2-40B4-BE49-F238E27FC236}">
                <a16:creationId xmlns:a16="http://schemas.microsoft.com/office/drawing/2014/main" id="{2BFDCE5F-3FCD-707A-6509-363F253B157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8DC957E-7C12-4B1F-AF78-495B9E7E5B85}" type="slidenum">
              <a:rPr lang="es-ES" altLang="es-AR">
                <a:latin typeface="Arial" panose="020B0604020202020204" pitchFamily="34" charset="0"/>
              </a:rPr>
              <a:pPr eaLnBrk="1" hangingPunct="1"/>
              <a:t>20</a:t>
            </a:fld>
            <a:endParaRPr lang="es-ES" altLang="es-AR">
              <a:latin typeface="Arial" panose="020B0604020202020204" pitchFamily="34" charset="0"/>
            </a:endParaRPr>
          </a:p>
        </p:txBody>
      </p:sp>
      <p:pic>
        <p:nvPicPr>
          <p:cNvPr id="33797" name="Picture 2" descr="C:\Users\Jerry\Pictures\Fotos para cursos\computadora.jpg">
            <a:extLst>
              <a:ext uri="{FF2B5EF4-FFF2-40B4-BE49-F238E27FC236}">
                <a16:creationId xmlns:a16="http://schemas.microsoft.com/office/drawing/2014/main" id="{53C3FB22-10D3-B0DB-52AB-1CBFB8AA9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714375"/>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3" descr="C:\Users\Jerry\Pictures\Fotos para cursos\teatro accesible tecnología.jpg">
            <a:extLst>
              <a:ext uri="{FF2B5EF4-FFF2-40B4-BE49-F238E27FC236}">
                <a16:creationId xmlns:a16="http://schemas.microsoft.com/office/drawing/2014/main" id="{99D43A53-99FB-B1C7-F44C-5742ADD84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3286125"/>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72724E3-A6B0-319B-7BB6-B1FAFC7ECFA9}"/>
              </a:ext>
            </a:extLst>
          </p:cNvPr>
          <p:cNvSpPr>
            <a:spLocks noGrp="1"/>
          </p:cNvSpPr>
          <p:nvPr>
            <p:ph type="title"/>
          </p:nvPr>
        </p:nvSpPr>
        <p:spPr/>
        <p:txBody>
          <a:bodyPr/>
          <a:lstStyle/>
          <a:p>
            <a:pPr algn="l">
              <a:defRPr/>
            </a:pPr>
            <a:br>
              <a:rPr lang="es-ES" dirty="0"/>
            </a:br>
            <a:r>
              <a:rPr lang="es-ES" sz="2800" dirty="0">
                <a:solidFill>
                  <a:srgbClr val="FF0000"/>
                </a:solidFill>
              </a:rPr>
              <a:t>La restricción al ejercicio de la capacidad jurídica se rige por las siguientes reglas generales:</a:t>
            </a: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7A5F30EA-2ABA-7B94-7F7C-E3A41C8D6659}"/>
              </a:ext>
            </a:extLst>
          </p:cNvPr>
          <p:cNvSpPr>
            <a:spLocks noGrp="1"/>
          </p:cNvSpPr>
          <p:nvPr>
            <p:ph idx="1"/>
          </p:nvPr>
        </p:nvSpPr>
        <p:spPr>
          <a:xfrm>
            <a:off x="357188" y="1714500"/>
            <a:ext cx="8229600" cy="4525963"/>
          </a:xfrm>
        </p:spPr>
        <p:txBody>
          <a:bodyPr/>
          <a:lstStyle/>
          <a:p>
            <a:pPr>
              <a:defRPr/>
            </a:pPr>
            <a:r>
              <a:rPr lang="es-ES" sz="3600" dirty="0">
                <a:solidFill>
                  <a:schemeClr val="bg1">
                    <a:lumMod val="50000"/>
                    <a:lumOff val="50000"/>
                  </a:schemeClr>
                </a:solidFill>
              </a:rPr>
              <a:t>e. la persona tiene derecho a participar en el proceso judicial con asistencia letrada, que debe ser proporcionada por el Estado si carece de medios;</a:t>
            </a:r>
          </a:p>
          <a:p>
            <a:pPr>
              <a:defRPr/>
            </a:pPr>
            <a:r>
              <a:rPr lang="es-ES" sz="3600" dirty="0">
                <a:solidFill>
                  <a:schemeClr val="bg1">
                    <a:lumMod val="50000"/>
                    <a:lumOff val="50000"/>
                  </a:schemeClr>
                </a:solidFill>
              </a:rPr>
              <a:t>Además art. 36.- si… ha comparecido sin abogado, se le debe nombrar uno para que la represente y le preste asistencia letrada en el juicio …</a:t>
            </a:r>
          </a:p>
        </p:txBody>
      </p:sp>
      <p:sp>
        <p:nvSpPr>
          <p:cNvPr id="34820" name="3 Marcador de número de diapositiva">
            <a:extLst>
              <a:ext uri="{FF2B5EF4-FFF2-40B4-BE49-F238E27FC236}">
                <a16:creationId xmlns:a16="http://schemas.microsoft.com/office/drawing/2014/main" id="{40F04F2F-EDAD-C4CD-D477-1FF140E4041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46E04DC-8477-4B18-9328-DB6A3015EE0A}" type="slidenum">
              <a:rPr lang="es-ES" altLang="es-AR">
                <a:latin typeface="Arial" panose="020B0604020202020204" pitchFamily="34" charset="0"/>
              </a:rPr>
              <a:pPr eaLnBrk="1" hangingPunct="1"/>
              <a:t>21</a:t>
            </a:fld>
            <a:endParaRPr lang="es-ES" altLang="es-AR">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103A694-8991-338F-3DCC-FBDF3341F41D}"/>
              </a:ext>
            </a:extLst>
          </p:cNvPr>
          <p:cNvSpPr>
            <a:spLocks noGrp="1"/>
          </p:cNvSpPr>
          <p:nvPr>
            <p:ph type="title"/>
          </p:nvPr>
        </p:nvSpPr>
        <p:spPr/>
        <p:txBody>
          <a:bodyPr/>
          <a:lstStyle/>
          <a:p>
            <a:pPr>
              <a:defRPr/>
            </a:pPr>
            <a:r>
              <a:rPr lang="es-AR" dirty="0">
                <a:solidFill>
                  <a:srgbClr val="FF0000"/>
                </a:solidFill>
              </a:rPr>
              <a:t>Garantías del debido proceso</a:t>
            </a:r>
            <a:endParaRPr lang="es-ES" dirty="0">
              <a:solidFill>
                <a:srgbClr val="FF0000"/>
              </a:solidFill>
            </a:endParaRPr>
          </a:p>
        </p:txBody>
      </p:sp>
      <p:sp>
        <p:nvSpPr>
          <p:cNvPr id="3" name="2 Marcador de contenido">
            <a:extLst>
              <a:ext uri="{FF2B5EF4-FFF2-40B4-BE49-F238E27FC236}">
                <a16:creationId xmlns:a16="http://schemas.microsoft.com/office/drawing/2014/main" id="{AA985CDE-B515-F423-72CD-92451C805EFE}"/>
              </a:ext>
            </a:extLst>
          </p:cNvPr>
          <p:cNvSpPr>
            <a:spLocks noGrp="1"/>
          </p:cNvSpPr>
          <p:nvPr>
            <p:ph idx="1"/>
          </p:nvPr>
        </p:nvSpPr>
        <p:spPr/>
        <p:txBody>
          <a:bodyPr/>
          <a:lstStyle/>
          <a:p>
            <a:pPr>
              <a:defRPr/>
            </a:pPr>
            <a:r>
              <a:rPr lang="es-MX" dirty="0">
                <a:solidFill>
                  <a:schemeClr val="bg1">
                    <a:lumMod val="50000"/>
                    <a:lumOff val="50000"/>
                  </a:schemeClr>
                </a:solidFill>
              </a:rPr>
              <a:t>100 Reglas de Brasilia</a:t>
            </a:r>
          </a:p>
          <a:p>
            <a:pPr>
              <a:defRPr/>
            </a:pPr>
            <a:r>
              <a:rPr lang="es-MX" dirty="0">
                <a:solidFill>
                  <a:schemeClr val="bg1">
                    <a:lumMod val="50000"/>
                    <a:lumOff val="50000"/>
                  </a:schemeClr>
                </a:solidFill>
              </a:rPr>
              <a:t>Art. 706 CCyC. Respetar </a:t>
            </a:r>
            <a:r>
              <a:rPr lang="es-ES" dirty="0">
                <a:solidFill>
                  <a:schemeClr val="bg1">
                    <a:lumMod val="50000"/>
                    <a:lumOff val="50000"/>
                  </a:schemeClr>
                </a:solidFill>
              </a:rPr>
              <a:t>los principios de tutela judicial efectiva, inmediación, buena fe y lealtad procesal, oficiosidad, oralidad y acceso limitado al expediente.</a:t>
            </a:r>
          </a:p>
          <a:p>
            <a:pPr>
              <a:defRPr/>
            </a:pPr>
            <a:r>
              <a:rPr lang="es-ES" dirty="0">
                <a:solidFill>
                  <a:schemeClr val="bg1">
                    <a:lumMod val="50000"/>
                    <a:lumOff val="50000"/>
                  </a:schemeClr>
                </a:solidFill>
              </a:rPr>
              <a:t>Art. 707. Las personas mayores con capacidad restringida tienen derecho a ser oídos en todos los procesos que los afectan directamente. Su opinión debe ser tenida en cuenta y valorada ... </a:t>
            </a:r>
            <a:endParaRPr lang="es-MX" dirty="0">
              <a:solidFill>
                <a:schemeClr val="bg1">
                  <a:lumMod val="50000"/>
                  <a:lumOff val="50000"/>
                </a:schemeClr>
              </a:solidFill>
            </a:endParaRPr>
          </a:p>
        </p:txBody>
      </p:sp>
      <p:sp>
        <p:nvSpPr>
          <p:cNvPr id="121860" name="3 Marcador de número de diapositiva">
            <a:extLst>
              <a:ext uri="{FF2B5EF4-FFF2-40B4-BE49-F238E27FC236}">
                <a16:creationId xmlns:a16="http://schemas.microsoft.com/office/drawing/2014/main" id="{D8B83524-3D23-94E9-C7C5-E430A7F5C066}"/>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2451001-E431-40E7-AC65-B22DB28974AF}" type="slidenum">
              <a:rPr lang="es-ES" altLang="es-AR">
                <a:solidFill>
                  <a:srgbClr val="0A47FF"/>
                </a:solidFill>
                <a:latin typeface="Arial" panose="020B0604020202020204" pitchFamily="34" charset="0"/>
              </a:rPr>
              <a:pPr eaLnBrk="1" hangingPunct="1"/>
              <a:t>22</a:t>
            </a:fld>
            <a:endParaRPr lang="es-ES" altLang="es-AR">
              <a:solidFill>
                <a:srgbClr val="0A47FF"/>
              </a:solidFill>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4F117AA-6BE0-99E4-E992-5D6F8BD90295}"/>
              </a:ext>
            </a:extLst>
          </p:cNvPr>
          <p:cNvSpPr>
            <a:spLocks noGrp="1"/>
          </p:cNvSpPr>
          <p:nvPr>
            <p:ph type="title"/>
          </p:nvPr>
        </p:nvSpPr>
        <p:spPr/>
        <p:txBody>
          <a:bodyPr/>
          <a:lstStyle/>
          <a:p>
            <a:pPr>
              <a:defRPr/>
            </a:pPr>
            <a:r>
              <a:rPr lang="es-ES" sz="3200" dirty="0">
                <a:solidFill>
                  <a:srgbClr val="FF0000"/>
                </a:solidFill>
                <a:latin typeface="Cambria" pitchFamily="18" charset="0"/>
                <a:ea typeface="Cambria" pitchFamily="18" charset="0"/>
              </a:rPr>
              <a:t>Para garantizar la capacidad jurídica y el acceso a la justicia. En el proceso:</a:t>
            </a:r>
          </a:p>
        </p:txBody>
      </p:sp>
      <p:sp>
        <p:nvSpPr>
          <p:cNvPr id="3" name="2 Marcador de contenido">
            <a:extLst>
              <a:ext uri="{FF2B5EF4-FFF2-40B4-BE49-F238E27FC236}">
                <a16:creationId xmlns:a16="http://schemas.microsoft.com/office/drawing/2014/main" id="{D6F188C8-33DA-C87C-07A0-FEED30886271}"/>
              </a:ext>
            </a:extLst>
          </p:cNvPr>
          <p:cNvSpPr>
            <a:spLocks noGrp="1"/>
          </p:cNvSpPr>
          <p:nvPr>
            <p:ph idx="1"/>
          </p:nvPr>
        </p:nvSpPr>
        <p:spPr/>
        <p:txBody>
          <a:bodyPr/>
          <a:lstStyle/>
          <a:p>
            <a:pPr>
              <a:defRPr/>
            </a:pPr>
            <a:r>
              <a:rPr lang="es-ES" sz="2400" b="1" dirty="0">
                <a:solidFill>
                  <a:schemeClr val="bg1">
                    <a:lumMod val="50000"/>
                    <a:lumOff val="50000"/>
                  </a:schemeClr>
                </a:solidFill>
              </a:rPr>
              <a:t>AJUSTES RAZONABLES</a:t>
            </a:r>
          </a:p>
          <a:p>
            <a:pPr>
              <a:defRPr/>
            </a:pPr>
            <a:r>
              <a:rPr lang="es-ES" sz="2400" dirty="0">
                <a:solidFill>
                  <a:schemeClr val="bg1">
                    <a:lumMod val="50000"/>
                    <a:lumOff val="50000"/>
                  </a:schemeClr>
                </a:solidFill>
              </a:rPr>
              <a:t>Modificaciones y adaptaciones necesarias y adecuadas que no impongan una carga desproporcionada o indebida, cuando se requieran en un caso particular, para garantizar a las PCD el goce o ejercicio, en igualdad de condiciones con las demás.</a:t>
            </a:r>
          </a:p>
          <a:p>
            <a:pPr>
              <a:defRPr/>
            </a:pPr>
            <a:r>
              <a:rPr lang="es-ES" sz="2400" dirty="0">
                <a:solidFill>
                  <a:schemeClr val="bg1">
                    <a:lumMod val="50000"/>
                    <a:lumOff val="50000"/>
                  </a:schemeClr>
                </a:solidFill>
              </a:rPr>
              <a:t>Otorgar un plazo adicional.</a:t>
            </a:r>
          </a:p>
          <a:p>
            <a:pPr>
              <a:defRPr/>
            </a:pPr>
            <a:r>
              <a:rPr lang="es-ES" sz="2400" b="1" dirty="0">
                <a:solidFill>
                  <a:schemeClr val="bg1">
                    <a:lumMod val="50000"/>
                    <a:lumOff val="50000"/>
                  </a:schemeClr>
                </a:solidFill>
              </a:rPr>
              <a:t>AJUSTES PROCESALES</a:t>
            </a:r>
          </a:p>
          <a:p>
            <a:pPr>
              <a:defRPr/>
            </a:pPr>
            <a:r>
              <a:rPr lang="es-ES" sz="2400" dirty="0">
                <a:solidFill>
                  <a:schemeClr val="bg1">
                    <a:lumMod val="50000"/>
                    <a:lumOff val="50000"/>
                  </a:schemeClr>
                </a:solidFill>
              </a:rPr>
              <a:t>No están sujetos a una evaluación de proporcionalidad. deben identificar cuándo son necesarios e implementarlos de oficio si hace falta. </a:t>
            </a:r>
            <a:r>
              <a:rPr lang="es-ES" sz="2400" b="1" dirty="0">
                <a:solidFill>
                  <a:schemeClr val="bg1">
                    <a:lumMod val="50000"/>
                    <a:lumOff val="50000"/>
                  </a:schemeClr>
                </a:solidFill>
              </a:rPr>
              <a:t>Art. 13 CDPD. Acceso a la justicia.</a:t>
            </a:r>
          </a:p>
          <a:p>
            <a:pPr>
              <a:defRPr/>
            </a:pPr>
            <a:r>
              <a:rPr lang="es-ES" sz="2400" dirty="0">
                <a:solidFill>
                  <a:schemeClr val="bg1">
                    <a:lumMod val="50000"/>
                    <a:lumOff val="50000"/>
                  </a:schemeClr>
                </a:solidFill>
              </a:rPr>
              <a:t>Reconocimiento de los distintos métodos de comunicación.</a:t>
            </a:r>
          </a:p>
          <a:p>
            <a:pPr>
              <a:defRPr/>
            </a:pPr>
            <a:r>
              <a:rPr lang="es-ES_tradnl" sz="2400" dirty="0">
                <a:solidFill>
                  <a:schemeClr val="bg1">
                    <a:lumMod val="50000"/>
                    <a:lumOff val="50000"/>
                  </a:schemeClr>
                </a:solidFill>
              </a:rPr>
              <a:t>OG Nº 6, párr. 51. </a:t>
            </a:r>
            <a:endParaRPr lang="es-ES" sz="2400" dirty="0">
              <a:solidFill>
                <a:schemeClr val="bg1">
                  <a:lumMod val="50000"/>
                  <a:lumOff val="50000"/>
                </a:schemeClr>
              </a:solidFill>
            </a:endParaRPr>
          </a:p>
          <a:p>
            <a:pPr>
              <a:defRPr/>
            </a:pPr>
            <a:endParaRPr lang="es-ES" sz="2000" dirty="0">
              <a:solidFill>
                <a:schemeClr val="bg1">
                  <a:lumMod val="50000"/>
                  <a:lumOff val="50000"/>
                </a:schemeClr>
              </a:solidFill>
            </a:endParaRPr>
          </a:p>
          <a:p>
            <a:pPr>
              <a:buFont typeface="Wingdings" panose="05000000000000000000" pitchFamily="2" charset="2"/>
              <a:buNone/>
              <a:defRPr/>
            </a:pPr>
            <a:endParaRPr lang="es-ES" sz="2000" dirty="0">
              <a:solidFill>
                <a:schemeClr val="bg1"/>
              </a:solidFill>
            </a:endParaRPr>
          </a:p>
        </p:txBody>
      </p:sp>
      <p:sp>
        <p:nvSpPr>
          <p:cNvPr id="24580" name="3 Marcador de número de diapositiva">
            <a:extLst>
              <a:ext uri="{FF2B5EF4-FFF2-40B4-BE49-F238E27FC236}">
                <a16:creationId xmlns:a16="http://schemas.microsoft.com/office/drawing/2014/main" id="{6B948C6A-F815-E1FF-FCD3-39FA73DEE9F3}"/>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B28F4BB5-60CB-4C44-B4A0-095F1E1ADD5C}" type="slidenum">
              <a:rPr lang="es-ES" altLang="es-AR">
                <a:solidFill>
                  <a:srgbClr val="0A47FF"/>
                </a:solidFill>
                <a:latin typeface="Arial" panose="020B0604020202020204" pitchFamily="34" charset="0"/>
              </a:rPr>
              <a:pPr eaLnBrk="1" hangingPunct="1"/>
              <a:t>23</a:t>
            </a:fld>
            <a:endParaRPr lang="es-ES" altLang="es-AR">
              <a:solidFill>
                <a:srgbClr val="0A47FF"/>
              </a:solidFill>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A8392F6-DE99-1C30-ED77-B942A4BFCBA8}"/>
              </a:ext>
            </a:extLst>
          </p:cNvPr>
          <p:cNvSpPr>
            <a:spLocks noGrp="1"/>
          </p:cNvSpPr>
          <p:nvPr>
            <p:ph type="title"/>
          </p:nvPr>
        </p:nvSpPr>
        <p:spPr/>
        <p:txBody>
          <a:bodyPr/>
          <a:lstStyle/>
          <a:p>
            <a:pPr>
              <a:defRPr/>
            </a:pPr>
            <a:br>
              <a:rPr lang="es-ES" dirty="0">
                <a:solidFill>
                  <a:schemeClr val="bg2"/>
                </a:solidFill>
              </a:rPr>
            </a:br>
            <a:br>
              <a:rPr lang="es-ES" dirty="0">
                <a:solidFill>
                  <a:schemeClr val="bg2"/>
                </a:solidFill>
              </a:rPr>
            </a:br>
            <a:r>
              <a:rPr lang="es-ES" sz="4000" dirty="0">
                <a:solidFill>
                  <a:srgbClr val="FF0000"/>
                </a:solidFill>
                <a:latin typeface="Algerian" pitchFamily="82" charset="0"/>
              </a:rPr>
              <a:t>Imposibilidad de proporcionar instrucciones</a:t>
            </a:r>
            <a:br>
              <a:rPr lang="es-ES" dirty="0">
                <a:solidFill>
                  <a:schemeClr val="bg2"/>
                </a:solidFill>
              </a:rPr>
            </a:br>
            <a:br>
              <a:rPr lang="es-ES" dirty="0">
                <a:solidFill>
                  <a:schemeClr val="bg2"/>
                </a:solidFill>
              </a:rPr>
            </a:br>
            <a:endParaRPr lang="es-ES" dirty="0"/>
          </a:p>
        </p:txBody>
      </p:sp>
      <p:sp>
        <p:nvSpPr>
          <p:cNvPr id="3" name="2 Marcador de contenido">
            <a:extLst>
              <a:ext uri="{FF2B5EF4-FFF2-40B4-BE49-F238E27FC236}">
                <a16:creationId xmlns:a16="http://schemas.microsoft.com/office/drawing/2014/main" id="{0DA9926A-B93C-38E4-7111-0A29AF4E2F66}"/>
              </a:ext>
            </a:extLst>
          </p:cNvPr>
          <p:cNvSpPr>
            <a:spLocks noGrp="1"/>
          </p:cNvSpPr>
          <p:nvPr>
            <p:ph idx="1"/>
          </p:nvPr>
        </p:nvSpPr>
        <p:spPr/>
        <p:txBody>
          <a:bodyPr/>
          <a:lstStyle/>
          <a:p>
            <a:pPr>
              <a:defRPr/>
            </a:pPr>
            <a:r>
              <a:rPr lang="es-AR" sz="2000" dirty="0">
                <a:solidFill>
                  <a:schemeClr val="bg1">
                    <a:lumMod val="50000"/>
                    <a:lumOff val="50000"/>
                  </a:schemeClr>
                </a:solidFill>
              </a:rPr>
              <a:t>Cuando, pese a haberse hecho un esfuerzo considerable, no sea posible determinar la voluntad y las preferencias de una persona, la determinación del ‘interés superior’ debe ser sustituida por la ‘mejor interpretación posible de la voluntad y las preferencias’ pues ‘ello respeta los derechos, la voluntad y las preferencias de la persona’”. OG Nº 1/2014.</a:t>
            </a:r>
          </a:p>
          <a:p>
            <a:pPr>
              <a:defRPr/>
            </a:pPr>
            <a:r>
              <a:rPr lang="es-ES_tradnl" sz="2000" dirty="0">
                <a:solidFill>
                  <a:schemeClr val="bg1">
                    <a:lumMod val="50000"/>
                    <a:lumOff val="50000"/>
                  </a:schemeClr>
                </a:solidFill>
              </a:rPr>
              <a:t>Cuando no pueda comprenderse la voluntad de la persona internada el defensor deberá igualmente procurar que las condiciones generales de internación respeten las garantías mínimas exigidas por la ley y las directivas anticipadas que pudiera haber manifestado expresamente. Decreto 603/2013.   </a:t>
            </a:r>
            <a:endParaRPr lang="es-ES" sz="2000" dirty="0">
              <a:solidFill>
                <a:schemeClr val="bg1">
                  <a:lumMod val="50000"/>
                  <a:lumOff val="50000"/>
                </a:schemeClr>
              </a:solidFill>
            </a:endParaRPr>
          </a:p>
          <a:p>
            <a:pPr>
              <a:defRPr/>
            </a:pPr>
            <a:r>
              <a:rPr lang="es-AR" sz="2800" dirty="0">
                <a:solidFill>
                  <a:schemeClr val="bg1">
                    <a:lumMod val="50000"/>
                    <a:lumOff val="50000"/>
                  </a:schemeClr>
                </a:solidFill>
              </a:rPr>
              <a:t>La participación en el proceso con asistencia letrada pretende garantizar el derecho de acceso a la justicia, incluyendo el de defensa en juicio.</a:t>
            </a:r>
          </a:p>
          <a:p>
            <a:pPr>
              <a:defRPr/>
            </a:pPr>
            <a:r>
              <a:rPr lang="en-US" sz="1800" dirty="0">
                <a:solidFill>
                  <a:schemeClr val="bg1">
                    <a:lumMod val="50000"/>
                    <a:lumOff val="50000"/>
                  </a:schemeClr>
                </a:solidFill>
              </a:rPr>
              <a:t>“A. F. s/inc. art. 152 </a:t>
            </a:r>
            <a:r>
              <a:rPr lang="en-US" sz="1800" dirty="0" err="1">
                <a:solidFill>
                  <a:schemeClr val="bg1">
                    <a:lumMod val="50000"/>
                    <a:lumOff val="50000"/>
                  </a:schemeClr>
                </a:solidFill>
              </a:rPr>
              <a:t>ter</a:t>
            </a:r>
            <a:r>
              <a:rPr lang="en-US" sz="1800" dirty="0">
                <a:solidFill>
                  <a:schemeClr val="bg1">
                    <a:lumMod val="50000"/>
                    <a:lumOff val="50000"/>
                  </a:schemeClr>
                </a:solidFill>
              </a:rPr>
              <a:t> CC (R. V.)” - </a:t>
            </a:r>
            <a:r>
              <a:rPr lang="en-US" sz="1800" dirty="0" err="1">
                <a:solidFill>
                  <a:schemeClr val="bg1">
                    <a:lumMod val="50000"/>
                    <a:lumOff val="50000"/>
                  </a:schemeClr>
                </a:solidFill>
              </a:rPr>
              <a:t>CApel.Puerto</a:t>
            </a:r>
            <a:r>
              <a:rPr lang="en-US" sz="1800" dirty="0">
                <a:solidFill>
                  <a:schemeClr val="bg1">
                    <a:lumMod val="50000"/>
                    <a:lumOff val="50000"/>
                  </a:schemeClr>
                </a:solidFill>
              </a:rPr>
              <a:t> </a:t>
            </a:r>
            <a:r>
              <a:rPr lang="en-US" sz="1800" dirty="0" err="1">
                <a:solidFill>
                  <a:schemeClr val="bg1">
                    <a:lumMod val="50000"/>
                    <a:lumOff val="50000"/>
                  </a:schemeClr>
                </a:solidFill>
              </a:rPr>
              <a:t>Madryn</a:t>
            </a:r>
            <a:r>
              <a:rPr lang="en-US" sz="1800" dirty="0">
                <a:solidFill>
                  <a:schemeClr val="bg1">
                    <a:lumMod val="50000"/>
                    <a:lumOff val="50000"/>
                  </a:schemeClr>
                </a:solidFill>
              </a:rPr>
              <a:t> - 17/12/2015 - </a:t>
            </a:r>
            <a:r>
              <a:rPr lang="en-US" sz="1800" dirty="0" err="1">
                <a:solidFill>
                  <a:schemeClr val="bg1">
                    <a:lumMod val="50000"/>
                    <a:lumOff val="50000"/>
                  </a:schemeClr>
                </a:solidFill>
              </a:rPr>
              <a:t>Expte</a:t>
            </a:r>
            <a:r>
              <a:rPr lang="en-US" sz="1800" dirty="0">
                <a:solidFill>
                  <a:schemeClr val="bg1">
                    <a:lumMod val="50000"/>
                    <a:lumOff val="50000"/>
                  </a:schemeClr>
                </a:solidFill>
              </a:rPr>
              <a:t>. </a:t>
            </a:r>
            <a:r>
              <a:rPr lang="es-AR" sz="1800" dirty="0">
                <a:solidFill>
                  <a:schemeClr val="bg1">
                    <a:lumMod val="50000"/>
                    <a:lumOff val="50000"/>
                  </a:schemeClr>
                </a:solidFill>
              </a:rPr>
              <a:t>267/2015.</a:t>
            </a:r>
            <a:endParaRPr lang="es-ES" sz="1800" dirty="0">
              <a:solidFill>
                <a:schemeClr val="bg1">
                  <a:lumMod val="50000"/>
                  <a:lumOff val="50000"/>
                </a:schemeClr>
              </a:solidFill>
            </a:endParaRPr>
          </a:p>
        </p:txBody>
      </p:sp>
      <p:sp>
        <p:nvSpPr>
          <p:cNvPr id="122884" name="3 Marcador de número de diapositiva">
            <a:extLst>
              <a:ext uri="{FF2B5EF4-FFF2-40B4-BE49-F238E27FC236}">
                <a16:creationId xmlns:a16="http://schemas.microsoft.com/office/drawing/2014/main" id="{B536FB6B-0D57-1DC9-1819-4E4113EB48AE}"/>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3FDE344-8E00-444E-B44A-EF2AE22832B7}" type="slidenum">
              <a:rPr lang="es-ES" altLang="es-AR">
                <a:solidFill>
                  <a:srgbClr val="0A47FF"/>
                </a:solidFill>
                <a:latin typeface="Arial" panose="020B0604020202020204" pitchFamily="34" charset="0"/>
              </a:rPr>
              <a:pPr eaLnBrk="1" hangingPunct="1"/>
              <a:t>24</a:t>
            </a:fld>
            <a:endParaRPr lang="es-ES" altLang="es-AR">
              <a:solidFill>
                <a:srgbClr val="0A47FF"/>
              </a:solidFill>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FDDCE61-2D2B-3E5E-1D85-C862A3D30567}"/>
              </a:ext>
            </a:extLst>
          </p:cNvPr>
          <p:cNvSpPr>
            <a:spLocks noGrp="1"/>
          </p:cNvSpPr>
          <p:nvPr>
            <p:ph type="title"/>
          </p:nvPr>
        </p:nvSpPr>
        <p:spPr/>
        <p:txBody>
          <a:bodyPr/>
          <a:lstStyle/>
          <a:p>
            <a:pPr algn="l">
              <a:defRPr/>
            </a:pPr>
            <a:br>
              <a:rPr lang="es-ES" dirty="0"/>
            </a:br>
            <a:r>
              <a:rPr lang="es-ES" sz="2800" dirty="0">
                <a:solidFill>
                  <a:srgbClr val="FF0000"/>
                </a:solidFill>
              </a:rPr>
              <a:t>La restricción al ejercicio de la capacidad jurídica se rige por las siguientes reglas generales:</a:t>
            </a:r>
            <a:br>
              <a:rPr lang="es-ES" sz="2000" dirty="0"/>
            </a:br>
            <a:endParaRPr lang="es-ES" sz="2000" dirty="0"/>
          </a:p>
        </p:txBody>
      </p:sp>
      <p:sp>
        <p:nvSpPr>
          <p:cNvPr id="3" name="2 Marcador de contenido">
            <a:extLst>
              <a:ext uri="{FF2B5EF4-FFF2-40B4-BE49-F238E27FC236}">
                <a16:creationId xmlns:a16="http://schemas.microsoft.com/office/drawing/2014/main" id="{EE011A13-DEF2-7202-50C7-9CDFE2543FF9}"/>
              </a:ext>
            </a:extLst>
          </p:cNvPr>
          <p:cNvSpPr>
            <a:spLocks noGrp="1"/>
          </p:cNvSpPr>
          <p:nvPr>
            <p:ph idx="1"/>
          </p:nvPr>
        </p:nvSpPr>
        <p:spPr>
          <a:xfrm>
            <a:off x="357188" y="1714500"/>
            <a:ext cx="8229600" cy="4525963"/>
          </a:xfrm>
        </p:spPr>
        <p:txBody>
          <a:bodyPr/>
          <a:lstStyle/>
          <a:p>
            <a:pPr>
              <a:defRPr/>
            </a:pPr>
            <a:r>
              <a:rPr lang="es-ES" sz="3600" dirty="0">
                <a:solidFill>
                  <a:schemeClr val="bg1">
                    <a:lumMod val="50000"/>
                    <a:lumOff val="50000"/>
                  </a:schemeClr>
                </a:solidFill>
              </a:rPr>
              <a:t>f. deben priorizarse las alternativas terapéuticas menos restrictivas de los derechos y libertades.</a:t>
            </a:r>
          </a:p>
          <a:p>
            <a:pPr>
              <a:defRPr/>
            </a:pPr>
            <a:r>
              <a:rPr lang="es-ES" sz="3600" dirty="0">
                <a:solidFill>
                  <a:schemeClr val="bg1">
                    <a:lumMod val="50000"/>
                    <a:lumOff val="50000"/>
                  </a:schemeClr>
                </a:solidFill>
              </a:rPr>
              <a:t>Interpretación amplia: se alude no solo a los procesos de atención en salud, sino a cualquier medida que se adopte durante los procesos judiciales (restricción a la capacidad, control de internación).</a:t>
            </a:r>
          </a:p>
          <a:p>
            <a:pPr lvl="4">
              <a:buFont typeface="Wingdings" panose="05000000000000000000" pitchFamily="2" charset="2"/>
              <a:buNone/>
              <a:defRPr/>
            </a:pPr>
            <a:r>
              <a:rPr lang="es-ES" dirty="0">
                <a:solidFill>
                  <a:schemeClr val="bg1">
                    <a:lumMod val="50000"/>
                    <a:lumOff val="50000"/>
                  </a:schemeClr>
                </a:solidFill>
              </a:rPr>
              <a:t>						S. Fernández</a:t>
            </a:r>
          </a:p>
        </p:txBody>
      </p:sp>
      <p:sp>
        <p:nvSpPr>
          <p:cNvPr id="38916" name="3 Marcador de número de diapositiva">
            <a:extLst>
              <a:ext uri="{FF2B5EF4-FFF2-40B4-BE49-F238E27FC236}">
                <a16:creationId xmlns:a16="http://schemas.microsoft.com/office/drawing/2014/main" id="{7F137BBC-6995-E294-27DF-DBE01F0512A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7E06D93F-6D02-48A2-96FA-DDE5102CE6E2}" type="slidenum">
              <a:rPr lang="es-ES" altLang="es-AR">
                <a:solidFill>
                  <a:schemeClr val="bg1"/>
                </a:solidFill>
                <a:latin typeface="Arial" panose="020B0604020202020204" pitchFamily="34" charset="0"/>
              </a:rPr>
              <a:pPr eaLnBrk="1" hangingPunct="1"/>
              <a:t>25</a:t>
            </a:fld>
            <a:endParaRPr lang="es-ES" altLang="es-AR">
              <a:solidFill>
                <a:schemeClr val="bg1"/>
              </a:solidFill>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D759FD3F-71DF-AEEC-A893-E4E244831DCE}"/>
              </a:ext>
            </a:extLst>
          </p:cNvPr>
          <p:cNvSpPr>
            <a:spLocks noGrp="1"/>
          </p:cNvSpPr>
          <p:nvPr>
            <p:ph type="title"/>
          </p:nvPr>
        </p:nvSpPr>
        <p:spPr/>
        <p:txBody>
          <a:bodyPr/>
          <a:lstStyle/>
          <a:p>
            <a:pPr>
              <a:defRPr/>
            </a:pPr>
            <a:r>
              <a:rPr lang="es-AR" sz="3600" dirty="0">
                <a:solidFill>
                  <a:srgbClr val="FF0000"/>
                </a:solidFill>
                <a:latin typeface="Adobe Gothic Std B" pitchFamily="34" charset="-128"/>
                <a:ea typeface="Adobe Gothic Std B" pitchFamily="34" charset="-128"/>
              </a:rPr>
              <a:t>¿Para que se promueve un proceso de restricción a la capacidad?</a:t>
            </a:r>
            <a:endParaRPr lang="es-ES" sz="3600" dirty="0">
              <a:solidFill>
                <a:srgbClr val="FF0000"/>
              </a:solidFill>
              <a:latin typeface="Adobe Gothic Std B" pitchFamily="34" charset="-128"/>
              <a:ea typeface="Adobe Gothic Std B" pitchFamily="34" charset="-128"/>
            </a:endParaRPr>
          </a:p>
        </p:txBody>
      </p:sp>
      <p:sp>
        <p:nvSpPr>
          <p:cNvPr id="3" name="2 Marcador de contenido">
            <a:extLst>
              <a:ext uri="{FF2B5EF4-FFF2-40B4-BE49-F238E27FC236}">
                <a16:creationId xmlns:a16="http://schemas.microsoft.com/office/drawing/2014/main" id="{33E42D85-6516-5176-C185-48746690F01C}"/>
              </a:ext>
            </a:extLst>
          </p:cNvPr>
          <p:cNvSpPr>
            <a:spLocks noGrp="1"/>
          </p:cNvSpPr>
          <p:nvPr>
            <p:ph idx="1"/>
          </p:nvPr>
        </p:nvSpPr>
        <p:spPr/>
        <p:txBody>
          <a:bodyPr/>
          <a:lstStyle/>
          <a:p>
            <a:pPr>
              <a:defRPr/>
            </a:pPr>
            <a:r>
              <a:rPr lang="es-AR" sz="2800" b="1" dirty="0">
                <a:solidFill>
                  <a:schemeClr val="bg1">
                    <a:lumMod val="50000"/>
                    <a:lumOff val="50000"/>
                  </a:schemeClr>
                </a:solidFill>
              </a:rPr>
              <a:t>Para que uno o más apoyos asistan a la PCD en el ejercicio de uno o más actos jurídicos.</a:t>
            </a:r>
          </a:p>
          <a:p>
            <a:pPr>
              <a:defRPr/>
            </a:pPr>
            <a:r>
              <a:rPr lang="es-AR" sz="2800" dirty="0">
                <a:solidFill>
                  <a:schemeClr val="bg1">
                    <a:lumMod val="50000"/>
                    <a:lumOff val="50000"/>
                  </a:schemeClr>
                </a:solidFill>
              </a:rPr>
              <a:t>¡¡ No corresponde promover el proceso para la obtención de una pensión por discapacidad ¡¡</a:t>
            </a:r>
          </a:p>
          <a:p>
            <a:pPr>
              <a:defRPr/>
            </a:pPr>
            <a:r>
              <a:rPr lang="es-ES_tradnl" sz="2000" dirty="0">
                <a:solidFill>
                  <a:schemeClr val="bg1">
                    <a:lumMod val="50000"/>
                    <a:lumOff val="50000"/>
                  </a:schemeClr>
                </a:solidFill>
              </a:rPr>
              <a:t>Tribunal de Familia 1 de Mar del Plata, 4/12/2009, L.L.A, s/ Insania</a:t>
            </a:r>
            <a:endParaRPr lang="es-ES" sz="2000" dirty="0">
              <a:solidFill>
                <a:schemeClr val="bg1">
                  <a:lumMod val="50000"/>
                  <a:lumOff val="50000"/>
                </a:schemeClr>
              </a:solidFill>
            </a:endParaRPr>
          </a:p>
          <a:p>
            <a:pPr>
              <a:defRPr/>
            </a:pPr>
            <a:r>
              <a:rPr lang="es-ES_tradnl" sz="2800" dirty="0">
                <a:solidFill>
                  <a:schemeClr val="bg1">
                    <a:lumMod val="50000"/>
                    <a:lumOff val="50000"/>
                  </a:schemeClr>
                </a:solidFill>
              </a:rPr>
              <a:t>No es posible requerir un tramite de insania con el efecto propio de la misma para la obtención de un beneficio que el Estado ha garantizado en el art 75 </a:t>
            </a:r>
            <a:r>
              <a:rPr lang="es-ES_tradnl" sz="2800" dirty="0" err="1">
                <a:solidFill>
                  <a:schemeClr val="bg1">
                    <a:lumMod val="50000"/>
                    <a:lumOff val="50000"/>
                  </a:schemeClr>
                </a:solidFill>
              </a:rPr>
              <a:t>inc</a:t>
            </a:r>
            <a:r>
              <a:rPr lang="es-ES_tradnl" sz="2800" dirty="0">
                <a:solidFill>
                  <a:schemeClr val="bg1">
                    <a:lumMod val="50000"/>
                    <a:lumOff val="50000"/>
                  </a:schemeClr>
                </a:solidFill>
              </a:rPr>
              <a:t> 22 de la Constitución Nacional en la legislación dispuesta para la discapacidad dentro del sistema de salud, obras sociales y Estado nacional, ley 24901 y demás complementarias.</a:t>
            </a:r>
          </a:p>
          <a:p>
            <a:pPr>
              <a:buFont typeface="Wingdings" panose="05000000000000000000" pitchFamily="2" charset="2"/>
              <a:buNone/>
              <a:defRPr/>
            </a:pPr>
            <a:endParaRPr lang="es-ES" dirty="0"/>
          </a:p>
        </p:txBody>
      </p:sp>
      <p:sp>
        <p:nvSpPr>
          <p:cNvPr id="41988" name="3 Marcador de número de diapositiva">
            <a:extLst>
              <a:ext uri="{FF2B5EF4-FFF2-40B4-BE49-F238E27FC236}">
                <a16:creationId xmlns:a16="http://schemas.microsoft.com/office/drawing/2014/main" id="{08034B26-9DE5-3E93-48CA-C0F3833F6FE0}"/>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91F2A57-1993-48E3-BA20-BE992348389F}" type="slidenum">
              <a:rPr lang="es-ES" altLang="es-AR">
                <a:solidFill>
                  <a:srgbClr val="0A47FF"/>
                </a:solidFill>
                <a:latin typeface="Arial" panose="020B0604020202020204" pitchFamily="34" charset="0"/>
              </a:rPr>
              <a:pPr eaLnBrk="1" hangingPunct="1"/>
              <a:t>26</a:t>
            </a:fld>
            <a:endParaRPr lang="es-ES" altLang="es-AR">
              <a:solidFill>
                <a:srgbClr val="0A47FF"/>
              </a:solidFill>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DCC7D39-E3F4-E403-1C36-E9ACE9A7B56E}"/>
              </a:ext>
            </a:extLst>
          </p:cNvPr>
          <p:cNvSpPr>
            <a:spLocks noGrp="1"/>
          </p:cNvSpPr>
          <p:nvPr>
            <p:ph type="title"/>
          </p:nvPr>
        </p:nvSpPr>
        <p:spPr/>
        <p:txBody>
          <a:bodyPr/>
          <a:lstStyle/>
          <a:p>
            <a:pPr>
              <a:defRPr/>
            </a:pPr>
            <a:r>
              <a:rPr lang="es-ES" sz="3600" dirty="0" err="1">
                <a:solidFill>
                  <a:srgbClr val="FF0000"/>
                </a:solidFill>
                <a:latin typeface="Arial Black" pitchFamily="34" charset="0"/>
              </a:rPr>
              <a:t>Improponibilidad</a:t>
            </a:r>
            <a:r>
              <a:rPr lang="es-ES" sz="3600" dirty="0">
                <a:solidFill>
                  <a:srgbClr val="FF0000"/>
                </a:solidFill>
                <a:latin typeface="Arial Black" pitchFamily="34" charset="0"/>
              </a:rPr>
              <a:t> de la demanda</a:t>
            </a:r>
            <a:br>
              <a:rPr lang="es-ES" dirty="0">
                <a:solidFill>
                  <a:srgbClr val="FF0000"/>
                </a:solidFill>
                <a:latin typeface="Arial Black" pitchFamily="34" charset="0"/>
              </a:rPr>
            </a:br>
            <a:r>
              <a:rPr lang="es-ES" sz="2400" dirty="0"/>
              <a:t> </a:t>
            </a:r>
            <a:r>
              <a:rPr lang="es-ES" sz="2400" dirty="0">
                <a:solidFill>
                  <a:srgbClr val="FF0000"/>
                </a:solidFill>
              </a:rPr>
              <a:t>Juzgado Civil, Comercial, Laboral y de Familia Villa la Angostura, 11/04/2023 </a:t>
            </a:r>
            <a:br>
              <a:rPr lang="es-ES" sz="2400" dirty="0">
                <a:solidFill>
                  <a:srgbClr val="FF0000"/>
                </a:solidFill>
              </a:rPr>
            </a:br>
            <a:r>
              <a:rPr lang="es-ES" sz="2400" dirty="0">
                <a:solidFill>
                  <a:srgbClr val="FF0000"/>
                </a:solidFill>
              </a:rPr>
              <a:t> "D.A.J.S.A. S/ CAPACIDAD JURIDICA" </a:t>
            </a:r>
            <a:endParaRPr lang="es-ES" sz="24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8B1AB6E3-D0B9-936E-A08E-F63C0A235B80}"/>
              </a:ext>
            </a:extLst>
          </p:cNvPr>
          <p:cNvSpPr>
            <a:spLocks noGrp="1"/>
          </p:cNvSpPr>
          <p:nvPr>
            <p:ph idx="1"/>
          </p:nvPr>
        </p:nvSpPr>
        <p:spPr/>
        <p:txBody>
          <a:bodyPr/>
          <a:lstStyle/>
          <a:p>
            <a:pPr>
              <a:defRPr/>
            </a:pPr>
            <a:r>
              <a:rPr lang="es-ES" dirty="0">
                <a:solidFill>
                  <a:schemeClr val="bg1">
                    <a:lumMod val="50000"/>
                    <a:lumOff val="50000"/>
                  </a:schemeClr>
                </a:solidFill>
              </a:rPr>
              <a:t>Ministerio Público promueve restricción a la capacidad de JSAA y propone como curadora definitiva a su progenitora ante requerimiento de Anses para trámite y cobro de pensión por encontrarse próximo a cumplir mayoría de edad.</a:t>
            </a:r>
          </a:p>
          <a:p>
            <a:pPr>
              <a:defRPr/>
            </a:pPr>
            <a:r>
              <a:rPr lang="es-ES" dirty="0">
                <a:solidFill>
                  <a:schemeClr val="bg1">
                    <a:lumMod val="50000"/>
                    <a:lumOff val="50000"/>
                  </a:schemeClr>
                </a:solidFill>
              </a:rPr>
              <a:t>No encuadra en el art. 32 in fine.</a:t>
            </a:r>
          </a:p>
          <a:p>
            <a:pPr>
              <a:defRPr/>
            </a:pPr>
            <a:r>
              <a:rPr lang="es-ES" dirty="0">
                <a:solidFill>
                  <a:schemeClr val="bg1">
                    <a:lumMod val="50000"/>
                    <a:lumOff val="50000"/>
                  </a:schemeClr>
                </a:solidFill>
              </a:rPr>
              <a:t>Resolución </a:t>
            </a:r>
            <a:r>
              <a:rPr lang="es-ES" b="1" dirty="0">
                <a:solidFill>
                  <a:schemeClr val="bg1">
                    <a:lumMod val="50000"/>
                    <a:lumOff val="50000"/>
                  </a:schemeClr>
                </a:solidFill>
              </a:rPr>
              <a:t>93/2020 de ANDIS </a:t>
            </a:r>
            <a:r>
              <a:rPr lang="es-ES" dirty="0">
                <a:solidFill>
                  <a:schemeClr val="bg1">
                    <a:lumMod val="50000"/>
                    <a:lumOff val="50000"/>
                  </a:schemeClr>
                </a:solidFill>
              </a:rPr>
              <a:t>: solicitar la persona por sí misma o con apoyos informales salvo que ya los tuviera designados judicialmente</a:t>
            </a:r>
          </a:p>
        </p:txBody>
      </p:sp>
      <p:sp>
        <p:nvSpPr>
          <p:cNvPr id="40964" name="3 Marcador de número de diapositiva">
            <a:extLst>
              <a:ext uri="{FF2B5EF4-FFF2-40B4-BE49-F238E27FC236}">
                <a16:creationId xmlns:a16="http://schemas.microsoft.com/office/drawing/2014/main" id="{A99E69B3-D6EB-008D-795A-AAB871A18D2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FAD4B05-A92A-4A87-BE68-53B2729318D3}" type="slidenum">
              <a:rPr lang="es-ES" altLang="es-AR">
                <a:solidFill>
                  <a:schemeClr val="bg1"/>
                </a:solidFill>
                <a:latin typeface="Arial" panose="020B0604020202020204" pitchFamily="34" charset="0"/>
              </a:rPr>
              <a:pPr eaLnBrk="1" hangingPunct="1"/>
              <a:t>27</a:t>
            </a:fld>
            <a:endParaRPr lang="es-ES" altLang="es-AR">
              <a:solidFill>
                <a:schemeClr val="bg1"/>
              </a:solidFill>
              <a:latin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C8B10CF-104B-5C74-B69E-D218D59D46F4}"/>
              </a:ext>
            </a:extLst>
          </p:cNvPr>
          <p:cNvSpPr>
            <a:spLocks noGrp="1"/>
          </p:cNvSpPr>
          <p:nvPr>
            <p:ph type="title"/>
          </p:nvPr>
        </p:nvSpPr>
        <p:spPr/>
        <p:txBody>
          <a:bodyPr/>
          <a:lstStyle/>
          <a:p>
            <a:pPr>
              <a:defRPr/>
            </a:pPr>
            <a:r>
              <a:rPr lang="es-ES" sz="4000" dirty="0">
                <a:solidFill>
                  <a:srgbClr val="FF0000"/>
                </a:solidFill>
              </a:rPr>
              <a:t>Resolución 93/2020 ANDIS</a:t>
            </a:r>
          </a:p>
        </p:txBody>
      </p:sp>
      <p:sp>
        <p:nvSpPr>
          <p:cNvPr id="3" name="2 Marcador de contenido">
            <a:extLst>
              <a:ext uri="{FF2B5EF4-FFF2-40B4-BE49-F238E27FC236}">
                <a16:creationId xmlns:a16="http://schemas.microsoft.com/office/drawing/2014/main" id="{DD59C6EC-F535-3460-9F03-6FD4C82231FF}"/>
              </a:ext>
            </a:extLst>
          </p:cNvPr>
          <p:cNvSpPr>
            <a:spLocks noGrp="1"/>
          </p:cNvSpPr>
          <p:nvPr>
            <p:ph idx="1"/>
          </p:nvPr>
        </p:nvSpPr>
        <p:spPr/>
        <p:txBody>
          <a:bodyPr/>
          <a:lstStyle/>
          <a:p>
            <a:pPr>
              <a:defRPr/>
            </a:pPr>
            <a:r>
              <a:rPr lang="es-ES" dirty="0">
                <a:solidFill>
                  <a:schemeClr val="bg1">
                    <a:lumMod val="50000"/>
                    <a:lumOff val="50000"/>
                  </a:schemeClr>
                </a:solidFill>
              </a:rPr>
              <a:t>Menores de edad titulares PNC a partir de los 18 años tienen derecho al cobro por si mismos.</a:t>
            </a:r>
          </a:p>
          <a:p>
            <a:pPr>
              <a:defRPr/>
            </a:pPr>
            <a:r>
              <a:rPr lang="es-ES" dirty="0">
                <a:solidFill>
                  <a:schemeClr val="bg1">
                    <a:lumMod val="50000"/>
                    <a:lumOff val="50000"/>
                  </a:schemeClr>
                </a:solidFill>
              </a:rPr>
              <a:t>Para inicio PNC mayores de 18 años podrán presentarse ante ANSES por sí mismas, o sus apoyos extrajudiciales que respeten su voluntad.</a:t>
            </a:r>
          </a:p>
          <a:p>
            <a:pPr>
              <a:defRPr/>
            </a:pPr>
            <a:r>
              <a:rPr lang="es-ES" dirty="0">
                <a:solidFill>
                  <a:schemeClr val="bg1">
                    <a:lumMod val="50000"/>
                    <a:lumOff val="50000"/>
                  </a:schemeClr>
                </a:solidFill>
              </a:rPr>
              <a:t>Personal que deba explicar los trámites y garantizar la accesibilidad de la comunicación.</a:t>
            </a:r>
          </a:p>
          <a:p>
            <a:pPr>
              <a:defRPr/>
            </a:pPr>
            <a:r>
              <a:rPr lang="es-ES" dirty="0">
                <a:solidFill>
                  <a:schemeClr val="bg1">
                    <a:lumMod val="50000"/>
                    <a:lumOff val="50000"/>
                  </a:schemeClr>
                </a:solidFill>
              </a:rPr>
              <a:t>Art. 32 restricción a la capacidad jurídica solo se requerirá la firma de las personas a las que el Juez/a haya designado.</a:t>
            </a:r>
          </a:p>
          <a:p>
            <a:pPr>
              <a:defRPr/>
            </a:pPr>
            <a:endParaRPr lang="es-ES" dirty="0">
              <a:solidFill>
                <a:schemeClr val="bg1">
                  <a:lumMod val="50000"/>
                  <a:lumOff val="50000"/>
                </a:schemeClr>
              </a:solidFill>
            </a:endParaRPr>
          </a:p>
        </p:txBody>
      </p:sp>
      <p:sp>
        <p:nvSpPr>
          <p:cNvPr id="4" name="3 Marcador de número de diapositiva">
            <a:extLst>
              <a:ext uri="{FF2B5EF4-FFF2-40B4-BE49-F238E27FC236}">
                <a16:creationId xmlns:a16="http://schemas.microsoft.com/office/drawing/2014/main" id="{D48BFEF3-0C29-36C1-C707-5245934A80C5}"/>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D8633A7-1C0C-4BEE-A218-38B99CE41D72}" type="slidenum">
              <a:rPr lang="es-ES" altLang="es-AR">
                <a:solidFill>
                  <a:srgbClr val="0A47FF"/>
                </a:solidFill>
                <a:latin typeface="Arial" panose="020B0604020202020204" pitchFamily="34" charset="0"/>
              </a:rPr>
              <a:pPr eaLnBrk="1" hangingPunct="1"/>
              <a:t>28</a:t>
            </a:fld>
            <a:endParaRPr lang="es-ES" altLang="es-AR">
              <a:solidFill>
                <a:srgbClr val="0A47FF"/>
              </a:solidFill>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8F2A306-A9DB-DB57-2D15-947F5D6B44F7}"/>
              </a:ext>
            </a:extLst>
          </p:cNvPr>
          <p:cNvSpPr>
            <a:spLocks noGrp="1"/>
          </p:cNvSpPr>
          <p:nvPr>
            <p:ph type="title"/>
          </p:nvPr>
        </p:nvSpPr>
        <p:spPr/>
        <p:txBody>
          <a:bodyPr/>
          <a:lstStyle/>
          <a:p>
            <a:pPr>
              <a:defRPr/>
            </a:pPr>
            <a:r>
              <a:rPr lang="es-ES" sz="4000" dirty="0">
                <a:solidFill>
                  <a:srgbClr val="FF0000"/>
                </a:solidFill>
              </a:rPr>
              <a:t>Procesos de determinación de capacidad y de incapacidad</a:t>
            </a:r>
          </a:p>
        </p:txBody>
      </p:sp>
      <p:sp>
        <p:nvSpPr>
          <p:cNvPr id="3" name="2 Marcador de contenido">
            <a:extLst>
              <a:ext uri="{FF2B5EF4-FFF2-40B4-BE49-F238E27FC236}">
                <a16:creationId xmlns:a16="http://schemas.microsoft.com/office/drawing/2014/main" id="{9D474B02-9A27-9CF5-F165-7C4E9C81A2E4}"/>
              </a:ext>
            </a:extLst>
          </p:cNvPr>
          <p:cNvSpPr>
            <a:spLocks noGrp="1"/>
          </p:cNvSpPr>
          <p:nvPr>
            <p:ph idx="1"/>
          </p:nvPr>
        </p:nvSpPr>
        <p:spPr>
          <a:xfrm>
            <a:off x="395288" y="1628775"/>
            <a:ext cx="8229600" cy="4525963"/>
          </a:xfrm>
        </p:spPr>
        <p:txBody>
          <a:bodyPr/>
          <a:lstStyle/>
          <a:p>
            <a:pPr>
              <a:defRPr/>
            </a:pPr>
            <a:r>
              <a:rPr lang="es-ES" dirty="0">
                <a:solidFill>
                  <a:schemeClr val="bg1">
                    <a:lumMod val="50000"/>
                    <a:lumOff val="50000"/>
                  </a:schemeClr>
                </a:solidFill>
              </a:rPr>
              <a:t>Es de jurisdicción voluntaria.</a:t>
            </a:r>
          </a:p>
          <a:p>
            <a:pPr>
              <a:defRPr/>
            </a:pPr>
            <a:r>
              <a:rPr lang="es-ES" dirty="0">
                <a:solidFill>
                  <a:schemeClr val="bg1">
                    <a:lumMod val="50000"/>
                    <a:lumOff val="50000"/>
                  </a:schemeClr>
                </a:solidFill>
              </a:rPr>
              <a:t>No hay 2 partes con intereses contrapuestos.</a:t>
            </a:r>
          </a:p>
          <a:p>
            <a:pPr>
              <a:defRPr/>
            </a:pPr>
            <a:r>
              <a:rPr lang="es-ES" dirty="0">
                <a:solidFill>
                  <a:schemeClr val="bg1">
                    <a:lumMod val="50000"/>
                    <a:lumOff val="50000"/>
                  </a:schemeClr>
                </a:solidFill>
              </a:rPr>
              <a:t>Se encuentra interesado el orden público.</a:t>
            </a:r>
          </a:p>
          <a:p>
            <a:pPr>
              <a:defRPr/>
            </a:pPr>
            <a:r>
              <a:rPr lang="es-ES" dirty="0">
                <a:solidFill>
                  <a:schemeClr val="bg1">
                    <a:lumMod val="50000"/>
                    <a:lumOff val="50000"/>
                  </a:schemeClr>
                </a:solidFill>
              </a:rPr>
              <a:t>La capacidad de ejercicio es indisponible.</a:t>
            </a:r>
          </a:p>
          <a:p>
            <a:pPr>
              <a:defRPr/>
            </a:pPr>
            <a:r>
              <a:rPr lang="es-ES" dirty="0">
                <a:solidFill>
                  <a:schemeClr val="bg1">
                    <a:lumMod val="50000"/>
                    <a:lumOff val="50000"/>
                  </a:schemeClr>
                </a:solidFill>
              </a:rPr>
              <a:t>No se puede desistir</a:t>
            </a:r>
          </a:p>
          <a:p>
            <a:pPr>
              <a:defRPr/>
            </a:pPr>
            <a:r>
              <a:rPr lang="es-ES" dirty="0">
                <a:solidFill>
                  <a:schemeClr val="bg1">
                    <a:lumMod val="50000"/>
                    <a:lumOff val="50000"/>
                  </a:schemeClr>
                </a:solidFill>
              </a:rPr>
              <a:t>No se puede allanar</a:t>
            </a:r>
          </a:p>
          <a:p>
            <a:pPr>
              <a:defRPr/>
            </a:pPr>
            <a:r>
              <a:rPr lang="es-ES" dirty="0">
                <a:solidFill>
                  <a:schemeClr val="bg1">
                    <a:lumMod val="50000"/>
                    <a:lumOff val="50000"/>
                  </a:schemeClr>
                </a:solidFill>
              </a:rPr>
              <a:t>No se puede decretar la caducidad de instancia.</a:t>
            </a:r>
          </a:p>
        </p:txBody>
      </p:sp>
      <p:sp>
        <p:nvSpPr>
          <p:cNvPr id="20484" name="3 Marcador de número de diapositiva">
            <a:extLst>
              <a:ext uri="{FF2B5EF4-FFF2-40B4-BE49-F238E27FC236}">
                <a16:creationId xmlns:a16="http://schemas.microsoft.com/office/drawing/2014/main" id="{3FA21D13-5C9B-194E-F002-838943046F93}"/>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08670CC-2612-4223-8690-4F4FC57EF709}" type="slidenum">
              <a:rPr lang="es-ES" altLang="es-AR">
                <a:solidFill>
                  <a:srgbClr val="7176A6"/>
                </a:solidFill>
                <a:latin typeface="Arial" panose="020B0604020202020204" pitchFamily="34" charset="0"/>
              </a:rPr>
              <a:pPr eaLnBrk="1" hangingPunct="1"/>
              <a:t>29</a:t>
            </a:fld>
            <a:endParaRPr lang="es-ES" altLang="es-AR">
              <a:solidFill>
                <a:srgbClr val="7176A6"/>
              </a:solidFill>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A11314D1-809A-E228-516D-F7C4F32C6DF3}"/>
              </a:ext>
            </a:extLst>
          </p:cNvPr>
          <p:cNvSpPr>
            <a:spLocks noGrp="1"/>
          </p:cNvSpPr>
          <p:nvPr>
            <p:ph type="title"/>
          </p:nvPr>
        </p:nvSpPr>
        <p:spPr/>
        <p:txBody>
          <a:bodyPr/>
          <a:lstStyle/>
          <a:p>
            <a:pPr>
              <a:defRPr/>
            </a:pPr>
            <a:r>
              <a:rPr lang="es-ES" sz="2800" dirty="0">
                <a:solidFill>
                  <a:srgbClr val="FF0000"/>
                </a:solidFill>
              </a:rPr>
              <a:t>J. Civ. 23, 16/02/2024, C., D.E.F. s/determinación capacidad</a:t>
            </a:r>
          </a:p>
        </p:txBody>
      </p:sp>
      <p:sp>
        <p:nvSpPr>
          <p:cNvPr id="3" name="2 Marcador de contenido">
            <a:extLst>
              <a:ext uri="{FF2B5EF4-FFF2-40B4-BE49-F238E27FC236}">
                <a16:creationId xmlns:a16="http://schemas.microsoft.com/office/drawing/2014/main" id="{760B0E92-7876-C03C-768E-A37802050EC5}"/>
              </a:ext>
            </a:extLst>
          </p:cNvPr>
          <p:cNvSpPr>
            <a:spLocks noGrp="1"/>
          </p:cNvSpPr>
          <p:nvPr>
            <p:ph idx="1"/>
          </p:nvPr>
        </p:nvSpPr>
        <p:spPr/>
        <p:txBody>
          <a:bodyPr/>
          <a:lstStyle/>
          <a:p>
            <a:pPr>
              <a:defRPr/>
            </a:pPr>
            <a:r>
              <a:rPr lang="es-ES" dirty="0">
                <a:solidFill>
                  <a:schemeClr val="bg1">
                    <a:lumMod val="50000"/>
                    <a:lumOff val="50000"/>
                  </a:schemeClr>
                </a:solidFill>
              </a:rPr>
              <a:t>Quien promovió el proceso desiste pues C. no tiene bienes y ya obtuvo las prestaciones que requería.</a:t>
            </a:r>
          </a:p>
          <a:p>
            <a:pPr>
              <a:defRPr/>
            </a:pPr>
            <a:r>
              <a:rPr lang="es-ES" dirty="0">
                <a:solidFill>
                  <a:schemeClr val="bg1">
                    <a:lumMod val="50000"/>
                    <a:lumOff val="50000"/>
                  </a:schemeClr>
                </a:solidFill>
              </a:rPr>
              <a:t>No se hace lugar y se ordena continuar con el trámite del proceso.</a:t>
            </a:r>
          </a:p>
          <a:p>
            <a:pPr>
              <a:defRPr/>
            </a:pPr>
            <a:r>
              <a:rPr lang="es-ES" b="1" dirty="0">
                <a:solidFill>
                  <a:schemeClr val="bg1">
                    <a:lumMod val="50000"/>
                    <a:lumOff val="50000"/>
                  </a:schemeClr>
                </a:solidFill>
              </a:rPr>
              <a:t>Orden público.</a:t>
            </a:r>
          </a:p>
          <a:p>
            <a:pPr>
              <a:defRPr/>
            </a:pPr>
            <a:r>
              <a:rPr lang="es-ES" dirty="0">
                <a:solidFill>
                  <a:schemeClr val="bg1">
                    <a:lumMod val="50000"/>
                    <a:lumOff val="50000"/>
                  </a:schemeClr>
                </a:solidFill>
              </a:rPr>
              <a:t>Procedimiento incoado en autos está instituido en beneficio de la causante y no con miras a su estigmatización.</a:t>
            </a:r>
          </a:p>
        </p:txBody>
      </p:sp>
      <p:sp>
        <p:nvSpPr>
          <p:cNvPr id="4" name="3 Marcador de número de diapositiva">
            <a:extLst>
              <a:ext uri="{FF2B5EF4-FFF2-40B4-BE49-F238E27FC236}">
                <a16:creationId xmlns:a16="http://schemas.microsoft.com/office/drawing/2014/main" id="{F51BA84C-0754-A5E0-A340-0C0D4F0FD0EA}"/>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F38DDBC-2D44-4F7F-BBBE-EF5558B676AF}" type="slidenum">
              <a:rPr lang="es-ES" altLang="es-AR">
                <a:solidFill>
                  <a:srgbClr val="0A47FF"/>
                </a:solidFill>
                <a:latin typeface="Arial" panose="020B0604020202020204" pitchFamily="34" charset="0"/>
              </a:rPr>
              <a:pPr eaLnBrk="1" hangingPunct="1"/>
              <a:t>30</a:t>
            </a:fld>
            <a:endParaRPr lang="es-ES" altLang="es-AR">
              <a:solidFill>
                <a:srgbClr val="0A47FF"/>
              </a:solidFill>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C7B45F7-44D9-0BF4-430B-1EDBC79B105A}"/>
              </a:ext>
            </a:extLst>
          </p:cNvPr>
          <p:cNvSpPr>
            <a:spLocks noGrp="1"/>
          </p:cNvSpPr>
          <p:nvPr>
            <p:ph type="title"/>
          </p:nvPr>
        </p:nvSpPr>
        <p:spPr/>
        <p:txBody>
          <a:bodyPr/>
          <a:lstStyle/>
          <a:p>
            <a:pPr>
              <a:defRPr/>
            </a:pPr>
            <a:r>
              <a:rPr lang="es-AR" dirty="0">
                <a:solidFill>
                  <a:srgbClr val="FF0000"/>
                </a:solidFill>
                <a:latin typeface="Arial Black" pitchFamily="34" charset="0"/>
              </a:rPr>
              <a:t>Presentación</a:t>
            </a:r>
            <a:endParaRPr lang="es-ES"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E2CA2730-3B86-06D7-70D8-597624C17CFA}"/>
              </a:ext>
            </a:extLst>
          </p:cNvPr>
          <p:cNvSpPr>
            <a:spLocks noGrp="1"/>
          </p:cNvSpPr>
          <p:nvPr>
            <p:ph idx="1"/>
          </p:nvPr>
        </p:nvSpPr>
        <p:spPr/>
        <p:txBody>
          <a:bodyPr/>
          <a:lstStyle/>
          <a:p>
            <a:pPr>
              <a:defRPr/>
            </a:pPr>
            <a:r>
              <a:rPr lang="es-AR" sz="2400" b="1" dirty="0">
                <a:solidFill>
                  <a:schemeClr val="bg1">
                    <a:lumMod val="50000"/>
                    <a:lumOff val="50000"/>
                  </a:schemeClr>
                </a:solidFill>
                <a:latin typeface="Arial Black" pitchFamily="34" charset="0"/>
              </a:rPr>
              <a:t>Título. Solicita determinación/restricción de capacidad</a:t>
            </a:r>
          </a:p>
          <a:p>
            <a:pPr>
              <a:defRPr/>
            </a:pPr>
            <a:r>
              <a:rPr lang="es-AR" sz="2800" b="1" dirty="0">
                <a:solidFill>
                  <a:schemeClr val="bg1">
                    <a:lumMod val="50000"/>
                    <a:lumOff val="50000"/>
                  </a:schemeClr>
                </a:solidFill>
                <a:latin typeface="Arial Black" pitchFamily="34" charset="0"/>
              </a:rPr>
              <a:t>Objeto</a:t>
            </a:r>
          </a:p>
          <a:p>
            <a:pPr>
              <a:defRPr/>
            </a:pPr>
            <a:r>
              <a:rPr lang="es-AR" sz="2800" b="1" dirty="0">
                <a:solidFill>
                  <a:schemeClr val="bg1">
                    <a:lumMod val="50000"/>
                    <a:lumOff val="50000"/>
                  </a:schemeClr>
                </a:solidFill>
                <a:latin typeface="Arial Black" pitchFamily="34" charset="0"/>
              </a:rPr>
              <a:t>Competencia</a:t>
            </a:r>
          </a:p>
          <a:p>
            <a:pPr>
              <a:defRPr/>
            </a:pPr>
            <a:r>
              <a:rPr lang="es-AR" sz="2800" b="1" dirty="0">
                <a:solidFill>
                  <a:schemeClr val="bg1">
                    <a:lumMod val="50000"/>
                    <a:lumOff val="50000"/>
                  </a:schemeClr>
                </a:solidFill>
                <a:latin typeface="Arial Black" pitchFamily="34" charset="0"/>
              </a:rPr>
              <a:t>Legitimación</a:t>
            </a:r>
          </a:p>
          <a:p>
            <a:pPr>
              <a:defRPr/>
            </a:pPr>
            <a:r>
              <a:rPr lang="es-AR" sz="2800" b="1" dirty="0">
                <a:solidFill>
                  <a:schemeClr val="bg1">
                    <a:lumMod val="50000"/>
                    <a:lumOff val="50000"/>
                  </a:schemeClr>
                </a:solidFill>
                <a:latin typeface="Arial Black" pitchFamily="34" charset="0"/>
              </a:rPr>
              <a:t>Hechos</a:t>
            </a:r>
          </a:p>
          <a:p>
            <a:pPr>
              <a:defRPr/>
            </a:pPr>
            <a:r>
              <a:rPr lang="es-AR" sz="2800" b="1" dirty="0">
                <a:solidFill>
                  <a:schemeClr val="bg1">
                    <a:lumMod val="50000"/>
                    <a:lumOff val="50000"/>
                  </a:schemeClr>
                </a:solidFill>
                <a:latin typeface="Arial Black" pitchFamily="34" charset="0"/>
              </a:rPr>
              <a:t>Denuncia de bienes/patrimonio</a:t>
            </a:r>
          </a:p>
          <a:p>
            <a:pPr>
              <a:defRPr/>
            </a:pPr>
            <a:r>
              <a:rPr lang="es-AR" sz="2800" b="1" dirty="0">
                <a:solidFill>
                  <a:schemeClr val="bg1">
                    <a:lumMod val="50000"/>
                    <a:lumOff val="50000"/>
                  </a:schemeClr>
                </a:solidFill>
                <a:latin typeface="Arial Black" pitchFamily="34" charset="0"/>
              </a:rPr>
              <a:t>Derecho</a:t>
            </a:r>
          </a:p>
          <a:p>
            <a:pPr>
              <a:defRPr/>
            </a:pPr>
            <a:r>
              <a:rPr lang="es-AR" sz="2800" b="1" dirty="0">
                <a:solidFill>
                  <a:schemeClr val="bg1">
                    <a:lumMod val="50000"/>
                    <a:lumOff val="50000"/>
                  </a:schemeClr>
                </a:solidFill>
                <a:latin typeface="Arial Black" pitchFamily="34" charset="0"/>
              </a:rPr>
              <a:t>Prueba</a:t>
            </a:r>
          </a:p>
          <a:p>
            <a:pPr>
              <a:defRPr/>
            </a:pPr>
            <a:r>
              <a:rPr lang="es-AR" sz="2800" b="1" dirty="0">
                <a:solidFill>
                  <a:schemeClr val="bg1">
                    <a:lumMod val="50000"/>
                    <a:lumOff val="50000"/>
                  </a:schemeClr>
                </a:solidFill>
                <a:latin typeface="Arial Black" pitchFamily="34" charset="0"/>
              </a:rPr>
              <a:t>Petitorio</a:t>
            </a:r>
            <a:endParaRPr lang="es-ES" sz="2800" b="1" dirty="0">
              <a:solidFill>
                <a:schemeClr val="bg1">
                  <a:lumMod val="50000"/>
                  <a:lumOff val="50000"/>
                </a:schemeClr>
              </a:solidFill>
              <a:latin typeface="Arial Black" pitchFamily="34" charset="0"/>
            </a:endParaRPr>
          </a:p>
        </p:txBody>
      </p:sp>
      <p:sp>
        <p:nvSpPr>
          <p:cNvPr id="51204" name="3 Marcador de número de diapositiva">
            <a:extLst>
              <a:ext uri="{FF2B5EF4-FFF2-40B4-BE49-F238E27FC236}">
                <a16:creationId xmlns:a16="http://schemas.microsoft.com/office/drawing/2014/main" id="{3A3641C0-91C2-177B-48BA-C858A60A84F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8DD06BA-ACB8-46B8-B167-3F5D7E572392}" type="slidenum">
              <a:rPr lang="es-ES" altLang="es-AR">
                <a:solidFill>
                  <a:srgbClr val="00248F"/>
                </a:solidFill>
                <a:latin typeface="Arial" panose="020B0604020202020204" pitchFamily="34" charset="0"/>
              </a:rPr>
              <a:pPr eaLnBrk="1" hangingPunct="1"/>
              <a:t>31</a:t>
            </a:fld>
            <a:endParaRPr lang="es-ES" altLang="es-AR">
              <a:solidFill>
                <a:srgbClr val="00248F"/>
              </a:solidFill>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98CCD82D-91DC-A38B-783F-A719A0DA8CFF}"/>
              </a:ext>
            </a:extLst>
          </p:cNvPr>
          <p:cNvSpPr>
            <a:spLocks noGrp="1"/>
          </p:cNvSpPr>
          <p:nvPr>
            <p:ph type="title"/>
          </p:nvPr>
        </p:nvSpPr>
        <p:spPr/>
        <p:txBody>
          <a:bodyPr/>
          <a:lstStyle/>
          <a:p>
            <a:pPr>
              <a:defRPr/>
            </a:pPr>
            <a:r>
              <a:rPr lang="es-ES" sz="4800" dirty="0">
                <a:solidFill>
                  <a:srgbClr val="FF0000"/>
                </a:solidFill>
                <a:latin typeface="Algerian" pitchFamily="82" charset="0"/>
              </a:rPr>
              <a:t>Persona</a:t>
            </a:r>
          </a:p>
        </p:txBody>
      </p:sp>
      <p:graphicFrame>
        <p:nvGraphicFramePr>
          <p:cNvPr id="5" name="4 Marcador de SmartArt">
            <a:extLst>
              <a:ext uri="{FF2B5EF4-FFF2-40B4-BE49-F238E27FC236}">
                <a16:creationId xmlns:a16="http://schemas.microsoft.com/office/drawing/2014/main" id="{B74BB74F-0A84-6746-851E-2971E85C6619}"/>
              </a:ext>
            </a:extLst>
          </p:cNvPr>
          <p:cNvGraphicFramePr>
            <a:graphicFrameLocks noGrp="1"/>
          </p:cNvGraphicFramePr>
          <p:nvPr>
            <p:ph type="dgm"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6084" name="3 Marcador de número de diapositiva">
            <a:extLst>
              <a:ext uri="{FF2B5EF4-FFF2-40B4-BE49-F238E27FC236}">
                <a16:creationId xmlns:a16="http://schemas.microsoft.com/office/drawing/2014/main" id="{9570F351-9774-5EFA-BE06-B56904AFD75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F79EEAF-D8F1-44A6-9773-4A29220D44AC}" type="slidenum">
              <a:rPr lang="es-ES" altLang="es-AR">
                <a:solidFill>
                  <a:schemeClr val="bg1"/>
                </a:solidFill>
                <a:latin typeface="Arial" panose="020B0604020202020204" pitchFamily="34" charset="0"/>
              </a:rPr>
              <a:pPr eaLnBrk="1" hangingPunct="1"/>
              <a:t>32</a:t>
            </a:fld>
            <a:endParaRPr lang="es-ES" altLang="es-AR">
              <a:solidFill>
                <a:schemeClr val="bg1"/>
              </a:solidFill>
              <a:latin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8C3B38CD-FCEB-221A-92F8-309737B3F0C0}"/>
              </a:ext>
            </a:extLst>
          </p:cNvPr>
          <p:cNvSpPr>
            <a:spLocks noGrp="1"/>
          </p:cNvSpPr>
          <p:nvPr>
            <p:ph type="title"/>
          </p:nvPr>
        </p:nvSpPr>
        <p:spPr/>
        <p:txBody>
          <a:bodyPr/>
          <a:lstStyle/>
          <a:p>
            <a:pPr>
              <a:defRPr/>
            </a:pPr>
            <a:r>
              <a:rPr lang="es-ES" dirty="0">
                <a:solidFill>
                  <a:srgbClr val="FF0000"/>
                </a:solidFill>
                <a:latin typeface="Arial Black" pitchFamily="34" charset="0"/>
              </a:rPr>
              <a:t>Diversas modalidades</a:t>
            </a:r>
          </a:p>
        </p:txBody>
      </p:sp>
      <p:sp>
        <p:nvSpPr>
          <p:cNvPr id="3" name="2 Marcador de contenido">
            <a:extLst>
              <a:ext uri="{FF2B5EF4-FFF2-40B4-BE49-F238E27FC236}">
                <a16:creationId xmlns:a16="http://schemas.microsoft.com/office/drawing/2014/main" id="{DA26309B-83D2-9668-1860-1CF2CE6F350C}"/>
              </a:ext>
            </a:extLst>
          </p:cNvPr>
          <p:cNvSpPr>
            <a:spLocks noGrp="1"/>
          </p:cNvSpPr>
          <p:nvPr>
            <p:ph idx="1"/>
          </p:nvPr>
        </p:nvSpPr>
        <p:spPr/>
        <p:txBody>
          <a:bodyPr/>
          <a:lstStyle/>
          <a:p>
            <a:pPr>
              <a:defRPr/>
            </a:pPr>
            <a:r>
              <a:rPr lang="es-ES" sz="2800" b="1" dirty="0">
                <a:solidFill>
                  <a:schemeClr val="bg1">
                    <a:lumMod val="50000"/>
                    <a:lumOff val="50000"/>
                  </a:schemeClr>
                </a:solidFill>
              </a:rPr>
              <a:t>1) la restricción a la capacidad para determinados actos y la designación de uno o más apoyos  respetando las preferencias de la persona protegida (art. 32, 1ª parte); 2) la declaración de inhabilitación por prodigalidad y apoyo para que lo asista (en actos de disposición entre vivos y otros actos que el juez fije en la sentencia; 3) restricción a la capacidad para determinados actos y uno o más apoyos con facultades de representación para dichos actos y 4) la declaración de incapacidad y la designación de curador/es (art. 32, 2ª parte). </a:t>
            </a:r>
          </a:p>
          <a:p>
            <a:pPr lvl="2">
              <a:defRPr/>
            </a:pPr>
            <a:endParaRPr lang="es-ES" b="1" dirty="0">
              <a:solidFill>
                <a:schemeClr val="bg1">
                  <a:lumMod val="50000"/>
                  <a:lumOff val="50000"/>
                </a:schemeClr>
              </a:solidFill>
            </a:endParaRPr>
          </a:p>
        </p:txBody>
      </p:sp>
      <p:sp>
        <p:nvSpPr>
          <p:cNvPr id="47108" name="3 Marcador de número de diapositiva">
            <a:extLst>
              <a:ext uri="{FF2B5EF4-FFF2-40B4-BE49-F238E27FC236}">
                <a16:creationId xmlns:a16="http://schemas.microsoft.com/office/drawing/2014/main" id="{F2E4B509-7D84-1ADA-FFD4-8CD7E464192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4E3E8DE-7193-43E6-B31C-B4F8AADAC384}" type="slidenum">
              <a:rPr lang="es-ES" altLang="es-AR">
                <a:latin typeface="Arial" panose="020B0604020202020204" pitchFamily="34" charset="0"/>
              </a:rPr>
              <a:pPr eaLnBrk="1" hangingPunct="1"/>
              <a:t>33</a:t>
            </a:fld>
            <a:endParaRPr lang="es-ES" altLang="es-AR">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975D6393-116D-71EA-7327-8F6000F57AEE}"/>
              </a:ext>
            </a:extLst>
          </p:cNvPr>
          <p:cNvSpPr>
            <a:spLocks noGrp="1"/>
          </p:cNvSpPr>
          <p:nvPr>
            <p:ph type="title"/>
          </p:nvPr>
        </p:nvSpPr>
        <p:spPr/>
        <p:txBody>
          <a:bodyPr/>
          <a:lstStyle/>
          <a:p>
            <a:pPr>
              <a:defRPr/>
            </a:pPr>
            <a:r>
              <a:rPr lang="es-ES" dirty="0">
                <a:solidFill>
                  <a:srgbClr val="FF0000"/>
                </a:solidFill>
                <a:latin typeface="Arial Black" pitchFamily="34" charset="0"/>
              </a:rPr>
              <a:t>Apoyos con funciones de representación</a:t>
            </a:r>
          </a:p>
        </p:txBody>
      </p:sp>
      <p:sp>
        <p:nvSpPr>
          <p:cNvPr id="3" name="2 Marcador de contenido">
            <a:extLst>
              <a:ext uri="{FF2B5EF4-FFF2-40B4-BE49-F238E27FC236}">
                <a16:creationId xmlns:a16="http://schemas.microsoft.com/office/drawing/2014/main" id="{A3B091FF-65FC-5B83-F075-35B8CB944BAD}"/>
              </a:ext>
            </a:extLst>
          </p:cNvPr>
          <p:cNvSpPr>
            <a:spLocks noGrp="1"/>
          </p:cNvSpPr>
          <p:nvPr>
            <p:ph idx="1"/>
          </p:nvPr>
        </p:nvSpPr>
        <p:spPr/>
        <p:txBody>
          <a:bodyPr/>
          <a:lstStyle/>
          <a:p>
            <a:pPr>
              <a:defRPr/>
            </a:pPr>
            <a:r>
              <a:rPr lang="es-ES" sz="2800" b="1" dirty="0">
                <a:solidFill>
                  <a:schemeClr val="bg1">
                    <a:lumMod val="50000"/>
                    <a:lumOff val="50000"/>
                  </a:schemeClr>
                </a:solidFill>
              </a:rPr>
              <a:t>Actos médicos</a:t>
            </a:r>
            <a:r>
              <a:rPr lang="es-ES" sz="2400" b="1" dirty="0">
                <a:solidFill>
                  <a:schemeClr val="bg1">
                    <a:lumMod val="50000"/>
                    <a:lumOff val="50000"/>
                  </a:schemeClr>
                </a:solidFill>
              </a:rPr>
              <a:t>, los apoyos con funciones de representación deberán respetar la voluntad hipotética. En caso que no se pueda, la actuación de los apoyos con funciones de representación deberá circunscribirse a la ponderación objetiva de las opciones para la vida y la salud del paciente.</a:t>
            </a:r>
          </a:p>
          <a:p>
            <a:pPr>
              <a:defRPr/>
            </a:pPr>
            <a:r>
              <a:rPr lang="es-ES" sz="2800" b="1" dirty="0">
                <a:solidFill>
                  <a:schemeClr val="bg1">
                    <a:lumMod val="50000"/>
                    <a:lumOff val="50000"/>
                  </a:schemeClr>
                </a:solidFill>
              </a:rPr>
              <a:t>Actos de contenido patrimonial: </a:t>
            </a:r>
            <a:r>
              <a:rPr lang="es-ES" sz="2800" dirty="0">
                <a:solidFill>
                  <a:schemeClr val="bg1">
                    <a:lumMod val="50000"/>
                    <a:lumOff val="50000"/>
                  </a:schemeClr>
                </a:solidFill>
              </a:rPr>
              <a:t>parámetro del "contratante cuidadoso y previsor” (oportunidad, mérito y conveniencia de un acto jurídico de carácter patrimonial) y la pauta de la "utilidad o necesidad".</a:t>
            </a:r>
          </a:p>
          <a:p>
            <a:pPr algn="r">
              <a:defRPr/>
            </a:pPr>
            <a:r>
              <a:rPr lang="es-ES" sz="2800" dirty="0">
                <a:solidFill>
                  <a:schemeClr val="bg1">
                    <a:lumMod val="50000"/>
                    <a:lumOff val="50000"/>
                  </a:schemeClr>
                </a:solidFill>
              </a:rPr>
              <a:t>Monteagudo</a:t>
            </a:r>
          </a:p>
        </p:txBody>
      </p:sp>
      <p:sp>
        <p:nvSpPr>
          <p:cNvPr id="48132" name="3 Marcador de número de diapositiva">
            <a:extLst>
              <a:ext uri="{FF2B5EF4-FFF2-40B4-BE49-F238E27FC236}">
                <a16:creationId xmlns:a16="http://schemas.microsoft.com/office/drawing/2014/main" id="{AC3D148C-3627-9B85-634F-E3906B70E26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118C695-6B5F-4916-B021-06D4667FA4F2}" type="slidenum">
              <a:rPr lang="es-ES" altLang="es-AR">
                <a:solidFill>
                  <a:schemeClr val="bg1"/>
                </a:solidFill>
                <a:latin typeface="Arial" panose="020B0604020202020204" pitchFamily="34" charset="0"/>
              </a:rPr>
              <a:pPr eaLnBrk="1" hangingPunct="1"/>
              <a:t>34</a:t>
            </a:fld>
            <a:endParaRPr lang="es-ES" altLang="es-AR">
              <a:solidFill>
                <a:schemeClr val="bg1"/>
              </a:solidFill>
              <a:latin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a:extLst>
              <a:ext uri="{FF2B5EF4-FFF2-40B4-BE49-F238E27FC236}">
                <a16:creationId xmlns:a16="http://schemas.microsoft.com/office/drawing/2014/main" id="{79924627-6D3B-0B03-EF82-E67DCAE9B129}"/>
              </a:ext>
            </a:extLst>
          </p:cNvPr>
          <p:cNvSpPr>
            <a:spLocks noGrp="1"/>
          </p:cNvSpPr>
          <p:nvPr>
            <p:ph type="title"/>
          </p:nvPr>
        </p:nvSpPr>
        <p:spPr/>
        <p:txBody>
          <a:bodyPr/>
          <a:lstStyle/>
          <a:p>
            <a:pPr algn="l">
              <a:defRPr/>
            </a:pPr>
            <a:r>
              <a:rPr lang="es-ES_tradnl" dirty="0">
                <a:solidFill>
                  <a:srgbClr val="FF0000"/>
                </a:solidFill>
                <a:latin typeface="Arial Black" pitchFamily="34" charset="0"/>
              </a:rPr>
              <a:t>Código Civil y</a:t>
            </a:r>
            <a:br>
              <a:rPr lang="es-ES_tradnl" dirty="0">
                <a:solidFill>
                  <a:srgbClr val="FF0000"/>
                </a:solidFill>
                <a:latin typeface="Arial Black" pitchFamily="34" charset="0"/>
              </a:rPr>
            </a:br>
            <a:r>
              <a:rPr lang="es-ES_tradnl" dirty="0">
                <a:solidFill>
                  <a:srgbClr val="FF0000"/>
                </a:solidFill>
                <a:latin typeface="Arial Black" pitchFamily="34" charset="0"/>
              </a:rPr>
              <a:t>Comercial</a:t>
            </a:r>
          </a:p>
        </p:txBody>
      </p:sp>
      <p:sp>
        <p:nvSpPr>
          <p:cNvPr id="9219" name="2 Marcador de contenido">
            <a:extLst>
              <a:ext uri="{FF2B5EF4-FFF2-40B4-BE49-F238E27FC236}">
                <a16:creationId xmlns:a16="http://schemas.microsoft.com/office/drawing/2014/main" id="{38C11950-9543-22C7-30BB-22984CB2E892}"/>
              </a:ext>
            </a:extLst>
          </p:cNvPr>
          <p:cNvSpPr>
            <a:spLocks noGrp="1"/>
          </p:cNvSpPr>
          <p:nvPr>
            <p:ph idx="1"/>
          </p:nvPr>
        </p:nvSpPr>
        <p:spPr/>
        <p:txBody>
          <a:bodyPr/>
          <a:lstStyle/>
          <a:p>
            <a:pPr>
              <a:defRPr/>
            </a:pPr>
            <a:r>
              <a:rPr lang="es-ES_tradnl" b="1" dirty="0">
                <a:solidFill>
                  <a:schemeClr val="bg1">
                    <a:lumMod val="50000"/>
                    <a:lumOff val="50000"/>
                  </a:schemeClr>
                </a:solidFill>
                <a:latin typeface="Algerian" pitchFamily="82" charset="0"/>
              </a:rPr>
              <a:t>Restricción de la </a:t>
            </a:r>
            <a:r>
              <a:rPr lang="es-ES_tradnl" b="1" dirty="0" err="1">
                <a:solidFill>
                  <a:schemeClr val="bg1">
                    <a:lumMod val="50000"/>
                    <a:lumOff val="50000"/>
                  </a:schemeClr>
                </a:solidFill>
                <a:latin typeface="Algerian" pitchFamily="82" charset="0"/>
              </a:rPr>
              <a:t>capaci</a:t>
            </a:r>
            <a:r>
              <a:rPr lang="es-ES_tradnl" b="1" dirty="0">
                <a:solidFill>
                  <a:schemeClr val="bg1">
                    <a:lumMod val="50000"/>
                    <a:lumOff val="50000"/>
                  </a:schemeClr>
                </a:solidFill>
                <a:latin typeface="Algerian" pitchFamily="82" charset="0"/>
              </a:rPr>
              <a:t>-</a:t>
            </a:r>
          </a:p>
          <a:p>
            <a:pPr>
              <a:buFont typeface="Wingdings" panose="05000000000000000000" pitchFamily="2" charset="2"/>
              <a:buNone/>
              <a:defRPr/>
            </a:pPr>
            <a:r>
              <a:rPr lang="es-ES_tradnl" b="1" dirty="0">
                <a:solidFill>
                  <a:schemeClr val="bg1">
                    <a:lumMod val="50000"/>
                    <a:lumOff val="50000"/>
                  </a:schemeClr>
                </a:solidFill>
                <a:latin typeface="Algerian" pitchFamily="82" charset="0"/>
              </a:rPr>
              <a:t>dad para </a:t>
            </a:r>
            <a:r>
              <a:rPr lang="es-ES_tradnl" b="1" dirty="0" err="1">
                <a:solidFill>
                  <a:schemeClr val="bg1">
                    <a:lumMod val="50000"/>
                    <a:lumOff val="50000"/>
                  </a:schemeClr>
                </a:solidFill>
                <a:latin typeface="Algerian" pitchFamily="82" charset="0"/>
              </a:rPr>
              <a:t>det</a:t>
            </a:r>
            <a:r>
              <a:rPr lang="es-ES_tradnl" b="1" dirty="0">
                <a:solidFill>
                  <a:schemeClr val="bg1">
                    <a:lumMod val="50000"/>
                    <a:lumOff val="50000"/>
                  </a:schemeClr>
                </a:solidFill>
                <a:latin typeface="Algerian" pitchFamily="82" charset="0"/>
              </a:rPr>
              <a:t>. actos</a:t>
            </a:r>
          </a:p>
          <a:p>
            <a:pPr>
              <a:defRPr/>
            </a:pPr>
            <a:r>
              <a:rPr lang="es-ES_tradnl" sz="3600" dirty="0">
                <a:solidFill>
                  <a:schemeClr val="bg1">
                    <a:lumMod val="50000"/>
                    <a:lumOff val="50000"/>
                  </a:schemeClr>
                </a:solidFill>
                <a:latin typeface="Arial" pitchFamily="34" charset="0"/>
                <a:cs typeface="Arial" pitchFamily="34" charset="0"/>
              </a:rPr>
              <a:t>Mayor de 13 años +</a:t>
            </a:r>
          </a:p>
          <a:p>
            <a:pPr>
              <a:buFont typeface="Wingdings" panose="05000000000000000000" pitchFamily="2" charset="2"/>
              <a:buNone/>
              <a:defRPr/>
            </a:pPr>
            <a:r>
              <a:rPr lang="es-ES" sz="3600" dirty="0">
                <a:solidFill>
                  <a:schemeClr val="bg1">
                    <a:lumMod val="50000"/>
                    <a:lumOff val="50000"/>
                  </a:schemeClr>
                </a:solidFill>
                <a:latin typeface="Arial" pitchFamily="34" charset="0"/>
                <a:cs typeface="Arial" pitchFamily="34" charset="0"/>
              </a:rPr>
              <a:t>adicción o una alteración </a:t>
            </a:r>
          </a:p>
          <a:p>
            <a:pPr marL="0" indent="0">
              <a:buFont typeface="Wingdings" panose="05000000000000000000" pitchFamily="2" charset="2"/>
              <a:buNone/>
              <a:defRPr/>
            </a:pPr>
            <a:r>
              <a:rPr lang="es-ES" sz="3600" dirty="0">
                <a:solidFill>
                  <a:schemeClr val="bg1">
                    <a:lumMod val="50000"/>
                    <a:lumOff val="50000"/>
                  </a:schemeClr>
                </a:solidFill>
                <a:latin typeface="Arial" pitchFamily="34" charset="0"/>
                <a:cs typeface="Arial" pitchFamily="34" charset="0"/>
              </a:rPr>
              <a:t>mental permanente o prolongada, +  suficiente entidad + ejercicio de su plena capacidad puede resultar un daño a su persona o a sus bienes.</a:t>
            </a:r>
            <a:endParaRPr lang="es-ES_tradnl" sz="3600" dirty="0">
              <a:solidFill>
                <a:schemeClr val="bg1">
                  <a:lumMod val="50000"/>
                  <a:lumOff val="50000"/>
                </a:schemeClr>
              </a:solidFill>
              <a:latin typeface="Arial" pitchFamily="34" charset="0"/>
              <a:cs typeface="Arial" pitchFamily="34" charset="0"/>
            </a:endParaRPr>
          </a:p>
        </p:txBody>
      </p:sp>
      <p:sp>
        <p:nvSpPr>
          <p:cNvPr id="49156" name="3 Marcador de número de diapositiva">
            <a:extLst>
              <a:ext uri="{FF2B5EF4-FFF2-40B4-BE49-F238E27FC236}">
                <a16:creationId xmlns:a16="http://schemas.microsoft.com/office/drawing/2014/main" id="{2EDE8F5D-2933-8BC2-9FA1-F9C47F811DF6}"/>
              </a:ext>
            </a:extLst>
          </p:cNvPr>
          <p:cNvSpPr>
            <a:spLocks noGrp="1"/>
          </p:cNvSpPr>
          <p:nvPr>
            <p:ph type="sldNum" sz="quarter" idx="11"/>
          </p:nvPr>
        </p:nvSpPr>
        <p:spPr>
          <a:xfrm>
            <a:off x="3124200" y="6248400"/>
            <a:ext cx="2895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fld id="{E455F0AB-FA54-4C28-B5A7-EF3A66399403}" type="slidenum">
              <a:rPr lang="es-ES_tradnl" altLang="es-AR">
                <a:latin typeface="Arial" panose="020B0604020202020204" pitchFamily="34" charset="0"/>
              </a:rPr>
              <a:pPr algn="ctr" eaLnBrk="1" hangingPunct="1"/>
              <a:t>35</a:t>
            </a:fld>
            <a:endParaRPr lang="es-ES_tradnl" altLang="es-AR">
              <a:latin typeface="Arial" panose="020B0604020202020204" pitchFamily="34" charset="0"/>
            </a:endParaRPr>
          </a:p>
        </p:txBody>
      </p:sp>
      <p:pic>
        <p:nvPicPr>
          <p:cNvPr id="49157" name="Picture 5" descr="C:\Users\Jerry\Pictures\Fotos para cursos\curador representación.jpg">
            <a:extLst>
              <a:ext uri="{FF2B5EF4-FFF2-40B4-BE49-F238E27FC236}">
                <a16:creationId xmlns:a16="http://schemas.microsoft.com/office/drawing/2014/main" id="{266FB474-B8D9-43FD-8157-38EF2BFF3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0" y="285750"/>
            <a:ext cx="2857500"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a:extLst>
              <a:ext uri="{FF2B5EF4-FFF2-40B4-BE49-F238E27FC236}">
                <a16:creationId xmlns:a16="http://schemas.microsoft.com/office/drawing/2014/main" id="{54886E7D-7A34-B917-1C81-BD61377A90BA}"/>
              </a:ext>
            </a:extLst>
          </p:cNvPr>
          <p:cNvSpPr>
            <a:spLocks noGrp="1"/>
          </p:cNvSpPr>
          <p:nvPr>
            <p:ph type="title"/>
          </p:nvPr>
        </p:nvSpPr>
        <p:spPr/>
        <p:txBody>
          <a:bodyPr/>
          <a:lstStyle/>
          <a:p>
            <a:pPr>
              <a:defRPr/>
            </a:pPr>
            <a:br>
              <a:rPr lang="es-ES_tradnl" dirty="0">
                <a:solidFill>
                  <a:srgbClr val="00FF00"/>
                </a:solidFill>
                <a:latin typeface="Algerian" pitchFamily="82" charset="0"/>
              </a:rPr>
            </a:br>
            <a:r>
              <a:rPr lang="es-ES_tradnl" sz="4000" dirty="0">
                <a:solidFill>
                  <a:srgbClr val="FF0000"/>
                </a:solidFill>
                <a:latin typeface="Arial Black" pitchFamily="34" charset="0"/>
              </a:rPr>
              <a:t>Código Civil y Comercial</a:t>
            </a:r>
            <a:br>
              <a:rPr lang="es-ES_tradnl" sz="4000" dirty="0">
                <a:solidFill>
                  <a:srgbClr val="FF0000"/>
                </a:solidFill>
                <a:latin typeface="Arial Black" pitchFamily="34" charset="0"/>
              </a:rPr>
            </a:br>
            <a:r>
              <a:rPr lang="es-ES_tradnl" sz="4000" dirty="0">
                <a:solidFill>
                  <a:srgbClr val="FF0000"/>
                </a:solidFill>
                <a:latin typeface="Arial Black" pitchFamily="34" charset="0"/>
              </a:rPr>
              <a:t>Capacidad restringida</a:t>
            </a:r>
            <a:br>
              <a:rPr lang="es-ES_tradnl" dirty="0">
                <a:solidFill>
                  <a:srgbClr val="FF0000"/>
                </a:solidFill>
                <a:latin typeface="Algerian" pitchFamily="82" charset="0"/>
              </a:rPr>
            </a:br>
            <a:endParaRPr lang="es-ES_tradnl" dirty="0">
              <a:solidFill>
                <a:srgbClr val="FF0000"/>
              </a:solidFill>
              <a:latin typeface="Algerian" pitchFamily="82" charset="0"/>
            </a:endParaRPr>
          </a:p>
        </p:txBody>
      </p:sp>
      <p:sp>
        <p:nvSpPr>
          <p:cNvPr id="9219" name="2 Marcador de contenido">
            <a:extLst>
              <a:ext uri="{FF2B5EF4-FFF2-40B4-BE49-F238E27FC236}">
                <a16:creationId xmlns:a16="http://schemas.microsoft.com/office/drawing/2014/main" id="{DD4C61A9-DC61-A56C-1249-87BA45CBA3CB}"/>
              </a:ext>
            </a:extLst>
          </p:cNvPr>
          <p:cNvSpPr>
            <a:spLocks noGrp="1"/>
          </p:cNvSpPr>
          <p:nvPr>
            <p:ph idx="1"/>
          </p:nvPr>
        </p:nvSpPr>
        <p:spPr/>
        <p:txBody>
          <a:bodyPr/>
          <a:lstStyle/>
          <a:p>
            <a:pPr>
              <a:defRPr/>
            </a:pPr>
            <a:r>
              <a:rPr lang="es-ES" dirty="0">
                <a:solidFill>
                  <a:schemeClr val="bg1">
                    <a:lumMod val="50000"/>
                    <a:lumOff val="50000"/>
                  </a:schemeClr>
                </a:solidFill>
              </a:rPr>
              <a:t>Se basa en un criterio  interdisciplinario y está compuesto por 2 presupuestos (intrínseco y</a:t>
            </a:r>
          </a:p>
          <a:p>
            <a:pPr>
              <a:buFont typeface="Wingdings" panose="05000000000000000000" pitchFamily="2" charset="2"/>
              <a:buNone/>
              <a:defRPr/>
            </a:pPr>
            <a:r>
              <a:rPr lang="es-ES" dirty="0">
                <a:solidFill>
                  <a:schemeClr val="bg1">
                    <a:lumMod val="50000"/>
                    <a:lumOff val="50000"/>
                  </a:schemeClr>
                </a:solidFill>
              </a:rPr>
              <a:t>	extrínseco)…</a:t>
            </a:r>
          </a:p>
          <a:p>
            <a:pPr>
              <a:buFont typeface="Wingdings" panose="05000000000000000000" pitchFamily="2" charset="2"/>
              <a:buNone/>
              <a:defRPr/>
            </a:pPr>
            <a:r>
              <a:rPr lang="es-ES" dirty="0">
                <a:solidFill>
                  <a:schemeClr val="bg1">
                    <a:lumMod val="50000"/>
                    <a:lumOff val="50000"/>
                  </a:schemeClr>
                </a:solidFill>
              </a:rPr>
              <a:t>	</a:t>
            </a:r>
          </a:p>
          <a:p>
            <a:pPr>
              <a:buFont typeface="Wingdings" panose="05000000000000000000" pitchFamily="2" charset="2"/>
              <a:buNone/>
              <a:defRPr/>
            </a:pPr>
            <a:r>
              <a:rPr lang="es-ES" dirty="0">
                <a:solidFill>
                  <a:schemeClr val="bg1">
                    <a:lumMod val="50000"/>
                    <a:lumOff val="50000"/>
                  </a:schemeClr>
                </a:solidFill>
              </a:rPr>
              <a:t>	“una adicción o una alteración mental permanente o prolongada, de suficiente gravedad” </a:t>
            </a:r>
          </a:p>
          <a:p>
            <a:pPr>
              <a:buFont typeface="Wingdings" panose="05000000000000000000" pitchFamily="2" charset="2"/>
              <a:buNone/>
              <a:defRPr/>
            </a:pPr>
            <a:r>
              <a:rPr lang="es-ES" dirty="0">
                <a:solidFill>
                  <a:schemeClr val="bg1">
                    <a:lumMod val="50000"/>
                    <a:lumOff val="50000"/>
                  </a:schemeClr>
                </a:solidFill>
              </a:rPr>
              <a:t>	“estime que del ejercicio de su plena capacidad puede resultar un daño a su persona o a sus bienes </a:t>
            </a:r>
            <a:r>
              <a:rPr lang="es-ES" sz="2400" dirty="0">
                <a:solidFill>
                  <a:schemeClr val="bg1">
                    <a:lumMod val="50000"/>
                    <a:lumOff val="50000"/>
                  </a:schemeClr>
                </a:solidFill>
              </a:rPr>
              <a:t>(criterio de riesgo presumible).			    </a:t>
            </a:r>
            <a:r>
              <a:rPr lang="es-ES" sz="1800" dirty="0">
                <a:solidFill>
                  <a:schemeClr val="bg1">
                    <a:lumMod val="50000"/>
                    <a:lumOff val="50000"/>
                  </a:schemeClr>
                </a:solidFill>
              </a:rPr>
              <a:t> </a:t>
            </a:r>
            <a:r>
              <a:rPr lang="es-ES" sz="2400" dirty="0">
                <a:solidFill>
                  <a:schemeClr val="bg1">
                    <a:lumMod val="50000"/>
                    <a:lumOff val="50000"/>
                  </a:schemeClr>
                </a:solidFill>
              </a:rPr>
              <a:t>	</a:t>
            </a:r>
            <a:endParaRPr lang="es-ES_tradnl" sz="2400" b="1" dirty="0">
              <a:solidFill>
                <a:schemeClr val="bg1">
                  <a:lumMod val="50000"/>
                  <a:lumOff val="50000"/>
                </a:schemeClr>
              </a:solidFill>
              <a:latin typeface="Algerian" pitchFamily="82" charset="0"/>
            </a:endParaRPr>
          </a:p>
        </p:txBody>
      </p:sp>
      <p:sp>
        <p:nvSpPr>
          <p:cNvPr id="129028" name="3 Marcador de número de diapositiva">
            <a:extLst>
              <a:ext uri="{FF2B5EF4-FFF2-40B4-BE49-F238E27FC236}">
                <a16:creationId xmlns:a16="http://schemas.microsoft.com/office/drawing/2014/main" id="{3CA8B22D-0939-3825-B211-324993557103}"/>
              </a:ext>
            </a:extLst>
          </p:cNvPr>
          <p:cNvSpPr>
            <a:spLocks noGrp="1"/>
          </p:cNvSpPr>
          <p:nvPr>
            <p:ph type="sldNum" sz="quarter" idx="11"/>
          </p:nvPr>
        </p:nvSpPr>
        <p:spPr>
          <a:xfrm>
            <a:off x="5940425" y="6215063"/>
            <a:ext cx="3095625" cy="476250"/>
          </a:xfrm>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s-ES_tradnl" altLang="es-AR">
                <a:solidFill>
                  <a:srgbClr val="0A47FF"/>
                </a:solidFill>
                <a:latin typeface="Arial" panose="020B0604020202020204" pitchFamily="34" charset="0"/>
              </a:rPr>
              <a:t>                         </a:t>
            </a:r>
            <a:fld id="{C19E7BB2-1E94-4C29-AEB2-1DE1073C894E}" type="slidenum">
              <a:rPr lang="es-ES_tradnl" altLang="es-AR">
                <a:solidFill>
                  <a:srgbClr val="0A47FF"/>
                </a:solidFill>
                <a:latin typeface="Arial" panose="020B0604020202020204" pitchFamily="34" charset="0"/>
              </a:rPr>
              <a:pPr algn="ctr" eaLnBrk="1" hangingPunct="1"/>
              <a:t>36</a:t>
            </a:fld>
            <a:endParaRPr lang="es-ES_tradnl" altLang="es-AR">
              <a:solidFill>
                <a:srgbClr val="0A47FF"/>
              </a:solidFill>
              <a:latin typeface="Arial" panose="020B0604020202020204" pitchFamily="34" charset="0"/>
            </a:endParaRPr>
          </a:p>
        </p:txBody>
      </p:sp>
      <p:cxnSp>
        <p:nvCxnSpPr>
          <p:cNvPr id="7" name="6 Conector recto de flecha">
            <a:extLst>
              <a:ext uri="{FF2B5EF4-FFF2-40B4-BE49-F238E27FC236}">
                <a16:creationId xmlns:a16="http://schemas.microsoft.com/office/drawing/2014/main" id="{7C678FB2-922F-C92E-A9E0-93895485787F}"/>
              </a:ext>
            </a:extLst>
          </p:cNvPr>
          <p:cNvCxnSpPr/>
          <p:nvPr/>
        </p:nvCxnSpPr>
        <p:spPr>
          <a:xfrm rot="10800000" flipV="1">
            <a:off x="2357438" y="2500313"/>
            <a:ext cx="4357687" cy="142875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789235C5-D05B-8778-9119-ABFC10ACFEE1}"/>
              </a:ext>
            </a:extLst>
          </p:cNvPr>
          <p:cNvCxnSpPr/>
          <p:nvPr/>
        </p:nvCxnSpPr>
        <p:spPr>
          <a:xfrm rot="5400000">
            <a:off x="5357813" y="2643188"/>
            <a:ext cx="1285875" cy="12858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a:extLst>
              <a:ext uri="{FF2B5EF4-FFF2-40B4-BE49-F238E27FC236}">
                <a16:creationId xmlns:a16="http://schemas.microsoft.com/office/drawing/2014/main" id="{41E1BACA-28DB-F0A6-DAE4-11932A2FCFB5}"/>
              </a:ext>
            </a:extLst>
          </p:cNvPr>
          <p:cNvCxnSpPr/>
          <p:nvPr/>
        </p:nvCxnSpPr>
        <p:spPr>
          <a:xfrm rot="16200000" flipH="1">
            <a:off x="1214438" y="3214688"/>
            <a:ext cx="2928937" cy="26431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AB210E7-CEDA-0322-9661-FA4D8AC2A19C}"/>
              </a:ext>
            </a:extLst>
          </p:cNvPr>
          <p:cNvSpPr>
            <a:spLocks noGrp="1"/>
          </p:cNvSpPr>
          <p:nvPr>
            <p:ph type="title"/>
          </p:nvPr>
        </p:nvSpPr>
        <p:spPr/>
        <p:txBody>
          <a:bodyPr/>
          <a:lstStyle/>
          <a:p>
            <a:pPr>
              <a:defRPr/>
            </a:pPr>
            <a:r>
              <a:rPr lang="es-AR" sz="3200" dirty="0">
                <a:solidFill>
                  <a:srgbClr val="FF0000"/>
                </a:solidFill>
                <a:latin typeface="Arial Black" pitchFamily="34" charset="0"/>
              </a:rPr>
              <a:t>RESTRICCION A LA CAPACIDAD POR DISCAPACIDAD FISICA</a:t>
            </a:r>
            <a:endParaRPr lang="es-ES" sz="32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BC2D833B-6FAE-A96A-B1E9-D9B3114A5235}"/>
              </a:ext>
            </a:extLst>
          </p:cNvPr>
          <p:cNvSpPr>
            <a:spLocks noGrp="1"/>
          </p:cNvSpPr>
          <p:nvPr>
            <p:ph idx="1"/>
          </p:nvPr>
        </p:nvSpPr>
        <p:spPr/>
        <p:txBody>
          <a:bodyPr/>
          <a:lstStyle/>
          <a:p>
            <a:pPr>
              <a:defRPr/>
            </a:pPr>
            <a:r>
              <a:rPr lang="es-ES_tradnl" dirty="0">
                <a:solidFill>
                  <a:schemeClr val="bg1">
                    <a:lumMod val="50000"/>
                    <a:lumOff val="50000"/>
                  </a:schemeClr>
                </a:solidFill>
              </a:rPr>
              <a:t>Juzgado. No presentaba alteraciones mentales que limitasen su capacidad jurídica</a:t>
            </a:r>
          </a:p>
          <a:p>
            <a:pPr>
              <a:defRPr/>
            </a:pPr>
            <a:r>
              <a:rPr lang="es-ES_tradnl" dirty="0" err="1">
                <a:solidFill>
                  <a:schemeClr val="bg1">
                    <a:lumMod val="50000"/>
                    <a:lumOff val="50000"/>
                  </a:schemeClr>
                </a:solidFill>
              </a:rPr>
              <a:t>Displacia</a:t>
            </a:r>
            <a:r>
              <a:rPr lang="es-ES_tradnl" dirty="0">
                <a:solidFill>
                  <a:schemeClr val="bg1">
                    <a:lumMod val="50000"/>
                    <a:lumOff val="50000"/>
                  </a:schemeClr>
                </a:solidFill>
              </a:rPr>
              <a:t> congénita de cadera, que genera anormalidades en la marcha y en la movilidad- limitaba la realización en forma personal de trámites, gestiones administrativas y/o judiciales</a:t>
            </a:r>
          </a:p>
          <a:p>
            <a:pPr>
              <a:defRPr/>
            </a:pPr>
            <a:r>
              <a:rPr lang="es-ES_tradnl" dirty="0">
                <a:solidFill>
                  <a:schemeClr val="bg1">
                    <a:lumMod val="50000"/>
                    <a:lumOff val="50000"/>
                  </a:schemeClr>
                </a:solidFill>
              </a:rPr>
              <a:t>Declara </a:t>
            </a:r>
            <a:r>
              <a:rPr lang="es-ES_tradnl" dirty="0" err="1">
                <a:solidFill>
                  <a:schemeClr val="bg1">
                    <a:lumMod val="50000"/>
                    <a:lumOff val="50000"/>
                  </a:schemeClr>
                </a:solidFill>
              </a:rPr>
              <a:t>anticonvencional</a:t>
            </a:r>
            <a:r>
              <a:rPr lang="es-ES_tradnl" dirty="0">
                <a:solidFill>
                  <a:schemeClr val="bg1">
                    <a:lumMod val="50000"/>
                    <a:lumOff val="50000"/>
                  </a:schemeClr>
                </a:solidFill>
              </a:rPr>
              <a:t> art. 32</a:t>
            </a:r>
          </a:p>
          <a:p>
            <a:pPr>
              <a:defRPr/>
            </a:pPr>
            <a:r>
              <a:rPr lang="es-ES_tradnl" dirty="0">
                <a:solidFill>
                  <a:schemeClr val="bg1">
                    <a:lumMod val="50000"/>
                    <a:lumOff val="50000"/>
                  </a:schemeClr>
                </a:solidFill>
              </a:rPr>
              <a:t>Cámara revoca sentencia</a:t>
            </a:r>
          </a:p>
          <a:p>
            <a:pPr>
              <a:defRPr/>
            </a:pPr>
            <a:r>
              <a:rPr lang="es-ES_tradnl" sz="2000" dirty="0">
                <a:solidFill>
                  <a:schemeClr val="bg1">
                    <a:lumMod val="50000"/>
                    <a:lumOff val="50000"/>
                  </a:schemeClr>
                </a:solidFill>
              </a:rPr>
              <a:t>Cámara Segunda de Apelaciones en lo Civil y Comercial Paraná, Sala III, 4/08/2018, "V. M. C. A.S/ RESTRICCIONES A LA CAPACIDAD" </a:t>
            </a:r>
            <a:endParaRPr lang="es-ES" sz="2000" dirty="0">
              <a:solidFill>
                <a:schemeClr val="bg1">
                  <a:lumMod val="50000"/>
                  <a:lumOff val="50000"/>
                </a:schemeClr>
              </a:solidFill>
            </a:endParaRPr>
          </a:p>
        </p:txBody>
      </p:sp>
      <p:sp>
        <p:nvSpPr>
          <p:cNvPr id="51204" name="3 Marcador de número de diapositiva">
            <a:extLst>
              <a:ext uri="{FF2B5EF4-FFF2-40B4-BE49-F238E27FC236}">
                <a16:creationId xmlns:a16="http://schemas.microsoft.com/office/drawing/2014/main" id="{D879BB60-29C0-BAC2-1319-7EEDBD18407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04DD01E-F227-4477-9BAA-E578FE039358}" type="slidenum">
              <a:rPr lang="es-ES" altLang="es-AR">
                <a:solidFill>
                  <a:schemeClr val="bg1"/>
                </a:solidFill>
                <a:latin typeface="Arial" panose="020B0604020202020204" pitchFamily="34" charset="0"/>
              </a:rPr>
              <a:pPr eaLnBrk="1" hangingPunct="1"/>
              <a:t>37</a:t>
            </a:fld>
            <a:endParaRPr lang="es-ES" altLang="es-AR">
              <a:solidFill>
                <a:schemeClr val="bg1"/>
              </a:solidFill>
              <a:latin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AF629F4C-677C-9920-EBE2-C677281E0DA2}"/>
              </a:ext>
            </a:extLst>
          </p:cNvPr>
          <p:cNvSpPr>
            <a:spLocks noGrp="1"/>
          </p:cNvSpPr>
          <p:nvPr>
            <p:ph type="title"/>
          </p:nvPr>
        </p:nvSpPr>
        <p:spPr/>
        <p:txBody>
          <a:bodyPr/>
          <a:lstStyle/>
          <a:p>
            <a:pPr>
              <a:defRPr/>
            </a:pPr>
            <a:r>
              <a:rPr lang="es-AR" dirty="0">
                <a:solidFill>
                  <a:srgbClr val="FF0000"/>
                </a:solidFill>
                <a:latin typeface="Arial Black" pitchFamily="34" charset="0"/>
              </a:rPr>
              <a:t>Apoyos</a:t>
            </a:r>
            <a:endParaRPr lang="es-ES"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74A79353-4C48-0B27-B2C5-2BB9BC2B0B9F}"/>
              </a:ext>
            </a:extLst>
          </p:cNvPr>
          <p:cNvSpPr>
            <a:spLocks noGrp="1"/>
          </p:cNvSpPr>
          <p:nvPr>
            <p:ph idx="1"/>
          </p:nvPr>
        </p:nvSpPr>
        <p:spPr/>
        <p:txBody>
          <a:bodyPr/>
          <a:lstStyle/>
          <a:p>
            <a:pPr>
              <a:defRPr/>
            </a:pPr>
            <a:r>
              <a:rPr lang="es-ES" dirty="0">
                <a:solidFill>
                  <a:schemeClr val="bg1">
                    <a:lumMod val="50000"/>
                    <a:lumOff val="50000"/>
                  </a:schemeClr>
                </a:solidFill>
              </a:rPr>
              <a:t>Corresponde elegirlos al propio interesado. El/la juez/a solamente podrá disponer apoyos sin mediar su expreso consentimiento en modo excepcional.</a:t>
            </a:r>
          </a:p>
          <a:p>
            <a:pPr>
              <a:defRPr/>
            </a:pPr>
            <a:r>
              <a:rPr lang="es-AR" dirty="0">
                <a:solidFill>
                  <a:schemeClr val="bg1">
                    <a:lumMod val="50000"/>
                    <a:lumOff val="50000"/>
                  </a:schemeClr>
                </a:solidFill>
              </a:rPr>
              <a:t>Ya no es más unipersonal.</a:t>
            </a:r>
          </a:p>
          <a:p>
            <a:pPr>
              <a:defRPr/>
            </a:pPr>
            <a:r>
              <a:rPr lang="es-ES" dirty="0">
                <a:solidFill>
                  <a:schemeClr val="bg1">
                    <a:lumMod val="50000"/>
                    <a:lumOff val="50000"/>
                  </a:schemeClr>
                </a:solidFill>
              </a:rPr>
              <a:t>Ejercicio: conjunto, alternado, indistinto o con funciones determinadas.</a:t>
            </a:r>
          </a:p>
          <a:p>
            <a:pPr>
              <a:defRPr/>
            </a:pPr>
            <a:r>
              <a:rPr lang="es-ES" dirty="0">
                <a:solidFill>
                  <a:schemeClr val="bg1">
                    <a:lumMod val="50000"/>
                    <a:lumOff val="50000"/>
                  </a:schemeClr>
                </a:solidFill>
              </a:rPr>
              <a:t>Funciones: Promover la autonomía y facilitar la comunicación, la comprensión y la manifestación de voluntad de la persona.</a:t>
            </a:r>
          </a:p>
        </p:txBody>
      </p:sp>
      <p:sp>
        <p:nvSpPr>
          <p:cNvPr id="135172" name="3 Marcador de número de diapositiva">
            <a:extLst>
              <a:ext uri="{FF2B5EF4-FFF2-40B4-BE49-F238E27FC236}">
                <a16:creationId xmlns:a16="http://schemas.microsoft.com/office/drawing/2014/main" id="{75C2EBD9-2ACB-0EEF-6135-754E0EA8FD2A}"/>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D16D21C-FF32-408F-AA3C-2384A5E1B8D5}" type="slidenum">
              <a:rPr lang="es-ES" altLang="es-AR">
                <a:solidFill>
                  <a:srgbClr val="0A47FF"/>
                </a:solidFill>
                <a:latin typeface="Arial" panose="020B0604020202020204" pitchFamily="34" charset="0"/>
              </a:rPr>
              <a:pPr eaLnBrk="1" hangingPunct="1"/>
              <a:t>38</a:t>
            </a:fld>
            <a:endParaRPr lang="es-ES" altLang="es-AR">
              <a:solidFill>
                <a:srgbClr val="0A47FF"/>
              </a:solidFill>
              <a:latin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830F28F-92AB-CFF4-1A9B-DF96D9790DD4}"/>
              </a:ext>
            </a:extLst>
          </p:cNvPr>
          <p:cNvSpPr>
            <a:spLocks noGrp="1"/>
          </p:cNvSpPr>
          <p:nvPr>
            <p:ph type="title"/>
          </p:nvPr>
        </p:nvSpPr>
        <p:spPr/>
        <p:txBody>
          <a:bodyPr/>
          <a:lstStyle/>
          <a:p>
            <a:pPr>
              <a:defRPr/>
            </a:pPr>
            <a:br>
              <a:rPr lang="es-ES" dirty="0">
                <a:solidFill>
                  <a:srgbClr val="00FF00"/>
                </a:solidFill>
                <a:latin typeface="Algerian" pitchFamily="82" charset="0"/>
              </a:rPr>
            </a:br>
            <a:r>
              <a:rPr lang="es-ES" dirty="0">
                <a:solidFill>
                  <a:srgbClr val="FF0000"/>
                </a:solidFill>
                <a:latin typeface="Arial Black" pitchFamily="34" charset="0"/>
              </a:rPr>
              <a:t>Incapacidad</a:t>
            </a:r>
            <a:br>
              <a:rPr lang="es-ES" dirty="0">
                <a:solidFill>
                  <a:srgbClr val="FF0000"/>
                </a:solidFill>
                <a:latin typeface="Arial Black" pitchFamily="34" charset="0"/>
              </a:rPr>
            </a:br>
            <a:r>
              <a:rPr lang="es-ES" dirty="0">
                <a:solidFill>
                  <a:srgbClr val="FF0000"/>
                </a:solidFill>
                <a:latin typeface="Arial Black" pitchFamily="34" charset="0"/>
              </a:rPr>
              <a:t>Art. 32 in fine </a:t>
            </a:r>
            <a:r>
              <a:rPr lang="es-ES" dirty="0" err="1">
                <a:solidFill>
                  <a:srgbClr val="FF0000"/>
                </a:solidFill>
                <a:latin typeface="Arial Black" pitchFamily="34" charset="0"/>
              </a:rPr>
              <a:t>CCyCN</a:t>
            </a:r>
            <a:br>
              <a:rPr lang="es-ES" dirty="0">
                <a:solidFill>
                  <a:srgbClr val="00FF00"/>
                </a:solidFill>
                <a:latin typeface="Arial Black" pitchFamily="34" charset="0"/>
              </a:rPr>
            </a:b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7B99CC92-4448-CF35-BD96-99DDDB787C54}"/>
              </a:ext>
            </a:extLst>
          </p:cNvPr>
          <p:cNvSpPr>
            <a:spLocks noGrp="1"/>
          </p:cNvSpPr>
          <p:nvPr>
            <p:ph idx="1"/>
          </p:nvPr>
        </p:nvSpPr>
        <p:spPr>
          <a:xfrm>
            <a:off x="250825" y="1700213"/>
            <a:ext cx="8229600" cy="4525962"/>
          </a:xfrm>
        </p:spPr>
        <p:txBody>
          <a:bodyPr/>
          <a:lstStyle/>
          <a:p>
            <a:pPr>
              <a:defRPr/>
            </a:pPr>
            <a:r>
              <a:rPr lang="es-AR" sz="3600" dirty="0">
                <a:solidFill>
                  <a:schemeClr val="bg1">
                    <a:lumMod val="50000"/>
                    <a:lumOff val="50000"/>
                  </a:schemeClr>
                </a:solidFill>
              </a:rPr>
              <a:t>Dos p</a:t>
            </a:r>
            <a:r>
              <a:rPr lang="es-ES" sz="3600" dirty="0" err="1">
                <a:solidFill>
                  <a:schemeClr val="bg1">
                    <a:lumMod val="50000"/>
                    <a:lumOff val="50000"/>
                  </a:schemeClr>
                </a:solidFill>
              </a:rPr>
              <a:t>resupuestos</a:t>
            </a:r>
            <a:r>
              <a:rPr lang="es-ES" sz="3600" dirty="0">
                <a:solidFill>
                  <a:schemeClr val="bg1">
                    <a:lumMod val="50000"/>
                    <a:lumOff val="50000"/>
                  </a:schemeClr>
                </a:solidFill>
              </a:rPr>
              <a:t>: 1) que la persona se encuentre absolutamente imposibilitada de interaccionar con su entorno y expresar su voluntad por cualquier modo, medio o formato adecuado y 2) que el sistema de apoyos resulte ineficaz.</a:t>
            </a:r>
          </a:p>
          <a:p>
            <a:pPr>
              <a:defRPr/>
            </a:pPr>
            <a:r>
              <a:rPr lang="es-ES" sz="3600" dirty="0">
                <a:solidFill>
                  <a:schemeClr val="bg1">
                    <a:lumMod val="50000"/>
                    <a:lumOff val="50000"/>
                  </a:schemeClr>
                </a:solidFill>
              </a:rPr>
              <a:t>Criterio objetivo atiende a la situación</a:t>
            </a:r>
          </a:p>
          <a:p>
            <a:pPr>
              <a:defRPr/>
            </a:pPr>
            <a:r>
              <a:rPr lang="es-AR" sz="3600" dirty="0">
                <a:solidFill>
                  <a:schemeClr val="bg1">
                    <a:lumMod val="50000"/>
                    <a:lumOff val="50000"/>
                  </a:schemeClr>
                </a:solidFill>
              </a:rPr>
              <a:t>Designación de curador/es</a:t>
            </a:r>
            <a:endParaRPr lang="es-ES" sz="3600" dirty="0">
              <a:solidFill>
                <a:schemeClr val="bg1">
                  <a:lumMod val="50000"/>
                  <a:lumOff val="50000"/>
                </a:schemeClr>
              </a:solidFill>
            </a:endParaRPr>
          </a:p>
        </p:txBody>
      </p:sp>
      <p:sp>
        <p:nvSpPr>
          <p:cNvPr id="53252" name="3 Marcador de número de diapositiva">
            <a:extLst>
              <a:ext uri="{FF2B5EF4-FFF2-40B4-BE49-F238E27FC236}">
                <a16:creationId xmlns:a16="http://schemas.microsoft.com/office/drawing/2014/main" id="{A72E9631-88AC-41A8-40FA-7EDB08A92DD1}"/>
              </a:ext>
            </a:extLst>
          </p:cNvPr>
          <p:cNvSpPr>
            <a:spLocks noGrp="1"/>
          </p:cNvSpPr>
          <p:nvPr>
            <p:ph type="sldNum" sz="quarter" idx="11"/>
          </p:nvPr>
        </p:nvSpPr>
        <p:spPr>
          <a:xfrm>
            <a:off x="6732588" y="62372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FF77AB0-8284-4DC6-8150-872C1F594F26}" type="slidenum">
              <a:rPr lang="es-ES" altLang="es-AR">
                <a:solidFill>
                  <a:schemeClr val="bg1"/>
                </a:solidFill>
                <a:latin typeface="Arial" panose="020B0604020202020204" pitchFamily="34" charset="0"/>
              </a:rPr>
              <a:pPr eaLnBrk="1" hangingPunct="1"/>
              <a:t>39</a:t>
            </a:fld>
            <a:endParaRPr lang="es-ES" altLang="es-AR">
              <a:solidFill>
                <a:schemeClr val="bg1"/>
              </a:solidFill>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8EF717D0-453B-0450-A33F-1A20AF3F0478}"/>
              </a:ext>
            </a:extLst>
          </p:cNvPr>
          <p:cNvSpPr>
            <a:spLocks noGrp="1"/>
          </p:cNvSpPr>
          <p:nvPr>
            <p:ph type="title"/>
          </p:nvPr>
        </p:nvSpPr>
        <p:spPr/>
        <p:txBody>
          <a:bodyPr/>
          <a:lstStyle/>
          <a:p>
            <a:pPr>
              <a:defRPr/>
            </a:pPr>
            <a:br>
              <a:rPr lang="es-MX" sz="3200" dirty="0"/>
            </a:br>
            <a:r>
              <a:rPr lang="es-MX" sz="3200" dirty="0">
                <a:solidFill>
                  <a:srgbClr val="FF0000"/>
                </a:solidFill>
              </a:rPr>
              <a:t>Paso cualitativo, desde “el mejor interés” hacia “las preferencias de la persona”</a:t>
            </a:r>
            <a:br>
              <a:rPr lang="es-ES" dirty="0"/>
            </a:br>
            <a:endParaRPr lang="es-ES" dirty="0"/>
          </a:p>
        </p:txBody>
      </p:sp>
      <p:sp>
        <p:nvSpPr>
          <p:cNvPr id="3" name="2 Marcador de contenido">
            <a:extLst>
              <a:ext uri="{FF2B5EF4-FFF2-40B4-BE49-F238E27FC236}">
                <a16:creationId xmlns:a16="http://schemas.microsoft.com/office/drawing/2014/main" id="{68A8BFA4-D2D3-B059-B771-D23036A37099}"/>
              </a:ext>
            </a:extLst>
          </p:cNvPr>
          <p:cNvSpPr>
            <a:spLocks noGrp="1"/>
          </p:cNvSpPr>
          <p:nvPr>
            <p:ph idx="1"/>
          </p:nvPr>
        </p:nvSpPr>
        <p:spPr/>
        <p:txBody>
          <a:bodyPr/>
          <a:lstStyle/>
          <a:p>
            <a:pPr>
              <a:defRPr/>
            </a:pPr>
            <a:r>
              <a:rPr lang="es-AR" dirty="0">
                <a:solidFill>
                  <a:schemeClr val="bg1">
                    <a:lumMod val="50000"/>
                    <a:lumOff val="50000"/>
                  </a:schemeClr>
                </a:solidFill>
              </a:rPr>
              <a:t>Observación General N° 1</a:t>
            </a:r>
          </a:p>
          <a:p>
            <a:pPr>
              <a:defRPr/>
            </a:pPr>
            <a:r>
              <a:rPr lang="es-ES" dirty="0">
                <a:solidFill>
                  <a:schemeClr val="bg1">
                    <a:lumMod val="50000"/>
                    <a:lumOff val="50000"/>
                  </a:schemeClr>
                </a:solidFill>
              </a:rPr>
              <a:t>Si pese a haberse hecho un esfuerzo considerable, no es posible determinar la voluntad y las preferencias de una persona, la determinación del "interés superior" debe ser sustituida por la "</a:t>
            </a:r>
            <a:r>
              <a:rPr lang="es-ES" b="1" dirty="0">
                <a:solidFill>
                  <a:schemeClr val="bg1">
                    <a:lumMod val="50000"/>
                    <a:lumOff val="50000"/>
                  </a:schemeClr>
                </a:solidFill>
              </a:rPr>
              <a:t>mejor interpretación posible de la voluntad y las preferencias</a:t>
            </a:r>
            <a:r>
              <a:rPr lang="es-ES" dirty="0">
                <a:solidFill>
                  <a:schemeClr val="bg1">
                    <a:lumMod val="50000"/>
                    <a:lumOff val="50000"/>
                  </a:schemeClr>
                </a:solidFill>
              </a:rPr>
              <a:t>". Ello respeta los derechos, la voluntad y las preferencias de la persona, de conformidad con el artículo 12, párrafo 4. </a:t>
            </a:r>
          </a:p>
        </p:txBody>
      </p:sp>
      <p:sp>
        <p:nvSpPr>
          <p:cNvPr id="61444" name="3 Marcador de número de diapositiva">
            <a:extLst>
              <a:ext uri="{FF2B5EF4-FFF2-40B4-BE49-F238E27FC236}">
                <a16:creationId xmlns:a16="http://schemas.microsoft.com/office/drawing/2014/main" id="{64E7A916-CA29-444A-A183-EDCBFCDC4DBE}"/>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060BB05-D001-40F2-9B2C-13E9E9BEB00B}" type="slidenum">
              <a:rPr lang="es-ES" altLang="es-AR">
                <a:solidFill>
                  <a:srgbClr val="0A47FF"/>
                </a:solidFill>
                <a:latin typeface="Arial" panose="020B0604020202020204" pitchFamily="34" charset="0"/>
              </a:rPr>
              <a:pPr eaLnBrk="1" hangingPunct="1"/>
              <a:t>40</a:t>
            </a:fld>
            <a:endParaRPr lang="es-ES" altLang="es-AR">
              <a:solidFill>
                <a:srgbClr val="0A47FF"/>
              </a:solidFill>
              <a:latin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5A321AB5-AEC2-F9C1-26F2-DBB864AEFB96}"/>
              </a:ext>
            </a:extLst>
          </p:cNvPr>
          <p:cNvSpPr>
            <a:spLocks noGrp="1"/>
          </p:cNvSpPr>
          <p:nvPr>
            <p:ph type="title"/>
          </p:nvPr>
        </p:nvSpPr>
        <p:spPr/>
        <p:txBody>
          <a:bodyPr/>
          <a:lstStyle/>
          <a:p>
            <a:pPr>
              <a:defRPr/>
            </a:pPr>
            <a:r>
              <a:rPr lang="es-AR" dirty="0">
                <a:solidFill>
                  <a:srgbClr val="FF0000"/>
                </a:solidFill>
                <a:latin typeface="Algerian" pitchFamily="82" charset="0"/>
              </a:rPr>
              <a:t>Competencia</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57E246D8-E675-22F0-571C-CEAC70D3B32E}"/>
              </a:ext>
            </a:extLst>
          </p:cNvPr>
          <p:cNvSpPr>
            <a:spLocks noGrp="1"/>
          </p:cNvSpPr>
          <p:nvPr>
            <p:ph idx="1"/>
          </p:nvPr>
        </p:nvSpPr>
        <p:spPr/>
        <p:txBody>
          <a:bodyPr/>
          <a:lstStyle/>
          <a:p>
            <a:pPr>
              <a:defRPr/>
            </a:pPr>
            <a:r>
              <a:rPr lang="es-AR" b="1" dirty="0">
                <a:solidFill>
                  <a:schemeClr val="bg1">
                    <a:lumMod val="50000"/>
                    <a:lumOff val="50000"/>
                  </a:schemeClr>
                </a:solidFill>
              </a:rPr>
              <a:t>Territorial </a:t>
            </a:r>
            <a:r>
              <a:rPr lang="es-AR" dirty="0">
                <a:solidFill>
                  <a:schemeClr val="bg1">
                    <a:lumMod val="50000"/>
                    <a:lumOff val="50000"/>
                  </a:schemeClr>
                </a:solidFill>
              </a:rPr>
              <a:t>: distintas circunscripciones judiciales 		</a:t>
            </a:r>
          </a:p>
          <a:p>
            <a:pPr lvl="4">
              <a:buFont typeface="Wingdings" panose="05000000000000000000" pitchFamily="2" charset="2"/>
              <a:buNone/>
              <a:defRPr/>
            </a:pPr>
            <a:r>
              <a:rPr lang="es-AR" dirty="0">
                <a:solidFill>
                  <a:schemeClr val="bg1">
                    <a:lumMod val="50000"/>
                    <a:lumOff val="50000"/>
                  </a:schemeClr>
                </a:solidFill>
              </a:rPr>
              <a:t>		</a:t>
            </a:r>
            <a:r>
              <a:rPr lang="es-AR" sz="3200" dirty="0">
                <a:solidFill>
                  <a:schemeClr val="bg1">
                    <a:lumMod val="50000"/>
                    <a:lumOff val="50000"/>
                  </a:schemeClr>
                </a:solidFill>
              </a:rPr>
              <a:t>Civil</a:t>
            </a:r>
          </a:p>
          <a:p>
            <a:pPr>
              <a:defRPr/>
            </a:pPr>
            <a:r>
              <a:rPr lang="es-AR" sz="3600" b="1" dirty="0">
                <a:solidFill>
                  <a:schemeClr val="bg1">
                    <a:lumMod val="50000"/>
                    <a:lumOff val="50000"/>
                  </a:schemeClr>
                </a:solidFill>
              </a:rPr>
              <a:t>Por materia</a:t>
            </a:r>
            <a:r>
              <a:rPr lang="es-AR" sz="3600" dirty="0">
                <a:solidFill>
                  <a:schemeClr val="bg1">
                    <a:lumMod val="50000"/>
                    <a:lumOff val="50000"/>
                  </a:schemeClr>
                </a:solidFill>
              </a:rPr>
              <a:t>	  </a:t>
            </a:r>
            <a:r>
              <a:rPr lang="es-AR" sz="3600" b="1" dirty="0">
                <a:solidFill>
                  <a:schemeClr val="bg1">
                    <a:lumMod val="50000"/>
                    <a:lumOff val="50000"/>
                  </a:schemeClr>
                </a:solidFill>
              </a:rPr>
              <a:t>Familia. Art. 8. j) y k).</a:t>
            </a:r>
          </a:p>
          <a:p>
            <a:pPr lvl="1">
              <a:buFont typeface="Wingdings" panose="05000000000000000000" pitchFamily="2" charset="2"/>
              <a:buNone/>
              <a:defRPr/>
            </a:pPr>
            <a:r>
              <a:rPr lang="es-AR" dirty="0">
                <a:solidFill>
                  <a:schemeClr val="bg1">
                    <a:lumMod val="50000"/>
                    <a:lumOff val="50000"/>
                  </a:schemeClr>
                </a:solidFill>
              </a:rPr>
              <a:t>				Niñez, Adolescencia y Familia -Chaco</a:t>
            </a:r>
          </a:p>
          <a:p>
            <a:pPr>
              <a:defRPr/>
            </a:pPr>
            <a:r>
              <a:rPr lang="es-AR" b="1" dirty="0">
                <a:solidFill>
                  <a:schemeClr val="bg1">
                    <a:lumMod val="50000"/>
                    <a:lumOff val="50000"/>
                  </a:schemeClr>
                </a:solidFill>
              </a:rPr>
              <a:t>Funcional </a:t>
            </a:r>
            <a:r>
              <a:rPr lang="es-AR" dirty="0">
                <a:solidFill>
                  <a:schemeClr val="bg1">
                    <a:lumMod val="50000"/>
                    <a:lumOff val="50000"/>
                  </a:schemeClr>
                </a:solidFill>
              </a:rPr>
              <a:t>(</a:t>
            </a:r>
            <a:r>
              <a:rPr lang="es-AR" b="1" dirty="0">
                <a:solidFill>
                  <a:schemeClr val="bg1">
                    <a:lumMod val="50000"/>
                    <a:lumOff val="50000"/>
                  </a:schemeClr>
                </a:solidFill>
              </a:rPr>
              <a:t>por grado</a:t>
            </a:r>
            <a:r>
              <a:rPr lang="es-AR" dirty="0">
                <a:solidFill>
                  <a:schemeClr val="bg1">
                    <a:lumMod val="50000"/>
                    <a:lumOff val="50000"/>
                  </a:schemeClr>
                </a:solidFill>
              </a:rPr>
              <a:t>) que supone el conocimiento de un mismo proceso por parte de órganos judiciales de diversas instancias</a:t>
            </a:r>
            <a:endParaRPr lang="es-ES" dirty="0">
              <a:solidFill>
                <a:schemeClr val="bg1">
                  <a:lumMod val="50000"/>
                  <a:lumOff val="50000"/>
                </a:schemeClr>
              </a:solidFill>
            </a:endParaRPr>
          </a:p>
        </p:txBody>
      </p:sp>
      <p:sp>
        <p:nvSpPr>
          <p:cNvPr id="59396" name="3 Marcador de número de diapositiva">
            <a:extLst>
              <a:ext uri="{FF2B5EF4-FFF2-40B4-BE49-F238E27FC236}">
                <a16:creationId xmlns:a16="http://schemas.microsoft.com/office/drawing/2014/main" id="{F01FAF9B-1196-2834-C805-2CF22EAFE36D}"/>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F3D5049-E322-4A5E-A5EA-A71DA9CBE70A}" type="slidenum">
              <a:rPr lang="es-ES" altLang="es-AR">
                <a:solidFill>
                  <a:srgbClr val="0A47FF"/>
                </a:solidFill>
                <a:latin typeface="Arial" panose="020B0604020202020204" pitchFamily="34" charset="0"/>
              </a:rPr>
              <a:pPr eaLnBrk="1" hangingPunct="1"/>
              <a:t>41</a:t>
            </a:fld>
            <a:endParaRPr lang="es-ES" altLang="es-AR">
              <a:solidFill>
                <a:srgbClr val="0A47FF"/>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38624CAC-1F65-23FC-B8C1-EE835C2541CD}"/>
              </a:ext>
            </a:extLst>
          </p:cNvPr>
          <p:cNvCxnSpPr/>
          <p:nvPr/>
        </p:nvCxnSpPr>
        <p:spPr>
          <a:xfrm flipV="1">
            <a:off x="3059113" y="2997200"/>
            <a:ext cx="504825"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CBAF9F3F-F40B-D1DB-7573-2006F7D84257}"/>
              </a:ext>
            </a:extLst>
          </p:cNvPr>
          <p:cNvCxnSpPr/>
          <p:nvPr/>
        </p:nvCxnSpPr>
        <p:spPr>
          <a:xfrm>
            <a:off x="3132138" y="3644900"/>
            <a:ext cx="36036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3DD4B5D9-B06C-B34C-8419-2E8F7BDD7C33}"/>
              </a:ext>
            </a:extLst>
          </p:cNvPr>
          <p:cNvCxnSpPr/>
          <p:nvPr/>
        </p:nvCxnSpPr>
        <p:spPr>
          <a:xfrm>
            <a:off x="2916238" y="3644900"/>
            <a:ext cx="360362" cy="5746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CE2A70F-A4F3-55CB-352A-9357187749BB}"/>
              </a:ext>
            </a:extLst>
          </p:cNvPr>
          <p:cNvSpPr>
            <a:spLocks noGrp="1"/>
          </p:cNvSpPr>
          <p:nvPr>
            <p:ph type="title"/>
          </p:nvPr>
        </p:nvSpPr>
        <p:spPr/>
        <p:txBody>
          <a:bodyPr/>
          <a:lstStyle/>
          <a:p>
            <a:pPr>
              <a:defRPr/>
            </a:pPr>
            <a:br>
              <a:rPr lang="es-ES" dirty="0">
                <a:solidFill>
                  <a:schemeClr val="bg2"/>
                </a:solidFill>
              </a:rPr>
            </a:br>
            <a:r>
              <a:rPr lang="es-ES" dirty="0">
                <a:solidFill>
                  <a:srgbClr val="FF0000"/>
                </a:solidFill>
                <a:latin typeface="Algerian" pitchFamily="82" charset="0"/>
              </a:rPr>
              <a:t>Competencia  </a:t>
            </a:r>
            <a:br>
              <a:rPr lang="es-ES" dirty="0">
                <a:solidFill>
                  <a:srgbClr val="FF0000"/>
                </a:solidFill>
                <a:latin typeface="Algerian" pitchFamily="82" charset="0"/>
              </a:rPr>
            </a:b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EBDF0625-E21B-7B52-3C83-45EE4E7862F1}"/>
              </a:ext>
            </a:extLst>
          </p:cNvPr>
          <p:cNvSpPr>
            <a:spLocks noGrp="1"/>
          </p:cNvSpPr>
          <p:nvPr>
            <p:ph idx="1"/>
          </p:nvPr>
        </p:nvSpPr>
        <p:spPr/>
        <p:txBody>
          <a:bodyPr/>
          <a:lstStyle/>
          <a:p>
            <a:pPr>
              <a:buFont typeface="Wingdings" panose="05000000000000000000" pitchFamily="2" charset="2"/>
              <a:buNone/>
              <a:defRPr/>
            </a:pPr>
            <a:r>
              <a:rPr lang="es-ES" sz="3600" b="1" dirty="0" err="1">
                <a:solidFill>
                  <a:schemeClr val="bg1">
                    <a:lumMod val="50000"/>
                    <a:lumOff val="50000"/>
                  </a:schemeClr>
                </a:solidFill>
              </a:rPr>
              <a:t>CCyCN</a:t>
            </a:r>
            <a:r>
              <a:rPr lang="es-ES" b="1" dirty="0">
                <a:solidFill>
                  <a:schemeClr val="bg1">
                    <a:lumMod val="50000"/>
                    <a:lumOff val="50000"/>
                  </a:schemeClr>
                </a:solidFill>
              </a:rPr>
              <a:t>	juez del domicilio</a:t>
            </a:r>
          </a:p>
          <a:p>
            <a:pPr>
              <a:buFont typeface="Wingdings" panose="05000000000000000000" pitchFamily="2" charset="2"/>
              <a:buNone/>
              <a:defRPr/>
            </a:pPr>
            <a:r>
              <a:rPr lang="es-ES" b="1" dirty="0">
                <a:solidFill>
                  <a:schemeClr val="bg1">
                    <a:lumMod val="50000"/>
                    <a:lumOff val="50000"/>
                  </a:schemeClr>
                </a:solidFill>
              </a:rPr>
              <a:t>			juez del lugar de internación </a:t>
            </a:r>
            <a:r>
              <a:rPr lang="es-ES" sz="2800" dirty="0">
                <a:solidFill>
                  <a:schemeClr val="bg1">
                    <a:lumMod val="50000"/>
                    <a:lumOff val="50000"/>
                  </a:schemeClr>
                </a:solidFill>
              </a:rPr>
              <a:t>(art. 36)</a:t>
            </a:r>
          </a:p>
          <a:p>
            <a:pPr>
              <a:buFont typeface="Wingdings" panose="05000000000000000000" pitchFamily="2" charset="2"/>
              <a:buNone/>
              <a:defRPr/>
            </a:pPr>
            <a:r>
              <a:rPr lang="es-ES" b="1" dirty="0">
                <a:solidFill>
                  <a:schemeClr val="bg1">
                    <a:lumMod val="50000"/>
                    <a:lumOff val="50000"/>
                  </a:schemeClr>
                </a:solidFill>
              </a:rPr>
              <a:t>			</a:t>
            </a:r>
            <a:r>
              <a:rPr lang="es-ES" b="1" u="sng" dirty="0">
                <a:solidFill>
                  <a:schemeClr val="bg1">
                    <a:lumMod val="50000"/>
                    <a:lumOff val="50000"/>
                  </a:schemeClr>
                </a:solidFill>
              </a:rPr>
              <a:t>Cese</a:t>
            </a:r>
            <a:r>
              <a:rPr lang="es-ES" dirty="0">
                <a:solidFill>
                  <a:schemeClr val="bg1">
                    <a:lumMod val="50000"/>
                    <a:lumOff val="50000"/>
                  </a:schemeClr>
                </a:solidFill>
              </a:rPr>
              <a:t> el </a:t>
            </a:r>
            <a:r>
              <a:rPr lang="es-ES" b="1" dirty="0">
                <a:solidFill>
                  <a:schemeClr val="bg1">
                    <a:lumMod val="50000"/>
                    <a:lumOff val="50000"/>
                  </a:schemeClr>
                </a:solidFill>
              </a:rPr>
              <a:t>juez que la declaró </a:t>
            </a:r>
            <a:r>
              <a:rPr lang="es-ES" dirty="0">
                <a:solidFill>
                  <a:schemeClr val="bg1">
                    <a:lumMod val="50000"/>
                    <a:lumOff val="50000"/>
                  </a:schemeClr>
                </a:solidFill>
              </a:rPr>
              <a:t>(art. 47)</a:t>
            </a:r>
          </a:p>
          <a:p>
            <a:pPr>
              <a:buFont typeface="Wingdings" panose="05000000000000000000" pitchFamily="2" charset="2"/>
              <a:buNone/>
              <a:defRPr/>
            </a:pPr>
            <a:r>
              <a:rPr lang="es-ES" dirty="0">
                <a:solidFill>
                  <a:schemeClr val="bg1">
                    <a:lumMod val="50000"/>
                    <a:lumOff val="50000"/>
                  </a:schemeClr>
                </a:solidFill>
              </a:rPr>
              <a:t>C. </a:t>
            </a:r>
            <a:r>
              <a:rPr lang="es-ES" dirty="0" err="1">
                <a:solidFill>
                  <a:schemeClr val="bg1">
                    <a:lumMod val="50000"/>
                    <a:lumOff val="50000"/>
                  </a:schemeClr>
                </a:solidFill>
              </a:rPr>
              <a:t>Proc</a:t>
            </a:r>
            <a:r>
              <a:rPr lang="es-ES" dirty="0">
                <a:solidFill>
                  <a:schemeClr val="bg1">
                    <a:lumMod val="50000"/>
                    <a:lumOff val="50000"/>
                  </a:schemeClr>
                </a:solidFill>
              </a:rPr>
              <a:t>.    juzgado del centro de vida de la persona protegida, o el de su residencia actual o el del lugar de internación mientras ésta subsista, según el caso. En virtud del principio de inmediación, debe prevalecer la competencia del juzgado del lugar de internación. Art. 10, j).</a:t>
            </a:r>
          </a:p>
          <a:p>
            <a:pPr>
              <a:buFont typeface="Wingdings" panose="05000000000000000000" pitchFamily="2" charset="2"/>
              <a:buNone/>
              <a:defRPr/>
            </a:pPr>
            <a:endParaRPr lang="es-ES" dirty="0">
              <a:solidFill>
                <a:schemeClr val="bg1">
                  <a:lumMod val="50000"/>
                  <a:lumOff val="50000"/>
                </a:schemeClr>
              </a:solidFill>
            </a:endParaRPr>
          </a:p>
        </p:txBody>
      </p:sp>
      <p:sp>
        <p:nvSpPr>
          <p:cNvPr id="54276" name="3 Marcador de número de diapositiva">
            <a:extLst>
              <a:ext uri="{FF2B5EF4-FFF2-40B4-BE49-F238E27FC236}">
                <a16:creationId xmlns:a16="http://schemas.microsoft.com/office/drawing/2014/main" id="{3DA3A96B-1E8A-0769-9015-689211652A7B}"/>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D91ED56-590F-457B-B407-E0BF5D2C86A3}" type="slidenum">
              <a:rPr lang="es-ES" altLang="es-AR">
                <a:solidFill>
                  <a:srgbClr val="0A47FF"/>
                </a:solidFill>
                <a:latin typeface="Arial" panose="020B0604020202020204" pitchFamily="34" charset="0"/>
              </a:rPr>
              <a:pPr eaLnBrk="1" hangingPunct="1"/>
              <a:t>42</a:t>
            </a:fld>
            <a:endParaRPr lang="es-ES" altLang="es-AR">
              <a:solidFill>
                <a:srgbClr val="0A47FF"/>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DE14A6CC-1682-A489-0B77-736ACA8A51D6}"/>
              </a:ext>
            </a:extLst>
          </p:cNvPr>
          <p:cNvCxnSpPr/>
          <p:nvPr/>
        </p:nvCxnSpPr>
        <p:spPr>
          <a:xfrm>
            <a:off x="2071688" y="1928813"/>
            <a:ext cx="2857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80D00D13-65F0-7925-48F3-E0BC956E2D08}"/>
              </a:ext>
            </a:extLst>
          </p:cNvPr>
          <p:cNvCxnSpPr/>
          <p:nvPr/>
        </p:nvCxnSpPr>
        <p:spPr>
          <a:xfrm rot="16200000" flipH="1">
            <a:off x="1893094" y="2107407"/>
            <a:ext cx="642937"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a:extLst>
              <a:ext uri="{FF2B5EF4-FFF2-40B4-BE49-F238E27FC236}">
                <a16:creationId xmlns:a16="http://schemas.microsoft.com/office/drawing/2014/main" id="{311B86B0-BEE8-D226-63BF-C0FEDD44AE98}"/>
              </a:ext>
            </a:extLst>
          </p:cNvPr>
          <p:cNvCxnSpPr/>
          <p:nvPr/>
        </p:nvCxnSpPr>
        <p:spPr>
          <a:xfrm>
            <a:off x="1908175" y="3789363"/>
            <a:ext cx="2873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a:extLst>
              <a:ext uri="{FF2B5EF4-FFF2-40B4-BE49-F238E27FC236}">
                <a16:creationId xmlns:a16="http://schemas.microsoft.com/office/drawing/2014/main" id="{B10920C6-67B2-2613-1B59-08066FBC8AEA}"/>
              </a:ext>
            </a:extLst>
          </p:cNvPr>
          <p:cNvCxnSpPr/>
          <p:nvPr/>
        </p:nvCxnSpPr>
        <p:spPr>
          <a:xfrm>
            <a:off x="1979613" y="3789363"/>
            <a:ext cx="2447925" cy="3603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a:extLst>
              <a:ext uri="{FF2B5EF4-FFF2-40B4-BE49-F238E27FC236}">
                <a16:creationId xmlns:a16="http://schemas.microsoft.com/office/drawing/2014/main" id="{1E2EDC78-675F-A94F-2BC9-B48AABC9711A}"/>
              </a:ext>
            </a:extLst>
          </p:cNvPr>
          <p:cNvCxnSpPr/>
          <p:nvPr/>
        </p:nvCxnSpPr>
        <p:spPr>
          <a:xfrm>
            <a:off x="1979613" y="3789363"/>
            <a:ext cx="576262"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A6CAABB-D485-A4B2-E6BA-34D4B31B52F7}"/>
              </a:ext>
            </a:extLst>
          </p:cNvPr>
          <p:cNvSpPr>
            <a:spLocks noGrp="1"/>
          </p:cNvSpPr>
          <p:nvPr>
            <p:ph type="title"/>
          </p:nvPr>
        </p:nvSpPr>
        <p:spPr/>
        <p:txBody>
          <a:bodyPr/>
          <a:lstStyle/>
          <a:p>
            <a:pPr>
              <a:defRPr/>
            </a:pPr>
            <a:r>
              <a:rPr lang="es-ES" dirty="0">
                <a:solidFill>
                  <a:srgbClr val="FF0000"/>
                </a:solidFill>
              </a:rPr>
              <a:t>Reglas generales</a:t>
            </a:r>
          </a:p>
        </p:txBody>
      </p:sp>
      <p:sp>
        <p:nvSpPr>
          <p:cNvPr id="3" name="2 Marcador de contenido">
            <a:extLst>
              <a:ext uri="{FF2B5EF4-FFF2-40B4-BE49-F238E27FC236}">
                <a16:creationId xmlns:a16="http://schemas.microsoft.com/office/drawing/2014/main" id="{1F28ED09-DFA0-585A-00AF-A81BC8A390E2}"/>
              </a:ext>
            </a:extLst>
          </p:cNvPr>
          <p:cNvSpPr>
            <a:spLocks noGrp="1"/>
          </p:cNvSpPr>
          <p:nvPr>
            <p:ph idx="1"/>
          </p:nvPr>
        </p:nvSpPr>
        <p:spPr/>
        <p:txBody>
          <a:bodyPr/>
          <a:lstStyle/>
          <a:p>
            <a:pPr>
              <a:defRPr/>
            </a:pPr>
            <a:r>
              <a:rPr lang="es-ES" b="1" dirty="0">
                <a:solidFill>
                  <a:schemeClr val="bg1">
                    <a:lumMod val="50000"/>
                    <a:lumOff val="50000"/>
                  </a:schemeClr>
                </a:solidFill>
                <a:latin typeface="Arial" pitchFamily="34" charset="0"/>
                <a:cs typeface="Arial" pitchFamily="34" charset="0"/>
              </a:rPr>
              <a:t>Art. 185. -</a:t>
            </a:r>
            <a:r>
              <a:rPr lang="es-ES" dirty="0">
                <a:solidFill>
                  <a:schemeClr val="bg1">
                    <a:lumMod val="50000"/>
                    <a:lumOff val="50000"/>
                  </a:schemeClr>
                </a:solidFill>
                <a:latin typeface="Arial" pitchFamily="34" charset="0"/>
                <a:cs typeface="Arial" pitchFamily="34" charset="0"/>
              </a:rPr>
              <a:t> CP </a:t>
            </a:r>
            <a:r>
              <a:rPr lang="es-ES" dirty="0" err="1">
                <a:solidFill>
                  <a:schemeClr val="bg1">
                    <a:lumMod val="50000"/>
                    <a:lumOff val="50000"/>
                  </a:schemeClr>
                </a:solidFill>
                <a:latin typeface="Arial" pitchFamily="34" charset="0"/>
                <a:cs typeface="Arial" pitchFamily="34" charset="0"/>
              </a:rPr>
              <a:t>Flia</a:t>
            </a:r>
            <a:r>
              <a:rPr lang="es-ES" dirty="0">
                <a:solidFill>
                  <a:schemeClr val="bg1">
                    <a:lumMod val="50000"/>
                    <a:lumOff val="50000"/>
                  </a:schemeClr>
                </a:solidFill>
                <a:latin typeface="Arial" pitchFamily="34" charset="0"/>
                <a:cs typeface="Arial" pitchFamily="34" charset="0"/>
              </a:rPr>
              <a:t>. Ajustes razonables. Atenuar desigualdades, permitir mayor inclusión, garantizar el debido proceso y evitar la revictimización.</a:t>
            </a:r>
          </a:p>
          <a:p>
            <a:pPr>
              <a:defRPr/>
            </a:pPr>
            <a:r>
              <a:rPr lang="es-ES" dirty="0">
                <a:solidFill>
                  <a:schemeClr val="bg1">
                    <a:lumMod val="50000"/>
                    <a:lumOff val="50000"/>
                  </a:schemeClr>
                </a:solidFill>
                <a:latin typeface="Arial" pitchFamily="34" charset="0"/>
                <a:cs typeface="Arial" pitchFamily="34" charset="0"/>
              </a:rPr>
              <a:t>Arts. 35 CCyC </a:t>
            </a:r>
          </a:p>
          <a:p>
            <a:pPr>
              <a:defRPr/>
            </a:pPr>
            <a:r>
              <a:rPr lang="es-ES" b="1" dirty="0">
                <a:solidFill>
                  <a:srgbClr val="FF0000"/>
                </a:solidFill>
                <a:latin typeface="Arial" pitchFamily="34" charset="0"/>
                <a:cs typeface="Arial" pitchFamily="34" charset="0"/>
              </a:rPr>
              <a:t>Ajuste razonable </a:t>
            </a:r>
            <a:r>
              <a:rPr lang="es-ES" dirty="0">
                <a:solidFill>
                  <a:schemeClr val="bg1">
                    <a:lumMod val="50000"/>
                    <a:lumOff val="50000"/>
                  </a:schemeClr>
                </a:solidFill>
                <a:latin typeface="Arial" pitchFamily="34" charset="0"/>
                <a:cs typeface="Arial" pitchFamily="34" charset="0"/>
              </a:rPr>
              <a:t>evaluar la necesidad de realizar o no las presentaciones con firma de la persona asistida.</a:t>
            </a:r>
            <a:endParaRPr lang="es-AR" dirty="0">
              <a:solidFill>
                <a:schemeClr val="bg1">
                  <a:lumMod val="50000"/>
                  <a:lumOff val="50000"/>
                </a:schemeClr>
              </a:solidFill>
              <a:latin typeface="Arial" pitchFamily="34" charset="0"/>
              <a:cs typeface="Arial" pitchFamily="34" charset="0"/>
            </a:endParaRPr>
          </a:p>
          <a:p>
            <a:pPr>
              <a:defRPr/>
            </a:pPr>
            <a:endParaRPr lang="es-ES" dirty="0">
              <a:solidFill>
                <a:schemeClr val="bg1">
                  <a:lumMod val="50000"/>
                  <a:lumOff val="50000"/>
                </a:schemeClr>
              </a:solidFill>
              <a:latin typeface="Arial" pitchFamily="34" charset="0"/>
              <a:cs typeface="Arial" pitchFamily="34" charset="0"/>
            </a:endParaRPr>
          </a:p>
        </p:txBody>
      </p:sp>
      <p:sp>
        <p:nvSpPr>
          <p:cNvPr id="55300" name="3 Marcador de número de diapositiva">
            <a:extLst>
              <a:ext uri="{FF2B5EF4-FFF2-40B4-BE49-F238E27FC236}">
                <a16:creationId xmlns:a16="http://schemas.microsoft.com/office/drawing/2014/main" id="{17C6A5D7-06D2-25C7-41B7-FB72E01FE302}"/>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BF11352C-D8F8-4EC4-A747-4FB403F1D18E}" type="slidenum">
              <a:rPr lang="es-ES" altLang="es-AR">
                <a:solidFill>
                  <a:srgbClr val="0A47FF"/>
                </a:solidFill>
                <a:latin typeface="Arial" panose="020B0604020202020204" pitchFamily="34" charset="0"/>
              </a:rPr>
              <a:pPr eaLnBrk="1" hangingPunct="1"/>
              <a:t>43</a:t>
            </a:fld>
            <a:endParaRPr lang="es-ES" altLang="es-AR">
              <a:solidFill>
                <a:srgbClr val="0A47FF"/>
              </a:solidFill>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2ECE7C9-C240-B494-3A64-54F4E8AA3FD8}"/>
              </a:ext>
            </a:extLst>
          </p:cNvPr>
          <p:cNvSpPr>
            <a:spLocks noGrp="1"/>
          </p:cNvSpPr>
          <p:nvPr>
            <p:ph type="title"/>
          </p:nvPr>
        </p:nvSpPr>
        <p:spPr/>
        <p:txBody>
          <a:bodyPr/>
          <a:lstStyle/>
          <a:p>
            <a:pPr>
              <a:defRPr/>
            </a:pPr>
            <a:r>
              <a:rPr lang="es-ES" sz="3600" dirty="0">
                <a:solidFill>
                  <a:srgbClr val="FF0000"/>
                </a:solidFill>
              </a:rPr>
              <a:t>Omisión de audiencia. ¿Vulneración del derecho de defensa ?</a:t>
            </a:r>
          </a:p>
        </p:txBody>
      </p:sp>
      <p:sp>
        <p:nvSpPr>
          <p:cNvPr id="3" name="2 Marcador de contenido">
            <a:extLst>
              <a:ext uri="{FF2B5EF4-FFF2-40B4-BE49-F238E27FC236}">
                <a16:creationId xmlns:a16="http://schemas.microsoft.com/office/drawing/2014/main" id="{91FD5515-9774-A252-6F6B-012A55F2CA63}"/>
              </a:ext>
            </a:extLst>
          </p:cNvPr>
          <p:cNvSpPr>
            <a:spLocks noGrp="1"/>
          </p:cNvSpPr>
          <p:nvPr>
            <p:ph idx="1"/>
          </p:nvPr>
        </p:nvSpPr>
        <p:spPr/>
        <p:txBody>
          <a:bodyPr/>
          <a:lstStyle/>
          <a:p>
            <a:pPr>
              <a:defRPr/>
            </a:pPr>
            <a:r>
              <a:rPr lang="es-ES" dirty="0">
                <a:solidFill>
                  <a:schemeClr val="bg1">
                    <a:lumMod val="50000"/>
                    <a:lumOff val="50000"/>
                  </a:schemeClr>
                </a:solidFill>
              </a:rPr>
              <a:t>Recurso extraordinario interpuesto por la Defensora ante la Cámara Civil por arbitraria.</a:t>
            </a:r>
          </a:p>
          <a:p>
            <a:pPr>
              <a:defRPr/>
            </a:pPr>
            <a:r>
              <a:rPr lang="es-ES" dirty="0">
                <a:solidFill>
                  <a:schemeClr val="bg1">
                    <a:lumMod val="50000"/>
                    <a:lumOff val="50000"/>
                  </a:schemeClr>
                </a:solidFill>
              </a:rPr>
              <a:t>La Alzada ponderó: 1) el grave riesgo a la salud  que para la causante implicaría la concreción de la audiencia y 2) la grave y excesiva intromisión en la esfera de la intimidad y privacidad familiar que se genera.</a:t>
            </a:r>
          </a:p>
          <a:p>
            <a:pPr>
              <a:defRPr/>
            </a:pPr>
            <a:r>
              <a:rPr lang="es-ES" dirty="0">
                <a:solidFill>
                  <a:schemeClr val="bg1">
                    <a:lumMod val="50000"/>
                    <a:lumOff val="50000"/>
                  </a:schemeClr>
                </a:solidFill>
              </a:rPr>
              <a:t>Se rechazó el recurso extraordinario, sin costas.</a:t>
            </a:r>
          </a:p>
          <a:p>
            <a:pPr>
              <a:defRPr/>
            </a:pPr>
            <a:r>
              <a:rPr lang="es-ES" sz="2400" dirty="0" err="1">
                <a:solidFill>
                  <a:schemeClr val="bg1">
                    <a:lumMod val="50000"/>
                    <a:lumOff val="50000"/>
                  </a:schemeClr>
                </a:solidFill>
              </a:rPr>
              <a:t>CCiv</a:t>
            </a:r>
            <a:r>
              <a:rPr lang="es-ES" sz="2400" dirty="0">
                <a:solidFill>
                  <a:schemeClr val="bg1">
                    <a:lumMod val="50000"/>
                    <a:lumOff val="50000"/>
                  </a:schemeClr>
                </a:solidFill>
              </a:rPr>
              <a:t>., Sala J, 14/07/2017, J.A.G. s/determinación capacidad.</a:t>
            </a:r>
          </a:p>
          <a:p>
            <a:pPr>
              <a:defRPr/>
            </a:pPr>
            <a:endParaRPr lang="es-ES" dirty="0">
              <a:solidFill>
                <a:schemeClr val="bg2"/>
              </a:solidFill>
            </a:endParaRPr>
          </a:p>
          <a:p>
            <a:pPr>
              <a:defRPr/>
            </a:pPr>
            <a:endParaRPr lang="es-ES" dirty="0">
              <a:solidFill>
                <a:schemeClr val="bg2"/>
              </a:solidFill>
            </a:endParaRPr>
          </a:p>
        </p:txBody>
      </p:sp>
      <p:sp>
        <p:nvSpPr>
          <p:cNvPr id="168964" name="3 Marcador de número de diapositiva">
            <a:extLst>
              <a:ext uri="{FF2B5EF4-FFF2-40B4-BE49-F238E27FC236}">
                <a16:creationId xmlns:a16="http://schemas.microsoft.com/office/drawing/2014/main" id="{7F537785-8339-C1F2-6221-8A7F98B3FE26}"/>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59AFCEE-F50F-4C19-B7A3-010B482A7215}" type="slidenum">
              <a:rPr lang="es-ES" altLang="es-AR">
                <a:solidFill>
                  <a:srgbClr val="0A47FF"/>
                </a:solidFill>
                <a:latin typeface="Arial" panose="020B0604020202020204" pitchFamily="34" charset="0"/>
              </a:rPr>
              <a:pPr eaLnBrk="1" hangingPunct="1"/>
              <a:t>44</a:t>
            </a:fld>
            <a:endParaRPr lang="es-ES" altLang="es-AR">
              <a:solidFill>
                <a:srgbClr val="0A47FF"/>
              </a:solidFill>
              <a:latin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82798EA-1920-4058-4970-8319BA96BFCD}"/>
              </a:ext>
            </a:extLst>
          </p:cNvPr>
          <p:cNvSpPr>
            <a:spLocks noGrp="1"/>
          </p:cNvSpPr>
          <p:nvPr>
            <p:ph type="title"/>
          </p:nvPr>
        </p:nvSpPr>
        <p:spPr/>
        <p:txBody>
          <a:bodyPr/>
          <a:lstStyle/>
          <a:p>
            <a:pPr>
              <a:defRPr/>
            </a:pPr>
            <a:r>
              <a:rPr lang="es-ES" dirty="0">
                <a:solidFill>
                  <a:srgbClr val="FF0000"/>
                </a:solidFill>
                <a:latin typeface="Algerian" pitchFamily="82" charset="0"/>
              </a:rPr>
              <a:t>Lenguaje sencillo</a:t>
            </a:r>
          </a:p>
        </p:txBody>
      </p:sp>
      <p:sp>
        <p:nvSpPr>
          <p:cNvPr id="3" name="2 Marcador de contenido">
            <a:extLst>
              <a:ext uri="{FF2B5EF4-FFF2-40B4-BE49-F238E27FC236}">
                <a16:creationId xmlns:a16="http://schemas.microsoft.com/office/drawing/2014/main" id="{A4B5A5EF-BEE4-DDCE-44A6-1A635C5CF026}"/>
              </a:ext>
            </a:extLst>
          </p:cNvPr>
          <p:cNvSpPr>
            <a:spLocks noGrp="1"/>
          </p:cNvSpPr>
          <p:nvPr>
            <p:ph idx="1"/>
          </p:nvPr>
        </p:nvSpPr>
        <p:spPr/>
        <p:txBody>
          <a:bodyPr/>
          <a:lstStyle/>
          <a:p>
            <a:pPr>
              <a:defRPr/>
            </a:pPr>
            <a:r>
              <a:rPr lang="es-ES" sz="2400" b="1" dirty="0">
                <a:solidFill>
                  <a:schemeClr val="bg1">
                    <a:lumMod val="50000"/>
                    <a:lumOff val="50000"/>
                  </a:schemeClr>
                </a:solidFill>
                <a:latin typeface="Arial" pitchFamily="34" charset="0"/>
                <a:cs typeface="Arial" pitchFamily="34" charset="0"/>
              </a:rPr>
              <a:t>CP. </a:t>
            </a:r>
            <a:r>
              <a:rPr lang="es-ES" sz="2400" b="1" dirty="0" err="1">
                <a:solidFill>
                  <a:schemeClr val="bg1">
                    <a:lumMod val="50000"/>
                    <a:lumOff val="50000"/>
                  </a:schemeClr>
                </a:solidFill>
                <a:latin typeface="Arial" pitchFamily="34" charset="0"/>
                <a:cs typeface="Arial" pitchFamily="34" charset="0"/>
              </a:rPr>
              <a:t>Flia</a:t>
            </a:r>
            <a:r>
              <a:rPr lang="es-ES" sz="2400" b="1" dirty="0">
                <a:solidFill>
                  <a:schemeClr val="bg1">
                    <a:lumMod val="50000"/>
                    <a:lumOff val="50000"/>
                  </a:schemeClr>
                </a:solidFill>
                <a:latin typeface="Arial" pitchFamily="34" charset="0"/>
                <a:cs typeface="Arial" pitchFamily="34" charset="0"/>
              </a:rPr>
              <a:t>. Art. 186. -</a:t>
            </a:r>
            <a:r>
              <a:rPr lang="es-ES" sz="2400" dirty="0">
                <a:solidFill>
                  <a:schemeClr val="bg1">
                    <a:lumMod val="50000"/>
                    <a:lumOff val="50000"/>
                  </a:schemeClr>
                </a:solidFill>
                <a:latin typeface="Arial" pitchFamily="34" charset="0"/>
                <a:cs typeface="Arial" pitchFamily="34" charset="0"/>
              </a:rPr>
              <a:t> Lenguaje accesible. La sentencia debe redactarse bajo un formato de lectura fácil. </a:t>
            </a:r>
          </a:p>
          <a:p>
            <a:pPr>
              <a:defRPr/>
            </a:pPr>
            <a:r>
              <a:rPr lang="es-ES" sz="2400" dirty="0">
                <a:solidFill>
                  <a:schemeClr val="bg1">
                    <a:lumMod val="50000"/>
                    <a:lumOff val="50000"/>
                  </a:schemeClr>
                </a:solidFill>
                <a:latin typeface="Arial" pitchFamily="34" charset="0"/>
                <a:cs typeface="Arial" pitchFamily="34" charset="0"/>
              </a:rPr>
              <a:t>CDPD. Art. 2º.- La comunicación incluirá …. . el lenguaje sencillo.</a:t>
            </a:r>
          </a:p>
          <a:p>
            <a:pPr>
              <a:defRPr/>
            </a:pPr>
            <a:r>
              <a:rPr lang="es-ES" sz="2400" dirty="0">
                <a:solidFill>
                  <a:schemeClr val="bg1">
                    <a:lumMod val="50000"/>
                    <a:lumOff val="50000"/>
                  </a:schemeClr>
                </a:solidFill>
                <a:latin typeface="Arial" pitchFamily="34" charset="0"/>
                <a:cs typeface="Arial" pitchFamily="34" charset="0"/>
              </a:rPr>
              <a:t>100 Reglas de Brasilia. (60) En las resoluciones judiciales se emplearán términos y construcciones sintácticas sencillas, sin perjuicio de su rigor técnico.</a:t>
            </a:r>
          </a:p>
          <a:p>
            <a:pPr>
              <a:defRPr/>
            </a:pPr>
            <a:r>
              <a:rPr lang="es-ES" sz="2400" dirty="0" err="1">
                <a:solidFill>
                  <a:schemeClr val="bg1">
                    <a:lumMod val="50000"/>
                    <a:lumOff val="50000"/>
                  </a:schemeClr>
                </a:solidFill>
                <a:latin typeface="Arial" pitchFamily="34" charset="0"/>
                <a:cs typeface="Arial" pitchFamily="34" charset="0"/>
              </a:rPr>
              <a:t>J.Civ</a:t>
            </a:r>
            <a:r>
              <a:rPr lang="es-ES" sz="2400" dirty="0">
                <a:solidFill>
                  <a:schemeClr val="bg1">
                    <a:lumMod val="50000"/>
                    <a:lumOff val="50000"/>
                  </a:schemeClr>
                </a:solidFill>
                <a:latin typeface="Arial" pitchFamily="34" charset="0"/>
                <a:cs typeface="Arial" pitchFamily="34" charset="0"/>
              </a:rPr>
              <a:t>. Nº 7, 12/09/2014, </a:t>
            </a:r>
            <a:r>
              <a:rPr lang="pt-BR" sz="2400" dirty="0">
                <a:solidFill>
                  <a:schemeClr val="bg1">
                    <a:lumMod val="50000"/>
                    <a:lumOff val="50000"/>
                  </a:schemeClr>
                </a:solidFill>
                <a:latin typeface="Arial" pitchFamily="34" charset="0"/>
                <a:cs typeface="Arial" pitchFamily="34" charset="0"/>
              </a:rPr>
              <a:t> “</a:t>
            </a:r>
            <a:r>
              <a:rPr lang="pt-BR" sz="2400" dirty="0" err="1">
                <a:solidFill>
                  <a:schemeClr val="bg1">
                    <a:lumMod val="50000"/>
                    <a:lumOff val="50000"/>
                  </a:schemeClr>
                </a:solidFill>
                <a:latin typeface="Arial" pitchFamily="34" charset="0"/>
                <a:cs typeface="Arial" pitchFamily="34" charset="0"/>
              </a:rPr>
              <a:t>T.M.H.</a:t>
            </a:r>
            <a:r>
              <a:rPr lang="pt-BR" sz="2400" dirty="0">
                <a:solidFill>
                  <a:schemeClr val="bg1">
                    <a:lumMod val="50000"/>
                    <a:lumOff val="50000"/>
                  </a:schemeClr>
                </a:solidFill>
                <a:latin typeface="Arial" pitchFamily="34" charset="0"/>
                <a:cs typeface="Arial" pitchFamily="34" charset="0"/>
              </a:rPr>
              <a:t> s/ Artículo 152 Ter Código Civil”.</a:t>
            </a:r>
          </a:p>
          <a:p>
            <a:pPr>
              <a:defRPr/>
            </a:pPr>
            <a:r>
              <a:rPr lang="es-AR" sz="2400" dirty="0">
                <a:solidFill>
                  <a:schemeClr val="bg1">
                    <a:lumMod val="50000"/>
                    <a:lumOff val="50000"/>
                  </a:schemeClr>
                </a:solidFill>
                <a:latin typeface="Arial" pitchFamily="34" charset="0"/>
                <a:cs typeface="Arial" pitchFamily="34" charset="0"/>
              </a:rPr>
              <a:t>J. </a:t>
            </a:r>
            <a:r>
              <a:rPr lang="es-AR" sz="2400" dirty="0" err="1">
                <a:solidFill>
                  <a:schemeClr val="bg1">
                    <a:lumMod val="50000"/>
                    <a:lumOff val="50000"/>
                  </a:schemeClr>
                </a:solidFill>
                <a:latin typeface="Arial" pitchFamily="34" charset="0"/>
                <a:cs typeface="Arial" pitchFamily="34" charset="0"/>
              </a:rPr>
              <a:t>Flia</a:t>
            </a:r>
            <a:r>
              <a:rPr lang="es-AR" sz="2400" dirty="0">
                <a:solidFill>
                  <a:schemeClr val="bg1">
                    <a:lumMod val="50000"/>
                    <a:lumOff val="50000"/>
                  </a:schemeClr>
                </a:solidFill>
                <a:latin typeface="Arial" pitchFamily="34" charset="0"/>
                <a:cs typeface="Arial" pitchFamily="34" charset="0"/>
              </a:rPr>
              <a:t> General Roca Nº11, 25/03/2015, </a:t>
            </a:r>
            <a:r>
              <a:rPr lang="es-AR" sz="2400" b="1" dirty="0">
                <a:solidFill>
                  <a:schemeClr val="bg1">
                    <a:lumMod val="50000"/>
                    <a:lumOff val="50000"/>
                  </a:schemeClr>
                </a:solidFill>
                <a:latin typeface="Arial" pitchFamily="34" charset="0"/>
                <a:cs typeface="Arial" pitchFamily="34" charset="0"/>
              </a:rPr>
              <a:t> </a:t>
            </a:r>
            <a:r>
              <a:rPr lang="es-AR" sz="2400" dirty="0">
                <a:solidFill>
                  <a:schemeClr val="bg1">
                    <a:lumMod val="50000"/>
                    <a:lumOff val="50000"/>
                  </a:schemeClr>
                </a:solidFill>
                <a:latin typeface="Arial" pitchFamily="34" charset="0"/>
                <a:cs typeface="Arial" pitchFamily="34" charset="0"/>
              </a:rPr>
              <a:t>S. I. A. s/ proceso sobre capacidad</a:t>
            </a:r>
            <a:endParaRPr lang="es-ES" sz="2400" dirty="0">
              <a:solidFill>
                <a:schemeClr val="bg1">
                  <a:lumMod val="50000"/>
                  <a:lumOff val="50000"/>
                </a:schemeClr>
              </a:solidFill>
              <a:latin typeface="Arial" pitchFamily="34" charset="0"/>
              <a:cs typeface="Arial" pitchFamily="34" charset="0"/>
            </a:endParaRPr>
          </a:p>
          <a:p>
            <a:pPr>
              <a:defRPr/>
            </a:pPr>
            <a:r>
              <a:rPr lang="es-ES" sz="2400" dirty="0">
                <a:solidFill>
                  <a:schemeClr val="bg1">
                    <a:lumMod val="50000"/>
                    <a:lumOff val="50000"/>
                  </a:schemeClr>
                </a:solidFill>
                <a:latin typeface="Arial" pitchFamily="34" charset="0"/>
                <a:cs typeface="Arial" pitchFamily="34" charset="0"/>
              </a:rPr>
              <a:t>J. 1ª </a:t>
            </a:r>
            <a:r>
              <a:rPr lang="es-ES" sz="2400" dirty="0" err="1">
                <a:solidFill>
                  <a:schemeClr val="bg1">
                    <a:lumMod val="50000"/>
                    <a:lumOff val="50000"/>
                  </a:schemeClr>
                </a:solidFill>
                <a:latin typeface="Arial" pitchFamily="34" charset="0"/>
                <a:cs typeface="Arial" pitchFamily="34" charset="0"/>
              </a:rPr>
              <a:t>Ins</a:t>
            </a:r>
            <a:r>
              <a:rPr lang="es-ES" sz="2400" dirty="0">
                <a:solidFill>
                  <a:schemeClr val="bg1">
                    <a:lumMod val="50000"/>
                    <a:lumOff val="50000"/>
                  </a:schemeClr>
                </a:solidFill>
                <a:latin typeface="Arial" pitchFamily="34" charset="0"/>
                <a:cs typeface="Arial" pitchFamily="34" charset="0"/>
              </a:rPr>
              <a:t>. Civ., Com. y Familia, 4ª </a:t>
            </a:r>
            <a:r>
              <a:rPr lang="es-ES" sz="2400" dirty="0" err="1">
                <a:solidFill>
                  <a:schemeClr val="bg1">
                    <a:lumMod val="50000"/>
                    <a:lumOff val="50000"/>
                  </a:schemeClr>
                </a:solidFill>
                <a:latin typeface="Arial" pitchFamily="34" charset="0"/>
                <a:cs typeface="Arial" pitchFamily="34" charset="0"/>
              </a:rPr>
              <a:t>Nom</a:t>
            </a:r>
            <a:r>
              <a:rPr lang="es-ES" sz="2400" dirty="0">
                <a:solidFill>
                  <a:schemeClr val="bg1">
                    <a:lumMod val="50000"/>
                    <a:lumOff val="50000"/>
                  </a:schemeClr>
                </a:solidFill>
                <a:latin typeface="Arial" pitchFamily="34" charset="0"/>
                <a:cs typeface="Arial" pitchFamily="34" charset="0"/>
              </a:rPr>
              <a:t>., Villa María, </a:t>
            </a:r>
            <a:r>
              <a:rPr lang="es-ES" sz="2400" dirty="0" err="1">
                <a:solidFill>
                  <a:schemeClr val="bg1">
                    <a:lumMod val="50000"/>
                    <a:lumOff val="50000"/>
                  </a:schemeClr>
                </a:solidFill>
                <a:latin typeface="Arial" pitchFamily="34" charset="0"/>
                <a:cs typeface="Arial" pitchFamily="34" charset="0"/>
              </a:rPr>
              <a:t>Cba</a:t>
            </a:r>
            <a:r>
              <a:rPr lang="es-ES" sz="2400" dirty="0">
                <a:solidFill>
                  <a:schemeClr val="bg1">
                    <a:lumMod val="50000"/>
                    <a:lumOff val="50000"/>
                  </a:schemeClr>
                </a:solidFill>
                <a:latin typeface="Arial" pitchFamily="34" charset="0"/>
                <a:cs typeface="Arial" pitchFamily="34" charset="0"/>
              </a:rPr>
              <a:t>., 12/05/2017., P.M.F.</a:t>
            </a:r>
          </a:p>
          <a:p>
            <a:pPr>
              <a:defRPr/>
            </a:pPr>
            <a:endParaRPr lang="es-ES" sz="1800" dirty="0">
              <a:solidFill>
                <a:schemeClr val="bg2"/>
              </a:solidFill>
              <a:latin typeface="Arial" pitchFamily="34" charset="0"/>
              <a:cs typeface="Arial" pitchFamily="34" charset="0"/>
            </a:endParaRPr>
          </a:p>
        </p:txBody>
      </p:sp>
      <p:sp>
        <p:nvSpPr>
          <p:cNvPr id="59396" name="3 Marcador de número de diapositiva">
            <a:extLst>
              <a:ext uri="{FF2B5EF4-FFF2-40B4-BE49-F238E27FC236}">
                <a16:creationId xmlns:a16="http://schemas.microsoft.com/office/drawing/2014/main" id="{DA2E9952-C084-A484-8E29-DBC664A2D911}"/>
              </a:ext>
            </a:extLst>
          </p:cNvPr>
          <p:cNvSpPr>
            <a:spLocks noGrp="1"/>
          </p:cNvSpPr>
          <p:nvPr>
            <p:ph type="sldNum" sz="quarter" idx="11"/>
          </p:nvPr>
        </p:nvSpPr>
        <p:spPr>
          <a:xfrm>
            <a:off x="7164388" y="6237288"/>
            <a:ext cx="1584325"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7D50FE21-595E-4140-BA3B-20FCD79DA503}" type="slidenum">
              <a:rPr lang="es-ES" altLang="es-AR">
                <a:solidFill>
                  <a:schemeClr val="bg1"/>
                </a:solidFill>
                <a:latin typeface="Arial" panose="020B0604020202020204" pitchFamily="34" charset="0"/>
              </a:rPr>
              <a:pPr eaLnBrk="1" hangingPunct="1"/>
              <a:t>45</a:t>
            </a:fld>
            <a:endParaRPr lang="es-ES" altLang="es-AR">
              <a:solidFill>
                <a:schemeClr val="bg1"/>
              </a:solidFill>
              <a:latin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D00074F-9FBE-57AF-52D5-BB4F7FE76359}"/>
              </a:ext>
            </a:extLst>
          </p:cNvPr>
          <p:cNvSpPr>
            <a:spLocks noGrp="1"/>
          </p:cNvSpPr>
          <p:nvPr>
            <p:ph type="title"/>
          </p:nvPr>
        </p:nvSpPr>
        <p:spPr/>
        <p:txBody>
          <a:bodyPr/>
          <a:lstStyle/>
          <a:p>
            <a:pPr>
              <a:defRPr/>
            </a:pPr>
            <a:r>
              <a:rPr lang="es-ES" dirty="0">
                <a:solidFill>
                  <a:srgbClr val="FF0000"/>
                </a:solidFill>
                <a:latin typeface="Arial Black" pitchFamily="34" charset="0"/>
              </a:rPr>
              <a:t>Inicio del proceso</a:t>
            </a:r>
            <a:endParaRPr lang="es-ES_tradnl" dirty="0">
              <a:solidFill>
                <a:srgbClr val="00FF00"/>
              </a:solidFill>
              <a:latin typeface="Arial Black" pitchFamily="34" charset="0"/>
            </a:endParaRPr>
          </a:p>
        </p:txBody>
      </p:sp>
      <p:sp>
        <p:nvSpPr>
          <p:cNvPr id="3" name="2 Marcador de contenido">
            <a:extLst>
              <a:ext uri="{FF2B5EF4-FFF2-40B4-BE49-F238E27FC236}">
                <a16:creationId xmlns:a16="http://schemas.microsoft.com/office/drawing/2014/main" id="{D3B00853-98BC-4742-9DE3-720BD5228139}"/>
              </a:ext>
            </a:extLst>
          </p:cNvPr>
          <p:cNvSpPr>
            <a:spLocks noGrp="1"/>
          </p:cNvSpPr>
          <p:nvPr>
            <p:ph idx="1"/>
          </p:nvPr>
        </p:nvSpPr>
        <p:spPr>
          <a:xfrm>
            <a:off x="457200" y="1196975"/>
            <a:ext cx="8229600" cy="5400675"/>
          </a:xfrm>
        </p:spPr>
        <p:txBody>
          <a:bodyPr/>
          <a:lstStyle/>
          <a:p>
            <a:pPr>
              <a:defRPr/>
            </a:pPr>
            <a:r>
              <a:rPr lang="es-ES_tradnl" sz="2400" b="1" dirty="0">
                <a:solidFill>
                  <a:schemeClr val="bg1">
                    <a:lumMod val="50000"/>
                    <a:lumOff val="50000"/>
                  </a:schemeClr>
                </a:solidFill>
              </a:rPr>
              <a:t>Art. 187. </a:t>
            </a:r>
            <a:r>
              <a:rPr lang="es-ES_tradnl" sz="2400" dirty="0">
                <a:solidFill>
                  <a:schemeClr val="bg1">
                    <a:lumMod val="50000"/>
                    <a:lumOff val="50000"/>
                  </a:schemeClr>
                </a:solidFill>
              </a:rPr>
              <a:t>Presentación. </a:t>
            </a:r>
            <a:r>
              <a:rPr lang="es-ES" sz="2400" dirty="0">
                <a:solidFill>
                  <a:schemeClr val="bg1">
                    <a:lumMod val="50000"/>
                    <a:lumOff val="50000"/>
                  </a:schemeClr>
                </a:solidFill>
              </a:rPr>
              <a:t>a) La exposición de los hechos. b) Informe suscripto por al menos dos profesionales de la salud que den cuenta sobre el estado de salud mental alegado.</a:t>
            </a:r>
          </a:p>
          <a:p>
            <a:pPr>
              <a:defRPr/>
            </a:pPr>
            <a:r>
              <a:rPr lang="es-ES" sz="2400" dirty="0">
                <a:solidFill>
                  <a:schemeClr val="bg1">
                    <a:lumMod val="50000"/>
                    <a:lumOff val="50000"/>
                  </a:schemeClr>
                </a:solidFill>
              </a:rPr>
              <a:t>De lo actuado se corre vista a la Defensoría de Menores e Incapaces.</a:t>
            </a:r>
          </a:p>
          <a:p>
            <a:pPr>
              <a:defRPr/>
            </a:pPr>
            <a:r>
              <a:rPr lang="es-ES" sz="2400" b="1" dirty="0">
                <a:solidFill>
                  <a:schemeClr val="bg1">
                    <a:lumMod val="50000"/>
                    <a:lumOff val="50000"/>
                  </a:schemeClr>
                </a:solidFill>
              </a:rPr>
              <a:t>Art. 189. -</a:t>
            </a:r>
            <a:r>
              <a:rPr lang="es-ES" sz="2400" dirty="0">
                <a:solidFill>
                  <a:schemeClr val="bg1">
                    <a:lumMod val="50000"/>
                    <a:lumOff val="50000"/>
                  </a:schemeClr>
                </a:solidFill>
              </a:rPr>
              <a:t> Notificación. La persona en cuyo beneficio se realiza el proceso debe ser notificada en forma personal a través de su defensa de las siguientes resoluciones: a) La que da curso a la petición inicial del legitimado o de la legitimada.</a:t>
            </a:r>
          </a:p>
          <a:p>
            <a:pPr>
              <a:defRPr/>
            </a:pPr>
            <a:r>
              <a:rPr lang="es-ES_tradnl" sz="2400" b="1" dirty="0">
                <a:solidFill>
                  <a:schemeClr val="bg1">
                    <a:lumMod val="50000"/>
                    <a:lumOff val="50000"/>
                  </a:schemeClr>
                </a:solidFill>
              </a:rPr>
              <a:t>Art. 190.-</a:t>
            </a:r>
            <a:r>
              <a:rPr lang="es-ES" sz="2400" b="1" dirty="0"/>
              <a:t> </a:t>
            </a:r>
            <a:r>
              <a:rPr lang="es-ES" sz="2400" dirty="0">
                <a:solidFill>
                  <a:schemeClr val="bg1">
                    <a:lumMod val="50000"/>
                    <a:lumOff val="50000"/>
                  </a:schemeClr>
                </a:solidFill>
              </a:rPr>
              <a:t>Admisibilidad o desestimación. Una vez contestada la solicitud la judicatura debe resolver:</a:t>
            </a:r>
          </a:p>
          <a:p>
            <a:pPr>
              <a:defRPr/>
            </a:pPr>
            <a:r>
              <a:rPr lang="es-ES" sz="2400" dirty="0">
                <a:solidFill>
                  <a:schemeClr val="bg1">
                    <a:lumMod val="50000"/>
                    <a:lumOff val="50000"/>
                  </a:schemeClr>
                </a:solidFill>
              </a:rPr>
              <a:t>a) Si declara admisible la petición.</a:t>
            </a:r>
          </a:p>
          <a:p>
            <a:pPr>
              <a:defRPr/>
            </a:pPr>
            <a:r>
              <a:rPr lang="es-ES" sz="2400" dirty="0">
                <a:solidFill>
                  <a:schemeClr val="bg1">
                    <a:lumMod val="50000"/>
                    <a:lumOff val="50000"/>
                  </a:schemeClr>
                </a:solidFill>
              </a:rPr>
              <a:t>b) Si la desestima sin más trámite.</a:t>
            </a:r>
          </a:p>
          <a:p>
            <a:pPr>
              <a:defRPr/>
            </a:pPr>
            <a:endParaRPr lang="es-ES_tradnl" sz="2400" dirty="0">
              <a:solidFill>
                <a:schemeClr val="bg1">
                  <a:lumMod val="50000"/>
                  <a:lumOff val="50000"/>
                </a:schemeClr>
              </a:solidFill>
            </a:endParaRPr>
          </a:p>
        </p:txBody>
      </p:sp>
      <p:sp>
        <p:nvSpPr>
          <p:cNvPr id="60420" name="4 Marcador de número de diapositiva">
            <a:extLst>
              <a:ext uri="{FF2B5EF4-FFF2-40B4-BE49-F238E27FC236}">
                <a16:creationId xmlns:a16="http://schemas.microsoft.com/office/drawing/2014/main" id="{9587D14F-6F4B-0F0F-5D72-ABF658F8DC8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1D8EDE1-488F-4E70-A516-EB4A9CAAAD34}" type="slidenum">
              <a:rPr lang="es-ES" altLang="es-AR">
                <a:solidFill>
                  <a:schemeClr val="bg1"/>
                </a:solidFill>
                <a:latin typeface="Arial" panose="020B0604020202020204" pitchFamily="34" charset="0"/>
              </a:rPr>
              <a:pPr eaLnBrk="1" hangingPunct="1"/>
              <a:t>46</a:t>
            </a:fld>
            <a:endParaRPr lang="es-ES" altLang="es-AR">
              <a:solidFill>
                <a:schemeClr val="bg1"/>
              </a:solidFill>
              <a:latin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EDCECA4-317F-25E4-1E6D-E3F6A5C265C8}"/>
              </a:ext>
            </a:extLst>
          </p:cNvPr>
          <p:cNvSpPr>
            <a:spLocks noGrp="1"/>
          </p:cNvSpPr>
          <p:nvPr>
            <p:ph type="title"/>
          </p:nvPr>
        </p:nvSpPr>
        <p:spPr>
          <a:xfrm>
            <a:off x="457200" y="274638"/>
            <a:ext cx="8229600" cy="1066800"/>
          </a:xfrm>
        </p:spPr>
        <p:txBody>
          <a:bodyPr/>
          <a:lstStyle/>
          <a:p>
            <a:pPr>
              <a:defRPr/>
            </a:pPr>
            <a:r>
              <a:rPr lang="es-AR" sz="3600" dirty="0">
                <a:solidFill>
                  <a:srgbClr val="FF0000"/>
                </a:solidFill>
                <a:latin typeface="Adobe Gothic Std B" pitchFamily="34" charset="-128"/>
                <a:ea typeface="Adobe Gothic Std B" pitchFamily="34" charset="-128"/>
              </a:rPr>
              <a:t>Procesos de restricción a la capacidad</a:t>
            </a:r>
            <a:endParaRPr lang="es-ES" sz="3600" dirty="0">
              <a:solidFill>
                <a:srgbClr val="FF0000"/>
              </a:solidFill>
              <a:latin typeface="Adobe Gothic Std B" pitchFamily="34" charset="-128"/>
              <a:ea typeface="Adobe Gothic Std B" pitchFamily="34" charset="-128"/>
            </a:endParaRPr>
          </a:p>
        </p:txBody>
      </p:sp>
      <p:graphicFrame>
        <p:nvGraphicFramePr>
          <p:cNvPr id="8" name="7 Marcador de contenido">
            <a:extLst>
              <a:ext uri="{FF2B5EF4-FFF2-40B4-BE49-F238E27FC236}">
                <a16:creationId xmlns:a16="http://schemas.microsoft.com/office/drawing/2014/main" id="{42F38FBE-DC5C-77FE-FFF4-7C31EB450682}"/>
              </a:ext>
            </a:extLst>
          </p:cNvPr>
          <p:cNvGraphicFramePr>
            <a:graphicFrameLocks noGrp="1"/>
          </p:cNvGraphicFramePr>
          <p:nvPr>
            <p:ph idx="1"/>
          </p:nvPr>
        </p:nvGraphicFramePr>
        <p:xfrm>
          <a:off x="468313" y="1412875"/>
          <a:ext cx="8229600" cy="535940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2524748">
                <a:tc>
                  <a:txBody>
                    <a:bodyPr/>
                    <a:lstStyle/>
                    <a:p>
                      <a:r>
                        <a:rPr lang="es-ES" sz="1800" dirty="0">
                          <a:solidFill>
                            <a:schemeClr val="bg1"/>
                          </a:solidFill>
                        </a:rPr>
                        <a:t>Declaración de los derechos de los impedidos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800" b="1" dirty="0">
                          <a:solidFill>
                            <a:schemeClr val="bg1"/>
                          </a:solidFill>
                        </a:rPr>
                        <a:t>Declaración de los derechos del retrasado mental</a:t>
                      </a:r>
                      <a:endParaRPr lang="es-AR" sz="1800" dirty="0">
                        <a:solidFill>
                          <a:schemeClr val="bg1"/>
                        </a:solidFill>
                      </a:endParaRPr>
                    </a:p>
                    <a:p>
                      <a:endParaRPr lang="es-ES" sz="1800" dirty="0">
                        <a:solidFill>
                          <a:schemeClr val="bg1"/>
                        </a:solidFill>
                      </a:endParaRPr>
                    </a:p>
                  </a:txBody>
                  <a:tcPr/>
                </a:tc>
                <a:tc>
                  <a:txBody>
                    <a:bodyPr/>
                    <a:lstStyle/>
                    <a:p>
                      <a:r>
                        <a:rPr lang="es-ES_tradnl" sz="1800" dirty="0">
                          <a:solidFill>
                            <a:schemeClr val="bg1"/>
                          </a:solidFill>
                        </a:rPr>
                        <a:t>Principio 18 Naciones Unidas</a:t>
                      </a:r>
                      <a:endParaRPr lang="es-ES" sz="1800" dirty="0">
                        <a:solidFill>
                          <a:schemeClr val="bg1"/>
                        </a:solidFill>
                      </a:endParaRPr>
                    </a:p>
                  </a:txBody>
                  <a:tcPr/>
                </a:tc>
                <a:tc>
                  <a:txBody>
                    <a:bodyPr/>
                    <a:lstStyle/>
                    <a:p>
                      <a:pPr>
                        <a:buFont typeface="Arial" pitchFamily="34" charset="0"/>
                        <a:buChar char="•"/>
                      </a:pPr>
                      <a:r>
                        <a:rPr lang="es-AR" sz="1800" dirty="0">
                          <a:solidFill>
                            <a:schemeClr val="bg1"/>
                          </a:solidFill>
                        </a:rPr>
                        <a:t>Código</a:t>
                      </a:r>
                      <a:r>
                        <a:rPr lang="es-AR" sz="1800" baseline="0" dirty="0">
                          <a:solidFill>
                            <a:schemeClr val="bg1"/>
                          </a:solidFill>
                        </a:rPr>
                        <a:t> Civil</a:t>
                      </a:r>
                    </a:p>
                    <a:p>
                      <a:pPr>
                        <a:buFont typeface="Arial" pitchFamily="34" charset="0"/>
                        <a:buNone/>
                      </a:pPr>
                      <a:r>
                        <a:rPr lang="es-AR" sz="1800" baseline="0" dirty="0">
                          <a:solidFill>
                            <a:schemeClr val="bg1"/>
                          </a:solidFill>
                        </a:rPr>
                        <a:t> 1871</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s-AR" sz="1800" dirty="0">
                          <a:solidFill>
                            <a:schemeClr val="bg1"/>
                          </a:solidFill>
                        </a:rPr>
                        <a:t>Código</a:t>
                      </a:r>
                      <a:r>
                        <a:rPr lang="es-AR" sz="1800" baseline="0" dirty="0">
                          <a:solidFill>
                            <a:schemeClr val="bg1"/>
                          </a:solidFill>
                        </a:rPr>
                        <a:t> Civil</a:t>
                      </a:r>
                    </a:p>
                    <a:p>
                      <a:pPr>
                        <a:buFont typeface="Arial" pitchFamily="34" charset="0"/>
                        <a:buNone/>
                      </a:pPr>
                      <a:r>
                        <a:rPr lang="es-ES" sz="1800" b="1" kern="1200" baseline="0" dirty="0">
                          <a:solidFill>
                            <a:schemeClr val="bg1"/>
                          </a:solidFill>
                          <a:latin typeface="+mn-lt"/>
                          <a:ea typeface="+mn-ea"/>
                          <a:cs typeface="+mn-cs"/>
                        </a:rPr>
                        <a:t> Ley 17711 de 1968</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s-AR" sz="1800" dirty="0">
                          <a:solidFill>
                            <a:schemeClr val="bg1"/>
                          </a:solidFill>
                        </a:rPr>
                        <a:t>Código</a:t>
                      </a:r>
                      <a:r>
                        <a:rPr lang="es-AR" sz="1800" baseline="0" dirty="0">
                          <a:solidFill>
                            <a:schemeClr val="bg1"/>
                          </a:solidFill>
                        </a:rPr>
                        <a:t> Civil</a:t>
                      </a:r>
                    </a:p>
                    <a:p>
                      <a:pPr>
                        <a:buFont typeface="Arial" pitchFamily="34" charset="0"/>
                        <a:buNone/>
                      </a:pPr>
                      <a:r>
                        <a:rPr lang="es-AR" sz="1800" dirty="0">
                          <a:solidFill>
                            <a:schemeClr val="bg1"/>
                          </a:solidFill>
                        </a:rPr>
                        <a:t> 2010</a:t>
                      </a:r>
                      <a:endParaRPr lang="es-ES" sz="1800" dirty="0">
                        <a:solidFill>
                          <a:schemeClr val="bg1"/>
                        </a:solidFill>
                      </a:endParaRPr>
                    </a:p>
                  </a:txBody>
                  <a:tcPr/>
                </a:tc>
                <a:tc>
                  <a:txBody>
                    <a:bodyPr/>
                    <a:lstStyle/>
                    <a:p>
                      <a:r>
                        <a:rPr lang="es-AR" sz="1800" dirty="0">
                          <a:solidFill>
                            <a:schemeClr val="bg1"/>
                          </a:solidFill>
                        </a:rPr>
                        <a:t>Código</a:t>
                      </a:r>
                      <a:r>
                        <a:rPr lang="es-AR" sz="1800" baseline="0" dirty="0">
                          <a:solidFill>
                            <a:schemeClr val="bg1"/>
                          </a:solidFill>
                        </a:rPr>
                        <a:t> Civil y</a:t>
                      </a:r>
                    </a:p>
                    <a:p>
                      <a:r>
                        <a:rPr lang="es-AR" sz="1800" baseline="0" dirty="0">
                          <a:solidFill>
                            <a:schemeClr val="bg1"/>
                          </a:solidFill>
                        </a:rPr>
                        <a:t>Comercial </a:t>
                      </a:r>
                    </a:p>
                    <a:p>
                      <a:r>
                        <a:rPr lang="es-AR" sz="1800" baseline="0" dirty="0">
                          <a:solidFill>
                            <a:schemeClr val="bg1"/>
                          </a:solidFill>
                        </a:rPr>
                        <a:t>2015</a:t>
                      </a:r>
                      <a:endParaRPr lang="es-ES" sz="1800" dirty="0">
                        <a:solidFill>
                          <a:schemeClr val="bg1"/>
                        </a:solidFill>
                      </a:endParaRPr>
                    </a:p>
                  </a:txBody>
                  <a:tcPr/>
                </a:tc>
                <a:extLst>
                  <a:ext uri="{0D108BD9-81ED-4DB2-BD59-A6C34878D82A}">
                    <a16:rowId xmlns:a16="http://schemas.microsoft.com/office/drawing/2014/main" val="10000"/>
                  </a:ext>
                </a:extLst>
              </a:tr>
              <a:tr h="2834652">
                <a:tc>
                  <a:txBody>
                    <a:bodyPr/>
                    <a:lstStyle/>
                    <a:p>
                      <a:r>
                        <a:rPr lang="es-ES" sz="1800" b="1" dirty="0"/>
                        <a:t>Derecho a una asistencia letrada jurídica competente</a:t>
                      </a:r>
                    </a:p>
                  </a:txBody>
                  <a:tcPr/>
                </a:tc>
                <a:tc>
                  <a:txBody>
                    <a:bodyPr/>
                    <a:lstStyle/>
                    <a:p>
                      <a:r>
                        <a:rPr lang="es-ES" sz="1800" b="1" dirty="0"/>
                        <a:t>Atención de un tutor calificado </a:t>
                      </a:r>
                    </a:p>
                  </a:txBody>
                  <a:tcPr/>
                </a:tc>
                <a:tc>
                  <a:txBody>
                    <a:bodyPr/>
                    <a:lstStyle/>
                    <a:p>
                      <a:r>
                        <a:rPr lang="es-ES_tradnl" sz="1800" dirty="0"/>
                        <a:t>Derecho a estar representada por un defensor sin cargo </a:t>
                      </a:r>
                      <a:r>
                        <a:rPr lang="es-ES_tradnl" sz="1800" b="0" dirty="0"/>
                        <a:t>en la medida que no disponga de medios suficientes para pagar dichos servicios</a:t>
                      </a:r>
                      <a:endParaRPr lang="es-ES" sz="1800" b="0" dirty="0"/>
                    </a:p>
                  </a:txBody>
                  <a:tcPr/>
                </a:tc>
                <a:tc>
                  <a:txBody>
                    <a:bodyPr/>
                    <a:lstStyle/>
                    <a:p>
                      <a:r>
                        <a:rPr lang="es-AR" sz="1800" b="1" dirty="0"/>
                        <a:t>Curador provisorio </a:t>
                      </a:r>
                      <a:r>
                        <a:rPr lang="es-AR" sz="1800" b="1" i="0" dirty="0">
                          <a:solidFill>
                            <a:schemeClr val="bg1"/>
                          </a:solidFill>
                        </a:rPr>
                        <a:t>para que lo represente y defienda en el pleito. Art. 147</a:t>
                      </a:r>
                      <a:endParaRPr lang="es-ES" sz="1800" b="1" i="0" dirty="0">
                        <a:solidFill>
                          <a:schemeClr val="bg1"/>
                        </a:solidFill>
                      </a:endParaRPr>
                    </a:p>
                  </a:txBody>
                  <a:tcPr/>
                </a:tc>
                <a:tc>
                  <a:txBody>
                    <a:bodyPr/>
                    <a:lstStyle/>
                    <a:p>
                      <a:r>
                        <a:rPr lang="es-AR" sz="1800" b="1" dirty="0"/>
                        <a:t>Derecho a asistencia letrada.</a:t>
                      </a:r>
                    </a:p>
                    <a:p>
                      <a:r>
                        <a:rPr lang="es-ES" sz="1800" b="1" dirty="0">
                          <a:solidFill>
                            <a:schemeClr val="bg1"/>
                          </a:solidFill>
                        </a:rPr>
                        <a:t>Abogado para que</a:t>
                      </a:r>
                      <a:r>
                        <a:rPr lang="es-ES" sz="1800" b="1" baseline="0" dirty="0">
                          <a:solidFill>
                            <a:schemeClr val="bg1"/>
                          </a:solidFill>
                        </a:rPr>
                        <a:t> lo </a:t>
                      </a:r>
                      <a:r>
                        <a:rPr lang="es-ES" sz="1800" b="1" dirty="0">
                          <a:solidFill>
                            <a:schemeClr val="bg1"/>
                          </a:solidFill>
                        </a:rPr>
                        <a:t>represente y le preste asistencia letrada en el juicio .</a:t>
                      </a:r>
                    </a:p>
                  </a:txBody>
                  <a:tcPr/>
                </a:tc>
                <a:extLst>
                  <a:ext uri="{0D108BD9-81ED-4DB2-BD59-A6C34878D82A}">
                    <a16:rowId xmlns:a16="http://schemas.microsoft.com/office/drawing/2014/main" val="10001"/>
                  </a:ext>
                </a:extLst>
              </a:tr>
            </a:tbl>
          </a:graphicData>
        </a:graphic>
      </p:graphicFrame>
      <p:sp>
        <p:nvSpPr>
          <p:cNvPr id="61463" name="3 Marcador de número de diapositiva">
            <a:extLst>
              <a:ext uri="{FF2B5EF4-FFF2-40B4-BE49-F238E27FC236}">
                <a16:creationId xmlns:a16="http://schemas.microsoft.com/office/drawing/2014/main" id="{9488E049-510B-4ADD-078F-FDE0ACC7D0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B5F2707F-9C76-4B63-A487-2387BC2298D2}" type="slidenum">
              <a:rPr lang="es-ES" altLang="es-AR">
                <a:latin typeface="Arial" panose="020B0604020202020204" pitchFamily="34" charset="0"/>
              </a:rPr>
              <a:pPr eaLnBrk="1" hangingPunct="1"/>
              <a:t>47</a:t>
            </a:fld>
            <a:endParaRPr lang="es-ES" altLang="es-AR">
              <a:latin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84BDD09-EEDC-C46D-200C-43C413153F4D}"/>
              </a:ext>
            </a:extLst>
          </p:cNvPr>
          <p:cNvSpPr>
            <a:spLocks noGrp="1"/>
          </p:cNvSpPr>
          <p:nvPr>
            <p:ph type="title"/>
          </p:nvPr>
        </p:nvSpPr>
        <p:spPr/>
        <p:txBody>
          <a:bodyPr/>
          <a:lstStyle/>
          <a:p>
            <a:pPr>
              <a:defRPr/>
            </a:pPr>
            <a:r>
              <a:rPr lang="es-AR" sz="3200" dirty="0">
                <a:solidFill>
                  <a:srgbClr val="FF0000"/>
                </a:solidFill>
                <a:latin typeface="Cambria" pitchFamily="18" charset="0"/>
                <a:ea typeface="Cambria" pitchFamily="18" charset="0"/>
              </a:rPr>
              <a:t>Designación de la defensa pública subsidiaria</a:t>
            </a:r>
            <a:endParaRPr lang="es-ES" sz="3200" dirty="0">
              <a:solidFill>
                <a:srgbClr val="FF0000"/>
              </a:solidFill>
              <a:latin typeface="Cambria" pitchFamily="18" charset="0"/>
              <a:ea typeface="Cambria" pitchFamily="18" charset="0"/>
            </a:endParaRPr>
          </a:p>
        </p:txBody>
      </p:sp>
      <p:sp>
        <p:nvSpPr>
          <p:cNvPr id="3" name="2 Marcador de contenido">
            <a:extLst>
              <a:ext uri="{FF2B5EF4-FFF2-40B4-BE49-F238E27FC236}">
                <a16:creationId xmlns:a16="http://schemas.microsoft.com/office/drawing/2014/main" id="{7AFFE3A2-C128-A175-8130-783BE0B635E3}"/>
              </a:ext>
            </a:extLst>
          </p:cNvPr>
          <p:cNvSpPr>
            <a:spLocks noGrp="1"/>
          </p:cNvSpPr>
          <p:nvPr>
            <p:ph idx="1"/>
          </p:nvPr>
        </p:nvSpPr>
        <p:spPr/>
        <p:txBody>
          <a:bodyPr/>
          <a:lstStyle/>
          <a:p>
            <a:pPr>
              <a:defRPr/>
            </a:pPr>
            <a:r>
              <a:rPr lang="es-AR" sz="2400" dirty="0">
                <a:solidFill>
                  <a:schemeClr val="bg1">
                    <a:lumMod val="50000"/>
                    <a:lumOff val="50000"/>
                  </a:schemeClr>
                </a:solidFill>
                <a:latin typeface="Arial" pitchFamily="34" charset="0"/>
                <a:cs typeface="Arial" pitchFamily="34" charset="0"/>
              </a:rPr>
              <a:t>Art. 188. D</a:t>
            </a:r>
            <a:r>
              <a:rPr lang="es-ES" sz="2400" dirty="0" err="1">
                <a:solidFill>
                  <a:schemeClr val="bg1">
                    <a:lumMod val="50000"/>
                    <a:lumOff val="50000"/>
                  </a:schemeClr>
                </a:solidFill>
                <a:latin typeface="Arial" pitchFamily="34" charset="0"/>
                <a:cs typeface="Arial" pitchFamily="34" charset="0"/>
              </a:rPr>
              <a:t>erecho</a:t>
            </a:r>
            <a:r>
              <a:rPr lang="es-ES" sz="2400" dirty="0">
                <a:solidFill>
                  <a:schemeClr val="bg1">
                    <a:lumMod val="50000"/>
                    <a:lumOff val="50000"/>
                  </a:schemeClr>
                </a:solidFill>
                <a:latin typeface="Arial" pitchFamily="34" charset="0"/>
                <a:cs typeface="Arial" pitchFamily="34" charset="0"/>
              </a:rPr>
              <a:t> a designar un abogado o abogada particular, de no hacerlo se designará Defensa Oficial que debe aceptar el cargo dentro del 3° día de notificado.			</a:t>
            </a:r>
          </a:p>
          <a:p>
            <a:pPr>
              <a:defRPr/>
            </a:pPr>
            <a:r>
              <a:rPr lang="es-AR" sz="2400" dirty="0">
                <a:solidFill>
                  <a:schemeClr val="bg1">
                    <a:lumMod val="50000"/>
                    <a:lumOff val="50000"/>
                  </a:schemeClr>
                </a:solidFill>
                <a:latin typeface="Arial" pitchFamily="34" charset="0"/>
                <a:cs typeface="Arial" pitchFamily="34" charset="0"/>
              </a:rPr>
              <a:t>Criterio también recogido en el Principio 18.1 de los Principios de Naciones Unidas.</a:t>
            </a:r>
          </a:p>
          <a:p>
            <a:pPr>
              <a:defRPr/>
            </a:pPr>
            <a:r>
              <a:rPr lang="es-AR" sz="2400" dirty="0">
                <a:solidFill>
                  <a:schemeClr val="bg1">
                    <a:lumMod val="50000"/>
                    <a:lumOff val="50000"/>
                  </a:schemeClr>
                </a:solidFill>
                <a:latin typeface="Arial" pitchFamily="34" charset="0"/>
                <a:cs typeface="Arial" pitchFamily="34" charset="0"/>
              </a:rPr>
              <a:t>Ley 27.149. Art. 46. a) </a:t>
            </a:r>
            <a:r>
              <a:rPr lang="es-AR" sz="2400" dirty="0">
                <a:solidFill>
                  <a:srgbClr val="FF0000"/>
                </a:solidFill>
                <a:latin typeface="Arial" pitchFamily="34" charset="0"/>
                <a:cs typeface="Arial" pitchFamily="34" charset="0"/>
              </a:rPr>
              <a:t>Ejercer la defensa técnica </a:t>
            </a:r>
            <a:r>
              <a:rPr lang="es-AR" sz="2400" dirty="0">
                <a:solidFill>
                  <a:schemeClr val="bg1">
                    <a:lumMod val="50000"/>
                    <a:lumOff val="50000"/>
                  </a:schemeClr>
                </a:solidFill>
                <a:latin typeface="Arial" pitchFamily="34" charset="0"/>
                <a:cs typeface="Arial" pitchFamily="34" charset="0"/>
              </a:rPr>
              <a:t>en procesos referentes al ejercicio de la capacidad jurídica o de la implementación de los sistemas de apoyos y salvaguardias. </a:t>
            </a:r>
          </a:p>
          <a:p>
            <a:pPr>
              <a:defRPr/>
            </a:pPr>
            <a:r>
              <a:rPr lang="es-AR" sz="2400" dirty="0">
                <a:solidFill>
                  <a:schemeClr val="bg1">
                    <a:lumMod val="50000"/>
                    <a:lumOff val="50000"/>
                  </a:schemeClr>
                </a:solidFill>
                <a:latin typeface="Arial" pitchFamily="34" charset="0"/>
                <a:cs typeface="Arial" pitchFamily="34" charset="0"/>
              </a:rPr>
              <a:t>Asistencia letrada en juicio. Art. 36 CCyC.</a:t>
            </a:r>
            <a:br>
              <a:rPr lang="es-ES" sz="2400" dirty="0">
                <a:solidFill>
                  <a:schemeClr val="bg1"/>
                </a:solidFill>
              </a:rPr>
            </a:br>
            <a:endParaRPr lang="es-ES" sz="2400" dirty="0">
              <a:solidFill>
                <a:schemeClr val="bg1"/>
              </a:solidFill>
            </a:endParaRPr>
          </a:p>
        </p:txBody>
      </p:sp>
      <p:sp>
        <p:nvSpPr>
          <p:cNvPr id="62468" name="3 Marcador de número de diapositiva">
            <a:extLst>
              <a:ext uri="{FF2B5EF4-FFF2-40B4-BE49-F238E27FC236}">
                <a16:creationId xmlns:a16="http://schemas.microsoft.com/office/drawing/2014/main" id="{FCCE74C0-4093-DAEE-6589-846A5EBD6AB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38EF07B0-778D-48FA-BA8E-E8001AA86354}" type="slidenum">
              <a:rPr lang="es-ES" altLang="es-AR">
                <a:solidFill>
                  <a:schemeClr val="bg1"/>
                </a:solidFill>
                <a:latin typeface="Arial" panose="020B0604020202020204" pitchFamily="34" charset="0"/>
              </a:rPr>
              <a:pPr eaLnBrk="1" hangingPunct="1"/>
              <a:t>48</a:t>
            </a:fld>
            <a:endParaRPr lang="es-ES" altLang="es-AR">
              <a:solidFill>
                <a:schemeClr val="bg1"/>
              </a:solidFill>
              <a:latin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9D5E084-CAA2-68A5-26F1-123368604605}"/>
              </a:ext>
            </a:extLst>
          </p:cNvPr>
          <p:cNvSpPr>
            <a:spLocks noGrp="1"/>
          </p:cNvSpPr>
          <p:nvPr>
            <p:ph type="title"/>
          </p:nvPr>
        </p:nvSpPr>
        <p:spPr/>
        <p:txBody>
          <a:bodyPr/>
          <a:lstStyle/>
          <a:p>
            <a:pPr>
              <a:defRPr/>
            </a:pPr>
            <a:r>
              <a:rPr lang="es-AR" dirty="0">
                <a:solidFill>
                  <a:srgbClr val="FF0000"/>
                </a:solidFill>
                <a:latin typeface="Algerian" pitchFamily="82" charset="0"/>
              </a:rPr>
              <a:t>Mismo/A ABOGADO/A</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9E56E4BD-9930-45D2-FFA3-7EE771F8A530}"/>
              </a:ext>
            </a:extLst>
          </p:cNvPr>
          <p:cNvSpPr>
            <a:spLocks noGrp="1"/>
          </p:cNvSpPr>
          <p:nvPr>
            <p:ph idx="1"/>
          </p:nvPr>
        </p:nvSpPr>
        <p:spPr/>
        <p:txBody>
          <a:bodyPr/>
          <a:lstStyle/>
          <a:p>
            <a:pPr>
              <a:defRPr/>
            </a:pPr>
            <a:r>
              <a:rPr lang="es-AR" dirty="0">
                <a:solidFill>
                  <a:schemeClr val="bg1">
                    <a:lumMod val="50000"/>
                    <a:lumOff val="50000"/>
                  </a:schemeClr>
                </a:solidFill>
              </a:rPr>
              <a:t>Para quien promueve</a:t>
            </a:r>
          </a:p>
          <a:p>
            <a:pPr>
              <a:defRPr/>
            </a:pPr>
            <a:r>
              <a:rPr lang="es-AR" dirty="0">
                <a:solidFill>
                  <a:schemeClr val="bg1">
                    <a:lumMod val="50000"/>
                    <a:lumOff val="50000"/>
                  </a:schemeClr>
                </a:solidFill>
              </a:rPr>
              <a:t>Para la persona protegida</a:t>
            </a:r>
          </a:p>
          <a:p>
            <a:pPr>
              <a:defRPr/>
            </a:pPr>
            <a:endParaRPr lang="es-AR" dirty="0">
              <a:solidFill>
                <a:schemeClr val="bg1">
                  <a:lumMod val="50000"/>
                  <a:lumOff val="50000"/>
                </a:schemeClr>
              </a:solidFill>
            </a:endParaRPr>
          </a:p>
          <a:p>
            <a:pPr>
              <a:defRPr/>
            </a:pPr>
            <a:r>
              <a:rPr lang="es-ES" dirty="0">
                <a:solidFill>
                  <a:schemeClr val="bg1">
                    <a:lumMod val="50000"/>
                    <a:lumOff val="50000"/>
                  </a:schemeClr>
                </a:solidFill>
              </a:rPr>
              <a:t> Juzgado de Familia n° 11, General Roca, Río Negro,  "C., M. E. S/ proceso s. capacidad"  </a:t>
            </a:r>
          </a:p>
          <a:p>
            <a:pPr>
              <a:buFont typeface="Wingdings" panose="05000000000000000000" pitchFamily="2" charset="2"/>
              <a:buNone/>
              <a:defRPr/>
            </a:pPr>
            <a:endParaRPr lang="es-ES" dirty="0">
              <a:solidFill>
                <a:schemeClr val="bg1">
                  <a:lumMod val="50000"/>
                  <a:lumOff val="50000"/>
                </a:schemeClr>
              </a:solidFill>
            </a:endParaRPr>
          </a:p>
          <a:p>
            <a:pPr>
              <a:defRPr/>
            </a:pPr>
            <a:r>
              <a:rPr lang="es-ES" dirty="0">
                <a:solidFill>
                  <a:schemeClr val="bg1">
                    <a:lumMod val="50000"/>
                    <a:lumOff val="50000"/>
                  </a:schemeClr>
                </a:solidFill>
              </a:rPr>
              <a:t>Con el patrocinio letrado del mismo profesional, lo cual es aceptado por cuanto se entiende que no existen intereses contrapuestos. </a:t>
            </a:r>
          </a:p>
        </p:txBody>
      </p:sp>
      <p:sp>
        <p:nvSpPr>
          <p:cNvPr id="65540" name="3 Marcador de número de diapositiva">
            <a:extLst>
              <a:ext uri="{FF2B5EF4-FFF2-40B4-BE49-F238E27FC236}">
                <a16:creationId xmlns:a16="http://schemas.microsoft.com/office/drawing/2014/main" id="{238799C7-806C-167C-276C-F6CEE0B5877F}"/>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F4162AE-3475-40BB-99E6-0FD42A60FFBA}" type="slidenum">
              <a:rPr lang="es-ES" altLang="es-AR">
                <a:solidFill>
                  <a:srgbClr val="00248F"/>
                </a:solidFill>
                <a:latin typeface="Arial" panose="020B0604020202020204" pitchFamily="34" charset="0"/>
              </a:rPr>
              <a:pPr eaLnBrk="1" hangingPunct="1"/>
              <a:t>49</a:t>
            </a:fld>
            <a:endParaRPr lang="es-ES" altLang="es-AR">
              <a:solidFill>
                <a:srgbClr val="00248F"/>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511B096D-DB68-D17D-3966-E686CF2D3DAF}"/>
              </a:ext>
            </a:extLst>
          </p:cNvPr>
          <p:cNvCxnSpPr/>
          <p:nvPr/>
        </p:nvCxnSpPr>
        <p:spPr>
          <a:xfrm flipH="1">
            <a:off x="3851275" y="1125538"/>
            <a:ext cx="720725" cy="5746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E6637DBA-021A-BA8C-CCFA-137428399F90}"/>
              </a:ext>
            </a:extLst>
          </p:cNvPr>
          <p:cNvCxnSpPr/>
          <p:nvPr/>
        </p:nvCxnSpPr>
        <p:spPr>
          <a:xfrm>
            <a:off x="4643438" y="1052513"/>
            <a:ext cx="0" cy="1296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62F4725-75B2-67F4-818E-C2D8C80FFF29}"/>
              </a:ext>
            </a:extLst>
          </p:cNvPr>
          <p:cNvSpPr>
            <a:spLocks noGrp="1"/>
          </p:cNvSpPr>
          <p:nvPr>
            <p:ph type="title"/>
          </p:nvPr>
        </p:nvSpPr>
        <p:spPr/>
        <p:txBody>
          <a:bodyPr/>
          <a:lstStyle/>
          <a:p>
            <a:pPr>
              <a:defRPr/>
            </a:pPr>
            <a:r>
              <a:rPr lang="es-AR" sz="4000" dirty="0">
                <a:solidFill>
                  <a:srgbClr val="FF0000"/>
                </a:solidFill>
                <a:latin typeface="Arial Black" pitchFamily="34" charset="0"/>
              </a:rPr>
              <a:t>Intervención de la defensa pública</a:t>
            </a:r>
            <a:endParaRPr lang="es-ES" sz="40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03A19427-C9AA-3E1A-6844-4140EA60D1BD}"/>
              </a:ext>
            </a:extLst>
          </p:cNvPr>
          <p:cNvSpPr>
            <a:spLocks noGrp="1"/>
          </p:cNvSpPr>
          <p:nvPr>
            <p:ph idx="1"/>
          </p:nvPr>
        </p:nvSpPr>
        <p:spPr/>
        <p:txBody>
          <a:bodyPr/>
          <a:lstStyle/>
          <a:p>
            <a:pPr>
              <a:defRPr/>
            </a:pPr>
            <a:r>
              <a:rPr lang="es-ES_tradnl" dirty="0">
                <a:solidFill>
                  <a:schemeClr val="bg1">
                    <a:lumMod val="50000"/>
                    <a:lumOff val="50000"/>
                  </a:schemeClr>
                </a:solidFill>
                <a:latin typeface="Arial Black" pitchFamily="34" charset="0"/>
              </a:rPr>
              <a:t>Fallos CSJN, 30/10/2018 – Vulnerabilidad</a:t>
            </a:r>
          </a:p>
          <a:p>
            <a:pPr>
              <a:defRPr/>
            </a:pPr>
            <a:endParaRPr lang="es-ES_tradnl" dirty="0">
              <a:solidFill>
                <a:schemeClr val="bg1">
                  <a:lumMod val="50000"/>
                  <a:lumOff val="50000"/>
                </a:schemeClr>
              </a:solidFill>
              <a:latin typeface="Arial Black" pitchFamily="34" charset="0"/>
            </a:endParaRPr>
          </a:p>
          <a:p>
            <a:pPr>
              <a:defRPr/>
            </a:pPr>
            <a:r>
              <a:rPr lang="es-ES_tradnl" dirty="0">
                <a:solidFill>
                  <a:schemeClr val="bg1">
                    <a:lumMod val="50000"/>
                    <a:lumOff val="50000"/>
                  </a:schemeClr>
                </a:solidFill>
                <a:latin typeface="Arial Black" pitchFamily="34" charset="0"/>
              </a:rPr>
              <a:t>V., M. C. s/ determinación de la capacidad</a:t>
            </a:r>
          </a:p>
          <a:p>
            <a:pPr>
              <a:defRPr/>
            </a:pPr>
            <a:r>
              <a:rPr lang="es-ES_tradnl" dirty="0">
                <a:solidFill>
                  <a:schemeClr val="bg1">
                    <a:lumMod val="50000"/>
                    <a:lumOff val="50000"/>
                  </a:schemeClr>
                </a:solidFill>
                <a:latin typeface="Arial Black" pitchFamily="34" charset="0"/>
              </a:rPr>
              <a:t>D., H. L. s/ determinación de la capacidad</a:t>
            </a:r>
          </a:p>
          <a:p>
            <a:pPr>
              <a:defRPr/>
            </a:pPr>
            <a:r>
              <a:rPr lang="es-ES" dirty="0">
                <a:solidFill>
                  <a:schemeClr val="bg1">
                    <a:lumMod val="50000"/>
                    <a:lumOff val="50000"/>
                  </a:schemeClr>
                </a:solidFill>
                <a:latin typeface="Arial Black" pitchFamily="34" charset="0"/>
              </a:rPr>
              <a:t>F., C. E. s/ determinación de la capacidad </a:t>
            </a:r>
          </a:p>
        </p:txBody>
      </p:sp>
      <p:sp>
        <p:nvSpPr>
          <p:cNvPr id="64516" name="3 Marcador de número de diapositiva">
            <a:extLst>
              <a:ext uri="{FF2B5EF4-FFF2-40B4-BE49-F238E27FC236}">
                <a16:creationId xmlns:a16="http://schemas.microsoft.com/office/drawing/2014/main" id="{9B767CDB-E166-5E03-9E70-6F2876D3D43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F4DDDF2-047D-464F-88D6-3C7AC77DBBF6}" type="slidenum">
              <a:rPr lang="es-ES" altLang="es-AR">
                <a:solidFill>
                  <a:schemeClr val="bg1"/>
                </a:solidFill>
                <a:latin typeface="Arial" panose="020B0604020202020204" pitchFamily="34" charset="0"/>
              </a:rPr>
              <a:pPr eaLnBrk="1" hangingPunct="1"/>
              <a:t>50</a:t>
            </a:fld>
            <a:endParaRPr lang="es-ES" altLang="es-AR">
              <a:solidFill>
                <a:schemeClr val="bg1"/>
              </a:solidFill>
              <a:latin typeface="Arial" panose="020B06040202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4ED6095-19FE-DD6F-2D38-4F1313738AF8}"/>
              </a:ext>
            </a:extLst>
          </p:cNvPr>
          <p:cNvSpPr>
            <a:spLocks noGrp="1"/>
          </p:cNvSpPr>
          <p:nvPr>
            <p:ph type="title"/>
          </p:nvPr>
        </p:nvSpPr>
        <p:spPr/>
        <p:txBody>
          <a:bodyPr/>
          <a:lstStyle/>
          <a:p>
            <a:pPr>
              <a:defRPr/>
            </a:pPr>
            <a:r>
              <a:rPr lang="es-ES_tradnl" sz="2800" dirty="0">
                <a:solidFill>
                  <a:srgbClr val="FF0000"/>
                </a:solidFill>
                <a:latin typeface="Arial Black" pitchFamily="34" charset="0"/>
              </a:rPr>
              <a:t>Pautas para evaluar la pertinencia de la designación  de la defensa pública</a:t>
            </a:r>
            <a:endParaRPr lang="es-ES" sz="2800" dirty="0">
              <a:solidFill>
                <a:srgbClr val="FF0000"/>
              </a:solidFill>
              <a:latin typeface="Arial Black" pitchFamily="34" charset="0"/>
            </a:endParaRPr>
          </a:p>
        </p:txBody>
      </p:sp>
      <p:sp>
        <p:nvSpPr>
          <p:cNvPr id="3" name="2 Marcador de contenido">
            <a:extLst>
              <a:ext uri="{FF2B5EF4-FFF2-40B4-BE49-F238E27FC236}">
                <a16:creationId xmlns:a16="http://schemas.microsoft.com/office/drawing/2014/main" id="{921FD7BF-833D-DAF8-C03B-93134C66C420}"/>
              </a:ext>
            </a:extLst>
          </p:cNvPr>
          <p:cNvSpPr>
            <a:spLocks noGrp="1"/>
          </p:cNvSpPr>
          <p:nvPr>
            <p:ph idx="1"/>
          </p:nvPr>
        </p:nvSpPr>
        <p:spPr/>
        <p:txBody>
          <a:bodyPr/>
          <a:lstStyle/>
          <a:p>
            <a:pPr>
              <a:defRPr/>
            </a:pPr>
            <a:r>
              <a:rPr lang="es-ES_tradnl" sz="2400" dirty="0">
                <a:solidFill>
                  <a:schemeClr val="bg1">
                    <a:lumMod val="50000"/>
                    <a:lumOff val="50000"/>
                  </a:schemeClr>
                </a:solidFill>
              </a:rPr>
              <a:t>1.     Se debe acreditar, aunque sea sumariamente la existencia de titularidad a nombre del defendido, siendo insuficiente la mera denuncia de la titularidad de un bien o su titularidad incierta;</a:t>
            </a:r>
            <a:endParaRPr lang="es-ES" sz="2400" dirty="0">
              <a:solidFill>
                <a:schemeClr val="bg1">
                  <a:lumMod val="50000"/>
                  <a:lumOff val="50000"/>
                </a:schemeClr>
              </a:solidFill>
            </a:endParaRPr>
          </a:p>
          <a:p>
            <a:pPr>
              <a:defRPr/>
            </a:pPr>
            <a:r>
              <a:rPr lang="es-ES_tradnl" sz="2400" dirty="0">
                <a:solidFill>
                  <a:schemeClr val="bg1">
                    <a:lumMod val="50000"/>
                    <a:lumOff val="50000"/>
                  </a:schemeClr>
                </a:solidFill>
              </a:rPr>
              <a:t>2.     Dichos bienes o sus proporciones deben ostentar la envergadura suficiente para que -en primer término- permita a su titular tener un nivel de vida digno y luego afrontar los honorarios de un abogado.</a:t>
            </a:r>
            <a:endParaRPr lang="es-ES" sz="2400" dirty="0">
              <a:solidFill>
                <a:schemeClr val="bg1">
                  <a:lumMod val="50000"/>
                  <a:lumOff val="50000"/>
                </a:schemeClr>
              </a:solidFill>
            </a:endParaRPr>
          </a:p>
          <a:p>
            <a:pPr>
              <a:defRPr/>
            </a:pPr>
            <a:r>
              <a:rPr lang="es-ES_tradnl" sz="2400" dirty="0">
                <a:solidFill>
                  <a:schemeClr val="bg1">
                    <a:lumMod val="50000"/>
                    <a:lumOff val="50000"/>
                  </a:schemeClr>
                </a:solidFill>
              </a:rPr>
              <a:t>3.     El escrutinio patrimonial debe contemplar que no se trate de bienes improductivos y/o en mal estado de conservación. Ello, por cuanto resulta sumamente dificultoso obtener un canon locativo si el inmueble no se encuentra en razonables condiciones de habitabilidad.</a:t>
            </a:r>
            <a:endParaRPr lang="es-ES" sz="2400" dirty="0">
              <a:solidFill>
                <a:schemeClr val="bg1">
                  <a:lumMod val="50000"/>
                  <a:lumOff val="50000"/>
                </a:schemeClr>
              </a:solidFill>
            </a:endParaRPr>
          </a:p>
          <a:p>
            <a:pPr>
              <a:defRPr/>
            </a:pPr>
            <a:endParaRPr lang="es-ES" dirty="0"/>
          </a:p>
        </p:txBody>
      </p:sp>
      <p:sp>
        <p:nvSpPr>
          <p:cNvPr id="65540" name="3 Marcador de número de diapositiva">
            <a:extLst>
              <a:ext uri="{FF2B5EF4-FFF2-40B4-BE49-F238E27FC236}">
                <a16:creationId xmlns:a16="http://schemas.microsoft.com/office/drawing/2014/main" id="{D5941AF3-B287-B68C-3BA6-2B73735A256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336D621-4D3C-46A0-A31E-7B320572E393}" type="slidenum">
              <a:rPr lang="es-ES" altLang="es-AR">
                <a:solidFill>
                  <a:schemeClr val="bg1"/>
                </a:solidFill>
                <a:latin typeface="Arial" panose="020B0604020202020204" pitchFamily="34" charset="0"/>
              </a:rPr>
              <a:pPr eaLnBrk="1" hangingPunct="1"/>
              <a:t>51</a:t>
            </a:fld>
            <a:endParaRPr lang="es-ES" altLang="es-AR">
              <a:solidFill>
                <a:schemeClr val="bg1"/>
              </a:solidFill>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7E4D617-28A0-F271-049F-E3C82606A74A}"/>
              </a:ext>
            </a:extLst>
          </p:cNvPr>
          <p:cNvSpPr>
            <a:spLocks noGrp="1"/>
          </p:cNvSpPr>
          <p:nvPr>
            <p:ph type="title"/>
          </p:nvPr>
        </p:nvSpPr>
        <p:spPr/>
        <p:txBody>
          <a:bodyPr/>
          <a:lstStyle/>
          <a:p>
            <a:pPr>
              <a:defRPr/>
            </a:pPr>
            <a:r>
              <a:rPr lang="es-AR" sz="3600" dirty="0">
                <a:solidFill>
                  <a:srgbClr val="FF0000"/>
                </a:solidFill>
                <a:latin typeface="Algerian" pitchFamily="82" charset="0"/>
              </a:rPr>
              <a:t>Otras variables a considerar</a:t>
            </a:r>
            <a:endParaRPr lang="es-ES" sz="3600"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D3C8A404-1457-E6E5-6DBD-5E224DAA5DE2}"/>
              </a:ext>
            </a:extLst>
          </p:cNvPr>
          <p:cNvSpPr>
            <a:spLocks noGrp="1"/>
          </p:cNvSpPr>
          <p:nvPr>
            <p:ph idx="1"/>
          </p:nvPr>
        </p:nvSpPr>
        <p:spPr/>
        <p:txBody>
          <a:bodyPr/>
          <a:lstStyle/>
          <a:p>
            <a:pPr>
              <a:defRPr/>
            </a:pPr>
            <a:r>
              <a:rPr lang="es-ES_tradnl" sz="2800" dirty="0">
                <a:solidFill>
                  <a:schemeClr val="bg1">
                    <a:lumMod val="50000"/>
                    <a:lumOff val="50000"/>
                  </a:schemeClr>
                </a:solidFill>
              </a:rPr>
              <a:t>Actuación de la defensa pública es de excepción, entonces no se ha de recurrir a ella en aquellos procesos en que los gastos pueden ser afrontados por el interesado sin merma de su calidad de vida.</a:t>
            </a:r>
          </a:p>
          <a:p>
            <a:pPr>
              <a:defRPr/>
            </a:pPr>
            <a:r>
              <a:rPr lang="es-ES_tradnl" sz="2800" dirty="0">
                <a:solidFill>
                  <a:schemeClr val="bg1">
                    <a:lumMod val="50000"/>
                    <a:lumOff val="50000"/>
                  </a:schemeClr>
                </a:solidFill>
              </a:rPr>
              <a:t>La vulnerabilidad debe corroborarse a través del minucioso examen de la situación contextual de la persona en su integralidad, a la luz del principio de realidad.</a:t>
            </a:r>
          </a:p>
          <a:p>
            <a:pPr>
              <a:defRPr/>
            </a:pPr>
            <a:r>
              <a:rPr lang="es-ES_tradnl" sz="2800" dirty="0">
                <a:solidFill>
                  <a:schemeClr val="bg1">
                    <a:lumMod val="50000"/>
                    <a:lumOff val="50000"/>
                  </a:schemeClr>
                </a:solidFill>
              </a:rPr>
              <a:t>La apreciación de la carencia o insuficiencia de bienes tampoco puede quedar subordinada a un escenario hipotético.</a:t>
            </a:r>
            <a:endParaRPr lang="es-ES" sz="2800" dirty="0">
              <a:solidFill>
                <a:schemeClr val="bg1">
                  <a:lumMod val="50000"/>
                  <a:lumOff val="50000"/>
                </a:schemeClr>
              </a:solidFill>
            </a:endParaRPr>
          </a:p>
        </p:txBody>
      </p:sp>
      <p:sp>
        <p:nvSpPr>
          <p:cNvPr id="66564" name="3 Marcador de número de diapositiva">
            <a:extLst>
              <a:ext uri="{FF2B5EF4-FFF2-40B4-BE49-F238E27FC236}">
                <a16:creationId xmlns:a16="http://schemas.microsoft.com/office/drawing/2014/main" id="{F28148E6-F1DD-65E4-240D-A9E081DEF194}"/>
              </a:ext>
            </a:extLst>
          </p:cNvPr>
          <p:cNvSpPr>
            <a:spLocks noGrp="1"/>
          </p:cNvSpPr>
          <p:nvPr>
            <p:ph type="sldNum" sz="quarter" idx="11"/>
          </p:nvPr>
        </p:nvSpPr>
        <p:spPr>
          <a:xfrm>
            <a:off x="6588125" y="62372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6550E05-919D-44F9-B065-E7A9878E9094}" type="slidenum">
              <a:rPr lang="es-ES" altLang="es-AR">
                <a:solidFill>
                  <a:schemeClr val="bg1"/>
                </a:solidFill>
                <a:latin typeface="Arial" panose="020B0604020202020204" pitchFamily="34" charset="0"/>
              </a:rPr>
              <a:pPr eaLnBrk="1" hangingPunct="1"/>
              <a:t>52</a:t>
            </a:fld>
            <a:endParaRPr lang="es-ES" altLang="es-AR">
              <a:solidFill>
                <a:schemeClr val="bg1"/>
              </a:solidFill>
              <a:latin typeface="Arial" panose="020B0604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D8D7028-3B96-F64D-4B5F-352F55E9E50F}"/>
              </a:ext>
            </a:extLst>
          </p:cNvPr>
          <p:cNvSpPr>
            <a:spLocks noGrp="1"/>
          </p:cNvSpPr>
          <p:nvPr>
            <p:ph type="title"/>
          </p:nvPr>
        </p:nvSpPr>
        <p:spPr/>
        <p:txBody>
          <a:bodyPr/>
          <a:lstStyle/>
          <a:p>
            <a:pPr>
              <a:defRPr/>
            </a:pPr>
            <a:r>
              <a:rPr lang="es-ES" dirty="0">
                <a:solidFill>
                  <a:srgbClr val="FF0000"/>
                </a:solidFill>
                <a:latin typeface="Algerian" pitchFamily="82" charset="0"/>
              </a:rPr>
              <a:t>Abogado defensor</a:t>
            </a:r>
          </a:p>
        </p:txBody>
      </p:sp>
      <p:sp>
        <p:nvSpPr>
          <p:cNvPr id="3" name="2 Marcador de contenido">
            <a:extLst>
              <a:ext uri="{FF2B5EF4-FFF2-40B4-BE49-F238E27FC236}">
                <a16:creationId xmlns:a16="http://schemas.microsoft.com/office/drawing/2014/main" id="{CC709810-AD6B-8CDC-5900-3CC7573CF8BF}"/>
              </a:ext>
            </a:extLst>
          </p:cNvPr>
          <p:cNvSpPr>
            <a:spLocks noGrp="1"/>
          </p:cNvSpPr>
          <p:nvPr>
            <p:ph idx="1"/>
          </p:nvPr>
        </p:nvSpPr>
        <p:spPr/>
        <p:txBody>
          <a:bodyPr/>
          <a:lstStyle/>
          <a:p>
            <a:pPr>
              <a:defRPr/>
            </a:pPr>
            <a:r>
              <a:rPr lang="es-ES" dirty="0">
                <a:solidFill>
                  <a:schemeClr val="bg1">
                    <a:lumMod val="50000"/>
                    <a:lumOff val="50000"/>
                  </a:schemeClr>
                </a:solidFill>
              </a:rPr>
              <a:t>Notificación de la apertura del proceso</a:t>
            </a:r>
          </a:p>
          <a:p>
            <a:pPr>
              <a:defRPr/>
            </a:pPr>
            <a:r>
              <a:rPr lang="es-AR" dirty="0">
                <a:solidFill>
                  <a:schemeClr val="bg1">
                    <a:lumMod val="50000"/>
                    <a:lumOff val="50000"/>
                  </a:schemeClr>
                </a:solidFill>
              </a:rPr>
              <a:t>Es deber del juez proveer la defensa técnica si la persona no eligió un letrado de su confianza</a:t>
            </a:r>
            <a:endParaRPr lang="es-ES" dirty="0">
              <a:solidFill>
                <a:schemeClr val="bg1">
                  <a:lumMod val="50000"/>
                  <a:lumOff val="50000"/>
                </a:schemeClr>
              </a:solidFill>
            </a:endParaRPr>
          </a:p>
          <a:p>
            <a:pPr>
              <a:defRPr/>
            </a:pPr>
            <a:r>
              <a:rPr lang="es-ES" dirty="0">
                <a:solidFill>
                  <a:schemeClr val="bg1">
                    <a:lumMod val="50000"/>
                    <a:lumOff val="50000"/>
                  </a:schemeClr>
                </a:solidFill>
              </a:rPr>
              <a:t>Coexistencia de dos defensas técnicas</a:t>
            </a:r>
          </a:p>
          <a:p>
            <a:pPr>
              <a:defRPr/>
            </a:pPr>
            <a:endParaRPr lang="es-ES" dirty="0">
              <a:solidFill>
                <a:schemeClr val="bg1">
                  <a:lumMod val="50000"/>
                  <a:lumOff val="50000"/>
                </a:schemeClr>
              </a:solidFill>
            </a:endParaRPr>
          </a:p>
          <a:p>
            <a:pPr>
              <a:defRPr/>
            </a:pPr>
            <a:r>
              <a:rPr lang="es-ES" dirty="0">
                <a:solidFill>
                  <a:schemeClr val="bg1">
                    <a:lumMod val="50000"/>
                    <a:lumOff val="50000"/>
                  </a:schemeClr>
                </a:solidFill>
              </a:rPr>
              <a:t>Defensa particular 		Defensa pública</a:t>
            </a:r>
          </a:p>
          <a:p>
            <a:pPr>
              <a:buFont typeface="Wingdings" panose="05000000000000000000" pitchFamily="2" charset="2"/>
              <a:buNone/>
              <a:defRPr/>
            </a:pPr>
            <a:r>
              <a:rPr lang="es-ES" dirty="0">
                <a:solidFill>
                  <a:schemeClr val="bg1">
                    <a:lumMod val="50000"/>
                    <a:lumOff val="50000"/>
                  </a:schemeClr>
                </a:solidFill>
              </a:rPr>
              <a:t>	de su elección			  Subsidiaria</a:t>
            </a:r>
          </a:p>
          <a:p>
            <a:pPr>
              <a:buFont typeface="Wingdings" panose="05000000000000000000" pitchFamily="2" charset="2"/>
              <a:buNone/>
              <a:defRPr/>
            </a:pPr>
            <a:endParaRPr lang="es-AR" sz="1600" dirty="0">
              <a:solidFill>
                <a:schemeClr val="bg1">
                  <a:lumMod val="50000"/>
                  <a:lumOff val="50000"/>
                </a:schemeClr>
              </a:solidFill>
            </a:endParaRPr>
          </a:p>
          <a:p>
            <a:pPr>
              <a:buFont typeface="Wingdings" panose="05000000000000000000" pitchFamily="2" charset="2"/>
              <a:buNone/>
              <a:defRPr/>
            </a:pPr>
            <a:r>
              <a:rPr lang="es-AR" sz="1600" dirty="0">
                <a:solidFill>
                  <a:schemeClr val="bg1">
                    <a:lumMod val="50000"/>
                    <a:lumOff val="50000"/>
                  </a:schemeClr>
                </a:solidFill>
              </a:rPr>
              <a:t> “S., F. R. s/</a:t>
            </a:r>
            <a:r>
              <a:rPr lang="es-AR" sz="1600" dirty="0" err="1">
                <a:solidFill>
                  <a:schemeClr val="bg1">
                    <a:lumMod val="50000"/>
                    <a:lumOff val="50000"/>
                  </a:schemeClr>
                </a:solidFill>
              </a:rPr>
              <a:t>det</a:t>
            </a:r>
            <a:r>
              <a:rPr lang="es-AR" sz="1600" dirty="0">
                <a:solidFill>
                  <a:schemeClr val="bg1">
                    <a:lumMod val="50000"/>
                    <a:lumOff val="50000"/>
                  </a:schemeClr>
                </a:solidFill>
              </a:rPr>
              <a:t>. de la capacidad” - CNCiv. - Sala J - 24/11/2016 - </a:t>
            </a:r>
            <a:r>
              <a:rPr lang="es-AR" sz="1600" dirty="0" err="1">
                <a:solidFill>
                  <a:schemeClr val="bg1">
                    <a:lumMod val="50000"/>
                    <a:lumOff val="50000"/>
                  </a:schemeClr>
                </a:solidFill>
              </a:rPr>
              <a:t>Expte</a:t>
            </a:r>
            <a:r>
              <a:rPr lang="es-AR" sz="1600" dirty="0">
                <a:solidFill>
                  <a:schemeClr val="bg1">
                    <a:lumMod val="50000"/>
                    <a:lumOff val="50000"/>
                  </a:schemeClr>
                </a:solidFill>
              </a:rPr>
              <a:t>. 24535/2007</a:t>
            </a:r>
          </a:p>
          <a:p>
            <a:pPr>
              <a:buFont typeface="Wingdings" panose="05000000000000000000" pitchFamily="2" charset="2"/>
              <a:buNone/>
              <a:defRPr/>
            </a:pPr>
            <a:r>
              <a:rPr lang="es-AR" sz="1600" dirty="0">
                <a:solidFill>
                  <a:schemeClr val="bg1">
                    <a:lumMod val="50000"/>
                    <a:lumOff val="50000"/>
                  </a:schemeClr>
                </a:solidFill>
                <a:hlinkClick r:id="rId2"/>
              </a:rPr>
              <a:t> </a:t>
            </a:r>
            <a:r>
              <a:rPr lang="es-AR" sz="1600" dirty="0">
                <a:solidFill>
                  <a:schemeClr val="bg1">
                    <a:lumMod val="50000"/>
                    <a:lumOff val="50000"/>
                  </a:schemeClr>
                </a:solidFill>
              </a:rPr>
              <a:t>H. del P., E.N. s/art. 250 C.P.C. Inc. familia. CNCiv. - Sala F - 14/07/2017</a:t>
            </a:r>
            <a:endParaRPr lang="es-ES" sz="1600" b="1" dirty="0">
              <a:solidFill>
                <a:schemeClr val="bg1">
                  <a:lumMod val="50000"/>
                  <a:lumOff val="50000"/>
                </a:schemeClr>
              </a:solidFill>
            </a:endParaRPr>
          </a:p>
          <a:p>
            <a:pPr>
              <a:buFont typeface="Wingdings" panose="05000000000000000000" pitchFamily="2" charset="2"/>
              <a:buNone/>
              <a:defRPr/>
            </a:pPr>
            <a:r>
              <a:rPr lang="es-ES" dirty="0">
                <a:solidFill>
                  <a:schemeClr val="bg2"/>
                </a:solidFill>
              </a:rPr>
              <a:t>						</a:t>
            </a:r>
          </a:p>
        </p:txBody>
      </p:sp>
      <p:sp>
        <p:nvSpPr>
          <p:cNvPr id="67588" name="3 Marcador de número de diapositiva">
            <a:extLst>
              <a:ext uri="{FF2B5EF4-FFF2-40B4-BE49-F238E27FC236}">
                <a16:creationId xmlns:a16="http://schemas.microsoft.com/office/drawing/2014/main" id="{70FC64DE-6593-8D35-A176-83EAA67DE96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9026A51-058B-45C3-81A3-11B3C4077A1F}" type="slidenum">
              <a:rPr lang="es-ES" altLang="es-AR">
                <a:solidFill>
                  <a:schemeClr val="bg1"/>
                </a:solidFill>
                <a:latin typeface="Arial" panose="020B0604020202020204" pitchFamily="34" charset="0"/>
              </a:rPr>
              <a:pPr eaLnBrk="1" hangingPunct="1"/>
              <a:t>53</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ACA4332C-FD99-D8E6-42A3-8125E7AB434B}"/>
              </a:ext>
            </a:extLst>
          </p:cNvPr>
          <p:cNvCxnSpPr/>
          <p:nvPr/>
        </p:nvCxnSpPr>
        <p:spPr>
          <a:xfrm rot="10800000" flipV="1">
            <a:off x="2571750" y="3714750"/>
            <a:ext cx="1285875" cy="1000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BDE20F11-EAAC-F0A3-202E-4EE47FA33B9A}"/>
              </a:ext>
            </a:extLst>
          </p:cNvPr>
          <p:cNvCxnSpPr/>
          <p:nvPr/>
        </p:nvCxnSpPr>
        <p:spPr>
          <a:xfrm>
            <a:off x="3857625" y="3714750"/>
            <a:ext cx="1928813" cy="928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4D81A3B-AFD4-791A-834E-F37E3F324F92}"/>
              </a:ext>
            </a:extLst>
          </p:cNvPr>
          <p:cNvSpPr>
            <a:spLocks noGrp="1"/>
          </p:cNvSpPr>
          <p:nvPr>
            <p:ph type="title"/>
          </p:nvPr>
        </p:nvSpPr>
        <p:spPr/>
        <p:txBody>
          <a:bodyPr/>
          <a:lstStyle/>
          <a:p>
            <a:pPr>
              <a:defRPr/>
            </a:pPr>
            <a:r>
              <a:rPr lang="es-ES" dirty="0">
                <a:solidFill>
                  <a:srgbClr val="FF0000"/>
                </a:solidFill>
              </a:rPr>
              <a:t>Apertura del proceso</a:t>
            </a:r>
          </a:p>
        </p:txBody>
      </p:sp>
      <p:sp>
        <p:nvSpPr>
          <p:cNvPr id="3" name="2 Marcador de contenido">
            <a:extLst>
              <a:ext uri="{FF2B5EF4-FFF2-40B4-BE49-F238E27FC236}">
                <a16:creationId xmlns:a16="http://schemas.microsoft.com/office/drawing/2014/main" id="{87CD6F3E-20B5-0BBF-BF0B-391A77E2A07F}"/>
              </a:ext>
            </a:extLst>
          </p:cNvPr>
          <p:cNvSpPr>
            <a:spLocks noGrp="1"/>
          </p:cNvSpPr>
          <p:nvPr>
            <p:ph idx="1"/>
          </p:nvPr>
        </p:nvSpPr>
        <p:spPr/>
        <p:txBody>
          <a:bodyPr/>
          <a:lstStyle/>
          <a:p>
            <a:pPr>
              <a:defRPr/>
            </a:pPr>
            <a:r>
              <a:rPr lang="es-ES" dirty="0">
                <a:solidFill>
                  <a:schemeClr val="bg1">
                    <a:lumMod val="50000"/>
                    <a:lumOff val="50000"/>
                  </a:schemeClr>
                </a:solidFill>
              </a:rPr>
              <a:t>Admisibilidad. se ordena la apertura a prueba y se designa el equipo interdisciplinario para que examine a la persona en cuyo interés se promueve el trámite.</a:t>
            </a:r>
          </a:p>
          <a:p>
            <a:pPr>
              <a:defRPr/>
            </a:pPr>
            <a:r>
              <a:rPr lang="es-ES" dirty="0">
                <a:solidFill>
                  <a:schemeClr val="bg1">
                    <a:lumMod val="50000"/>
                    <a:lumOff val="50000"/>
                  </a:schemeClr>
                </a:solidFill>
              </a:rPr>
              <a:t>La prueba debe rendirse dentro de los 30 días desde que fue ordenada.</a:t>
            </a:r>
          </a:p>
          <a:p>
            <a:pPr>
              <a:defRPr/>
            </a:pPr>
            <a:r>
              <a:rPr lang="es-ES" b="1" dirty="0">
                <a:solidFill>
                  <a:schemeClr val="bg1">
                    <a:lumMod val="50000"/>
                    <a:lumOff val="50000"/>
                  </a:schemeClr>
                </a:solidFill>
              </a:rPr>
              <a:t>Art. 191. -</a:t>
            </a:r>
            <a:r>
              <a:rPr lang="es-ES" dirty="0">
                <a:solidFill>
                  <a:schemeClr val="bg1">
                    <a:lumMod val="50000"/>
                    <a:lumOff val="50000"/>
                  </a:schemeClr>
                </a:solidFill>
              </a:rPr>
              <a:t> Informe del EI. El informe del EI debe estar suscripto por al menos un o una profesional de la medicina, la psicología o psiquiatría y de la asistencia social .</a:t>
            </a:r>
          </a:p>
        </p:txBody>
      </p:sp>
      <p:sp>
        <p:nvSpPr>
          <p:cNvPr id="4" name="3 Marcador de número de diapositiva">
            <a:extLst>
              <a:ext uri="{FF2B5EF4-FFF2-40B4-BE49-F238E27FC236}">
                <a16:creationId xmlns:a16="http://schemas.microsoft.com/office/drawing/2014/main" id="{CE2A2D35-16FE-2B91-5075-89AD06DA9004}"/>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5D53C3C-B59C-40EE-A2F2-85FEEED302AB}" type="slidenum">
              <a:rPr lang="es-ES" altLang="es-AR">
                <a:solidFill>
                  <a:srgbClr val="0A47FF"/>
                </a:solidFill>
                <a:latin typeface="Arial" panose="020B0604020202020204" pitchFamily="34" charset="0"/>
              </a:rPr>
              <a:pPr eaLnBrk="1" hangingPunct="1"/>
              <a:t>54</a:t>
            </a:fld>
            <a:endParaRPr lang="es-ES" altLang="es-AR">
              <a:solidFill>
                <a:srgbClr val="0A47FF"/>
              </a:solidFill>
              <a:latin typeface="Arial" panose="020B0604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A2D79E9-A16A-6485-EEDC-3C4C92318A61}"/>
              </a:ext>
            </a:extLst>
          </p:cNvPr>
          <p:cNvSpPr>
            <a:spLocks noGrp="1"/>
          </p:cNvSpPr>
          <p:nvPr>
            <p:ph type="title"/>
          </p:nvPr>
        </p:nvSpPr>
        <p:spPr/>
        <p:txBody>
          <a:bodyPr/>
          <a:lstStyle/>
          <a:p>
            <a:pPr>
              <a:defRPr/>
            </a:pPr>
            <a:r>
              <a:rPr lang="es-ES" dirty="0">
                <a:solidFill>
                  <a:srgbClr val="FF0000"/>
                </a:solidFill>
              </a:rPr>
              <a:t>Trámite</a:t>
            </a:r>
          </a:p>
        </p:txBody>
      </p:sp>
      <p:sp>
        <p:nvSpPr>
          <p:cNvPr id="3" name="2 Marcador de contenido">
            <a:extLst>
              <a:ext uri="{FF2B5EF4-FFF2-40B4-BE49-F238E27FC236}">
                <a16:creationId xmlns:a16="http://schemas.microsoft.com/office/drawing/2014/main" id="{55DBBE31-2325-10E9-425A-897D2F348B1C}"/>
              </a:ext>
            </a:extLst>
          </p:cNvPr>
          <p:cNvSpPr>
            <a:spLocks noGrp="1"/>
          </p:cNvSpPr>
          <p:nvPr>
            <p:ph idx="1"/>
          </p:nvPr>
        </p:nvSpPr>
        <p:spPr/>
        <p:txBody>
          <a:bodyPr/>
          <a:lstStyle/>
          <a:p>
            <a:pPr>
              <a:defRPr/>
            </a:pPr>
            <a:r>
              <a:rPr lang="es-ES" sz="2800" dirty="0">
                <a:solidFill>
                  <a:schemeClr val="bg1">
                    <a:lumMod val="50000"/>
                    <a:lumOff val="50000"/>
                  </a:schemeClr>
                </a:solidFill>
              </a:rPr>
              <a:t>Informe del EI y demás pruebas traslado a la persona protegida y a quien inició el proceso.</a:t>
            </a:r>
          </a:p>
          <a:p>
            <a:pPr>
              <a:defRPr/>
            </a:pPr>
            <a:r>
              <a:rPr lang="es-ES" sz="2800" dirty="0">
                <a:solidFill>
                  <a:schemeClr val="bg1">
                    <a:lumMod val="50000"/>
                    <a:lumOff val="50000"/>
                  </a:schemeClr>
                </a:solidFill>
              </a:rPr>
              <a:t>Vencido el plazo, vista a la Defensoría de Menores e Incapaces.</a:t>
            </a:r>
          </a:p>
          <a:p>
            <a:pPr>
              <a:defRPr/>
            </a:pPr>
            <a:r>
              <a:rPr lang="es-ES" sz="2800" b="1" dirty="0">
                <a:solidFill>
                  <a:schemeClr val="bg1">
                    <a:lumMod val="50000"/>
                    <a:lumOff val="50000"/>
                  </a:schemeClr>
                </a:solidFill>
              </a:rPr>
              <a:t>Antes de la sentencia, si no mantuvo entrevista personal hasta ese momento, la judicatura debe entrevistar a la persona</a:t>
            </a:r>
            <a:r>
              <a:rPr lang="es-ES" sz="2800" dirty="0">
                <a:solidFill>
                  <a:schemeClr val="bg1">
                    <a:lumMod val="50000"/>
                    <a:lumOff val="50000"/>
                  </a:schemeClr>
                </a:solidFill>
              </a:rPr>
              <a:t> en cuyo beneficio se realiza el proceso, con presencia de su abogado o abogada y la Defensoría de Menores e Incapaces.</a:t>
            </a:r>
          </a:p>
          <a:p>
            <a:pPr>
              <a:defRPr/>
            </a:pPr>
            <a:r>
              <a:rPr lang="es-ES" sz="2800" dirty="0">
                <a:solidFill>
                  <a:schemeClr val="bg1">
                    <a:lumMod val="50000"/>
                    <a:lumOff val="50000"/>
                  </a:schemeClr>
                </a:solidFill>
              </a:rPr>
              <a:t>Dentro de los 15 días, se dicta sentencia admitiendo o rechazando el pedido.</a:t>
            </a:r>
          </a:p>
          <a:p>
            <a:pPr>
              <a:defRPr/>
            </a:pPr>
            <a:endParaRPr lang="es-ES" dirty="0">
              <a:solidFill>
                <a:schemeClr val="bg1">
                  <a:lumMod val="50000"/>
                  <a:lumOff val="50000"/>
                </a:schemeClr>
              </a:solidFill>
            </a:endParaRPr>
          </a:p>
        </p:txBody>
      </p:sp>
      <p:sp>
        <p:nvSpPr>
          <p:cNvPr id="69636" name="3 Marcador de número de diapositiva">
            <a:extLst>
              <a:ext uri="{FF2B5EF4-FFF2-40B4-BE49-F238E27FC236}">
                <a16:creationId xmlns:a16="http://schemas.microsoft.com/office/drawing/2014/main" id="{3AD896BE-4B67-2572-76A4-E723E192299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3F7981F-1FE5-4041-A1A3-04287F8A3FF9}" type="slidenum">
              <a:rPr lang="es-ES" altLang="es-AR">
                <a:solidFill>
                  <a:schemeClr val="bg1"/>
                </a:solidFill>
                <a:latin typeface="Arial" panose="020B0604020202020204" pitchFamily="34" charset="0"/>
              </a:rPr>
              <a:pPr eaLnBrk="1" hangingPunct="1"/>
              <a:t>55</a:t>
            </a:fld>
            <a:endParaRPr lang="es-ES" altLang="es-AR">
              <a:solidFill>
                <a:schemeClr val="bg1"/>
              </a:solidFill>
              <a:latin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5A8477B-9881-C74D-08E1-E3CED088C751}"/>
              </a:ext>
            </a:extLst>
          </p:cNvPr>
          <p:cNvSpPr>
            <a:spLocks noGrp="1"/>
          </p:cNvSpPr>
          <p:nvPr>
            <p:ph type="title"/>
          </p:nvPr>
        </p:nvSpPr>
        <p:spPr/>
        <p:txBody>
          <a:bodyPr/>
          <a:lstStyle/>
          <a:p>
            <a:pPr>
              <a:defRPr/>
            </a:pPr>
            <a:r>
              <a:rPr lang="es-AR" dirty="0">
                <a:solidFill>
                  <a:srgbClr val="FF0000"/>
                </a:solidFill>
                <a:latin typeface="Algerian" pitchFamily="82" charset="0"/>
              </a:rPr>
              <a:t>audiencias</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BE695E3B-7FAF-B3EA-DC87-8258A37A081C}"/>
              </a:ext>
            </a:extLst>
          </p:cNvPr>
          <p:cNvSpPr>
            <a:spLocks noGrp="1"/>
          </p:cNvSpPr>
          <p:nvPr>
            <p:ph idx="1"/>
          </p:nvPr>
        </p:nvSpPr>
        <p:spPr/>
        <p:txBody>
          <a:bodyPr/>
          <a:lstStyle/>
          <a:p>
            <a:pPr>
              <a:defRPr/>
            </a:pPr>
            <a:r>
              <a:rPr lang="es-AR" sz="2800" b="1" dirty="0">
                <a:solidFill>
                  <a:srgbClr val="A90750"/>
                </a:solidFill>
              </a:rPr>
              <a:t>Exigencia del CCyC de la presencia del juez, del Ministerio Público y de un letrado que lo asista.</a:t>
            </a:r>
          </a:p>
          <a:p>
            <a:pPr>
              <a:defRPr/>
            </a:pPr>
            <a:r>
              <a:rPr lang="es-ES" sz="2800" dirty="0">
                <a:solidFill>
                  <a:schemeClr val="bg1">
                    <a:lumMod val="50000"/>
                    <a:lumOff val="50000"/>
                  </a:schemeClr>
                </a:solidFill>
              </a:rPr>
              <a:t>La audiencia personal del juez se llevó a cabo sin las presencias que exige la legislación de fondo.</a:t>
            </a:r>
          </a:p>
          <a:p>
            <a:pPr>
              <a:defRPr/>
            </a:pPr>
            <a:r>
              <a:rPr lang="es-ES" sz="2800" dirty="0">
                <a:solidFill>
                  <a:schemeClr val="bg1">
                    <a:lumMod val="50000"/>
                    <a:lumOff val="50000"/>
                  </a:schemeClr>
                </a:solidFill>
              </a:rPr>
              <a:t>Revocar el pronunciamiento de fs. 292, y en consecuencia, devuélvanse las actuaciones a la instancia de grado a fin de que el magistrado interviniente de estricto cumplimiento a la entrevista personal prevista por el art. 35 del Cód. Procesal, con la debida presencia de los representantes del ministerio público.</a:t>
            </a:r>
          </a:p>
          <a:p>
            <a:pPr>
              <a:defRPr/>
            </a:pPr>
            <a:r>
              <a:rPr lang="es-ES" sz="2800" dirty="0">
                <a:solidFill>
                  <a:schemeClr val="bg1">
                    <a:lumMod val="50000"/>
                    <a:lumOff val="50000"/>
                  </a:schemeClr>
                </a:solidFill>
              </a:rPr>
              <a:t>SALA C, 3/05/2019, “R., S. M. s/</a:t>
            </a:r>
            <a:r>
              <a:rPr lang="es-ES" sz="2800" dirty="0" err="1">
                <a:solidFill>
                  <a:schemeClr val="bg1">
                    <a:lumMod val="50000"/>
                    <a:lumOff val="50000"/>
                  </a:schemeClr>
                </a:solidFill>
              </a:rPr>
              <a:t>det</a:t>
            </a:r>
            <a:r>
              <a:rPr lang="es-ES" sz="2800" dirty="0">
                <a:solidFill>
                  <a:schemeClr val="bg1">
                    <a:lumMod val="50000"/>
                    <a:lumOff val="50000"/>
                  </a:schemeClr>
                </a:solidFill>
              </a:rPr>
              <a:t>. capacidad”</a:t>
            </a:r>
            <a:r>
              <a:rPr lang="es-ES" sz="2800" dirty="0">
                <a:solidFill>
                  <a:schemeClr val="bg1"/>
                </a:solidFill>
              </a:rPr>
              <a:t>. </a:t>
            </a:r>
          </a:p>
        </p:txBody>
      </p:sp>
      <p:sp>
        <p:nvSpPr>
          <p:cNvPr id="70660" name="3 Marcador de número de diapositiva">
            <a:extLst>
              <a:ext uri="{FF2B5EF4-FFF2-40B4-BE49-F238E27FC236}">
                <a16:creationId xmlns:a16="http://schemas.microsoft.com/office/drawing/2014/main" id="{6CB1D36E-D5E8-1531-9BC5-2F46FD353B5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s-ES" altLang="es-AR">
                <a:solidFill>
                  <a:schemeClr val="bg1"/>
                </a:solidFill>
                <a:latin typeface="Arial" panose="020B0604020202020204" pitchFamily="34" charset="0"/>
              </a:rPr>
              <a:t>“</a:t>
            </a:r>
            <a:fld id="{A71710A4-A31F-4817-9B70-ED6D6D698E62}" type="slidenum">
              <a:rPr lang="es-ES" altLang="es-AR">
                <a:solidFill>
                  <a:schemeClr val="bg1"/>
                </a:solidFill>
                <a:latin typeface="Arial" panose="020B0604020202020204" pitchFamily="34" charset="0"/>
              </a:rPr>
              <a:pPr eaLnBrk="1" hangingPunct="1"/>
              <a:t>56</a:t>
            </a:fld>
            <a:endParaRPr lang="es-ES" altLang="es-AR">
              <a:solidFill>
                <a:schemeClr val="bg1"/>
              </a:solidFill>
              <a:latin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D1FE42E1-CE10-7CA5-2396-A0E962D5C3D7}"/>
              </a:ext>
            </a:extLst>
          </p:cNvPr>
          <p:cNvSpPr>
            <a:spLocks noGrp="1"/>
          </p:cNvSpPr>
          <p:nvPr>
            <p:ph type="title"/>
          </p:nvPr>
        </p:nvSpPr>
        <p:spPr/>
        <p:txBody>
          <a:bodyPr/>
          <a:lstStyle/>
          <a:p>
            <a:pPr>
              <a:defRPr/>
            </a:pPr>
            <a:r>
              <a:rPr lang="es-ES" dirty="0">
                <a:solidFill>
                  <a:srgbClr val="FF0000"/>
                </a:solidFill>
                <a:latin typeface="Algerian" pitchFamily="82" charset="0"/>
              </a:rPr>
              <a:t>Audiencias</a:t>
            </a:r>
          </a:p>
        </p:txBody>
      </p:sp>
      <p:sp>
        <p:nvSpPr>
          <p:cNvPr id="3" name="2 Marcador de contenido">
            <a:extLst>
              <a:ext uri="{FF2B5EF4-FFF2-40B4-BE49-F238E27FC236}">
                <a16:creationId xmlns:a16="http://schemas.microsoft.com/office/drawing/2014/main" id="{81990DFF-0F35-6089-D20D-D204723111D3}"/>
              </a:ext>
            </a:extLst>
          </p:cNvPr>
          <p:cNvSpPr>
            <a:spLocks noGrp="1"/>
          </p:cNvSpPr>
          <p:nvPr>
            <p:ph idx="1"/>
          </p:nvPr>
        </p:nvSpPr>
        <p:spPr/>
        <p:txBody>
          <a:bodyPr/>
          <a:lstStyle/>
          <a:p>
            <a:pPr>
              <a:defRPr/>
            </a:pPr>
            <a:r>
              <a:rPr lang="es-ES" dirty="0">
                <a:solidFill>
                  <a:schemeClr val="bg1">
                    <a:lumMod val="50000"/>
                    <a:lumOff val="50000"/>
                  </a:schemeClr>
                </a:solidFill>
              </a:rPr>
              <a:t>En aquellos casos en que la persona no puede sostener diálogo alguno, con fundamento en que no se trata solo de ver a la causante sino de poder escuchar sus deseos y preferencias distintos juzgados han resuelto no fijar la audiencia dispuesta por el art. 35/40 CCyC.</a:t>
            </a:r>
          </a:p>
          <a:p>
            <a:pPr>
              <a:defRPr/>
            </a:pPr>
            <a:r>
              <a:rPr lang="es-ES" dirty="0" err="1">
                <a:solidFill>
                  <a:schemeClr val="bg1">
                    <a:lumMod val="50000"/>
                    <a:lumOff val="50000"/>
                  </a:schemeClr>
                </a:solidFill>
              </a:rPr>
              <a:t>J.Civ</a:t>
            </a:r>
            <a:r>
              <a:rPr lang="es-ES" dirty="0">
                <a:solidFill>
                  <a:schemeClr val="bg1">
                    <a:lumMod val="50000"/>
                    <a:lumOff val="50000"/>
                  </a:schemeClr>
                </a:solidFill>
              </a:rPr>
              <a:t>. 83, 6/12/2016. F., C.L. s/</a:t>
            </a:r>
            <a:r>
              <a:rPr lang="es-ES" dirty="0" err="1">
                <a:solidFill>
                  <a:schemeClr val="bg1">
                    <a:lumMod val="50000"/>
                    <a:lumOff val="50000"/>
                  </a:schemeClr>
                </a:solidFill>
              </a:rPr>
              <a:t>det</a:t>
            </a:r>
            <a:r>
              <a:rPr lang="es-ES" dirty="0">
                <a:solidFill>
                  <a:schemeClr val="bg1">
                    <a:lumMod val="50000"/>
                    <a:lumOff val="50000"/>
                  </a:schemeClr>
                </a:solidFill>
              </a:rPr>
              <a:t>. capacidad.</a:t>
            </a:r>
          </a:p>
          <a:p>
            <a:pPr>
              <a:defRPr/>
            </a:pPr>
            <a:r>
              <a:rPr lang="es-ES" dirty="0" err="1">
                <a:solidFill>
                  <a:schemeClr val="bg1">
                    <a:lumMod val="50000"/>
                    <a:lumOff val="50000"/>
                  </a:schemeClr>
                </a:solidFill>
              </a:rPr>
              <a:t>J.Civ</a:t>
            </a:r>
            <a:r>
              <a:rPr lang="es-ES" dirty="0">
                <a:solidFill>
                  <a:schemeClr val="bg1">
                    <a:lumMod val="50000"/>
                    <a:lumOff val="50000"/>
                  </a:schemeClr>
                </a:solidFill>
              </a:rPr>
              <a:t>. 25, 23/03/2017. E., A.D. s/</a:t>
            </a:r>
            <a:r>
              <a:rPr lang="es-ES" dirty="0" err="1">
                <a:solidFill>
                  <a:schemeClr val="bg1">
                    <a:lumMod val="50000"/>
                    <a:lumOff val="50000"/>
                  </a:schemeClr>
                </a:solidFill>
              </a:rPr>
              <a:t>det</a:t>
            </a:r>
            <a:r>
              <a:rPr lang="es-ES" dirty="0">
                <a:solidFill>
                  <a:schemeClr val="bg1">
                    <a:lumMod val="50000"/>
                    <a:lumOff val="50000"/>
                  </a:schemeClr>
                </a:solidFill>
              </a:rPr>
              <a:t>. capacidad</a:t>
            </a:r>
          </a:p>
          <a:p>
            <a:pPr>
              <a:defRPr/>
            </a:pPr>
            <a:r>
              <a:rPr lang="es-ES" dirty="0">
                <a:solidFill>
                  <a:schemeClr val="bg1">
                    <a:lumMod val="50000"/>
                    <a:lumOff val="50000"/>
                  </a:schemeClr>
                </a:solidFill>
              </a:rPr>
              <a:t>Art. 184 “tomar contacto al menos una vez”: estándar mínimo.</a:t>
            </a:r>
          </a:p>
          <a:p>
            <a:pPr>
              <a:defRPr/>
            </a:pPr>
            <a:endParaRPr lang="es-ES" dirty="0">
              <a:solidFill>
                <a:schemeClr val="bg2"/>
              </a:solidFill>
            </a:endParaRPr>
          </a:p>
          <a:p>
            <a:pPr>
              <a:defRPr/>
            </a:pPr>
            <a:endParaRPr lang="es-ES" dirty="0">
              <a:solidFill>
                <a:schemeClr val="bg2"/>
              </a:solidFill>
            </a:endParaRPr>
          </a:p>
        </p:txBody>
      </p:sp>
      <p:sp>
        <p:nvSpPr>
          <p:cNvPr id="71684" name="3 Marcador de número de diapositiva">
            <a:extLst>
              <a:ext uri="{FF2B5EF4-FFF2-40B4-BE49-F238E27FC236}">
                <a16:creationId xmlns:a16="http://schemas.microsoft.com/office/drawing/2014/main" id="{3A53A7F1-B5B0-BA1E-69EE-76E149DA202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297D0E9-29A5-4991-A47E-A6000E45FD70}" type="slidenum">
              <a:rPr lang="es-ES" altLang="es-AR">
                <a:solidFill>
                  <a:schemeClr val="bg1"/>
                </a:solidFill>
                <a:latin typeface="Arial" panose="020B0604020202020204" pitchFamily="34" charset="0"/>
              </a:rPr>
              <a:pPr eaLnBrk="1" hangingPunct="1"/>
              <a:t>57</a:t>
            </a:fld>
            <a:endParaRPr lang="es-ES" altLang="es-AR">
              <a:solidFill>
                <a:schemeClr val="bg1"/>
              </a:solidFill>
              <a:latin typeface="Arial" panose="020B060402020202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3DFD4E8-6670-5738-BD44-B5071F14F8F4}"/>
              </a:ext>
            </a:extLst>
          </p:cNvPr>
          <p:cNvSpPr>
            <a:spLocks noGrp="1"/>
          </p:cNvSpPr>
          <p:nvPr>
            <p:ph type="title"/>
          </p:nvPr>
        </p:nvSpPr>
        <p:spPr/>
        <p:txBody>
          <a:bodyPr/>
          <a:lstStyle/>
          <a:p>
            <a:pPr>
              <a:defRPr/>
            </a:pPr>
            <a:r>
              <a:rPr lang="es-ES" sz="5400" dirty="0">
                <a:solidFill>
                  <a:srgbClr val="FF0000"/>
                </a:solidFill>
                <a:latin typeface="Algerian" pitchFamily="82" charset="0"/>
              </a:rPr>
              <a:t>El proceso</a:t>
            </a:r>
          </a:p>
        </p:txBody>
      </p:sp>
      <p:sp>
        <p:nvSpPr>
          <p:cNvPr id="3" name="2 Marcador de contenido">
            <a:extLst>
              <a:ext uri="{FF2B5EF4-FFF2-40B4-BE49-F238E27FC236}">
                <a16:creationId xmlns:a16="http://schemas.microsoft.com/office/drawing/2014/main" id="{2AFDF065-DEEB-927F-86DC-12DF7505BFDD}"/>
              </a:ext>
            </a:extLst>
          </p:cNvPr>
          <p:cNvSpPr>
            <a:spLocks noGrp="1"/>
          </p:cNvSpPr>
          <p:nvPr>
            <p:ph idx="1"/>
          </p:nvPr>
        </p:nvSpPr>
        <p:spPr/>
        <p:txBody>
          <a:bodyPr/>
          <a:lstStyle/>
          <a:p>
            <a:pPr>
              <a:defRPr/>
            </a:pPr>
            <a:r>
              <a:rPr lang="es-ES" b="1" dirty="0">
                <a:solidFill>
                  <a:schemeClr val="bg1">
                    <a:lumMod val="50000"/>
                    <a:lumOff val="50000"/>
                  </a:schemeClr>
                </a:solidFill>
              </a:rPr>
              <a:t>Legitimación:</a:t>
            </a:r>
          </a:p>
          <a:p>
            <a:pPr>
              <a:defRPr/>
            </a:pPr>
            <a:r>
              <a:rPr lang="es-ES" b="1" dirty="0">
                <a:solidFill>
                  <a:schemeClr val="bg1">
                    <a:lumMod val="50000"/>
                    <a:lumOff val="50000"/>
                  </a:schemeClr>
                </a:solidFill>
              </a:rPr>
              <a:t>a. el propio interesado; (es parte)</a:t>
            </a:r>
          </a:p>
          <a:p>
            <a:pPr>
              <a:defRPr/>
            </a:pPr>
            <a:r>
              <a:rPr lang="es-ES" b="1" dirty="0">
                <a:solidFill>
                  <a:schemeClr val="bg1">
                    <a:lumMod val="50000"/>
                    <a:lumOff val="50000"/>
                  </a:schemeClr>
                </a:solidFill>
              </a:rPr>
              <a:t>b. el cónyuge no separado de hecho y el conviviente mientras la convivencia no haya</a:t>
            </a:r>
          </a:p>
          <a:p>
            <a:pPr>
              <a:defRPr/>
            </a:pPr>
            <a:r>
              <a:rPr lang="es-ES" b="1" dirty="0">
                <a:solidFill>
                  <a:schemeClr val="bg1">
                    <a:lumMod val="50000"/>
                    <a:lumOff val="50000"/>
                  </a:schemeClr>
                </a:solidFill>
              </a:rPr>
              <a:t>cesado;</a:t>
            </a:r>
          </a:p>
          <a:p>
            <a:pPr>
              <a:defRPr/>
            </a:pPr>
            <a:r>
              <a:rPr lang="es-ES" b="1" dirty="0">
                <a:solidFill>
                  <a:schemeClr val="bg1">
                    <a:lumMod val="50000"/>
                    <a:lumOff val="50000"/>
                  </a:schemeClr>
                </a:solidFill>
              </a:rPr>
              <a:t>c. los parientes dentro del cuarto grado; si fueran por afinidad, dentro del segundo</a:t>
            </a:r>
          </a:p>
          <a:p>
            <a:pPr>
              <a:defRPr/>
            </a:pPr>
            <a:r>
              <a:rPr lang="es-ES" b="1" dirty="0">
                <a:solidFill>
                  <a:schemeClr val="bg1">
                    <a:lumMod val="50000"/>
                    <a:lumOff val="50000"/>
                  </a:schemeClr>
                </a:solidFill>
              </a:rPr>
              <a:t>grado;</a:t>
            </a:r>
          </a:p>
          <a:p>
            <a:pPr>
              <a:defRPr/>
            </a:pPr>
            <a:r>
              <a:rPr lang="es-ES" b="1" dirty="0">
                <a:solidFill>
                  <a:schemeClr val="bg1">
                    <a:lumMod val="50000"/>
                    <a:lumOff val="50000"/>
                  </a:schemeClr>
                </a:solidFill>
              </a:rPr>
              <a:t>d. el Ministerio Público.</a:t>
            </a:r>
          </a:p>
        </p:txBody>
      </p:sp>
      <p:sp>
        <p:nvSpPr>
          <p:cNvPr id="72708" name="3 Marcador de número de diapositiva">
            <a:extLst>
              <a:ext uri="{FF2B5EF4-FFF2-40B4-BE49-F238E27FC236}">
                <a16:creationId xmlns:a16="http://schemas.microsoft.com/office/drawing/2014/main" id="{FDDC2CAF-2D09-8F89-6B16-1F076E967AE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F41DDAA-C1D3-4027-B800-F8D8003FD4AB}" type="slidenum">
              <a:rPr lang="es-ES" altLang="es-AR">
                <a:solidFill>
                  <a:schemeClr val="bg1"/>
                </a:solidFill>
                <a:latin typeface="Arial" panose="020B0604020202020204" pitchFamily="34" charset="0"/>
              </a:rPr>
              <a:pPr eaLnBrk="1" hangingPunct="1"/>
              <a:t>58</a:t>
            </a:fld>
            <a:endParaRPr lang="es-ES" altLang="es-AR">
              <a:solidFill>
                <a:schemeClr val="bg1"/>
              </a:solidFill>
              <a:latin typeface="Arial" panose="020B0604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A42B074-41A7-8C7C-A4A6-2ED8879B2E04}"/>
              </a:ext>
            </a:extLst>
          </p:cNvPr>
          <p:cNvSpPr>
            <a:spLocks noGrp="1"/>
          </p:cNvSpPr>
          <p:nvPr>
            <p:ph type="title"/>
          </p:nvPr>
        </p:nvSpPr>
        <p:spPr/>
        <p:txBody>
          <a:bodyPr/>
          <a:lstStyle/>
          <a:p>
            <a:pPr>
              <a:defRPr/>
            </a:pPr>
            <a:r>
              <a:rPr lang="es-AR" dirty="0">
                <a:solidFill>
                  <a:srgbClr val="FF0000"/>
                </a:solidFill>
                <a:latin typeface="Algerian" pitchFamily="82" charset="0"/>
              </a:rPr>
              <a:t>Legitimación</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2C154C63-35D4-9666-FF99-67C85CC9C0F6}"/>
              </a:ext>
            </a:extLst>
          </p:cNvPr>
          <p:cNvSpPr>
            <a:spLocks noGrp="1"/>
          </p:cNvSpPr>
          <p:nvPr>
            <p:ph idx="1"/>
          </p:nvPr>
        </p:nvSpPr>
        <p:spPr/>
        <p:txBody>
          <a:bodyPr/>
          <a:lstStyle/>
          <a:p>
            <a:pPr>
              <a:defRPr/>
            </a:pPr>
            <a:r>
              <a:rPr lang="es-AR" sz="4000" b="1" dirty="0">
                <a:solidFill>
                  <a:schemeClr val="bg1">
                    <a:lumMod val="50000"/>
                    <a:lumOff val="50000"/>
                  </a:schemeClr>
                </a:solidFill>
              </a:rPr>
              <a:t>Excluidos:</a:t>
            </a:r>
          </a:p>
          <a:p>
            <a:pPr>
              <a:defRPr/>
            </a:pPr>
            <a:r>
              <a:rPr lang="es-AR" sz="4000" dirty="0">
                <a:solidFill>
                  <a:schemeClr val="bg1">
                    <a:lumMod val="50000"/>
                    <a:lumOff val="50000"/>
                  </a:schemeClr>
                </a:solidFill>
              </a:rPr>
              <a:t>El respectivo cónsul, si el demente fuese extranjero. </a:t>
            </a:r>
          </a:p>
          <a:p>
            <a:pPr>
              <a:defRPr/>
            </a:pPr>
            <a:r>
              <a:rPr lang="es-AR" sz="4000" dirty="0">
                <a:solidFill>
                  <a:schemeClr val="bg1">
                    <a:lumMod val="50000"/>
                    <a:lumOff val="50000"/>
                  </a:schemeClr>
                </a:solidFill>
              </a:rPr>
              <a:t>Cualquier persona del pueblo, cuando el demente sea furioso o incomode a sus vecinos. </a:t>
            </a:r>
            <a:endParaRPr lang="es-ES" sz="4000" dirty="0">
              <a:solidFill>
                <a:schemeClr val="bg1">
                  <a:lumMod val="50000"/>
                  <a:lumOff val="50000"/>
                </a:schemeClr>
              </a:solidFill>
            </a:endParaRPr>
          </a:p>
          <a:p>
            <a:pPr>
              <a:buFont typeface="Wingdings" panose="05000000000000000000" pitchFamily="2" charset="2"/>
              <a:buNone/>
              <a:defRPr/>
            </a:pPr>
            <a:endParaRPr lang="es-ES" sz="4000" dirty="0">
              <a:solidFill>
                <a:schemeClr val="bg1"/>
              </a:solidFill>
            </a:endParaRPr>
          </a:p>
        </p:txBody>
      </p:sp>
      <p:sp>
        <p:nvSpPr>
          <p:cNvPr id="73732" name="3 Marcador de número de diapositiva">
            <a:extLst>
              <a:ext uri="{FF2B5EF4-FFF2-40B4-BE49-F238E27FC236}">
                <a16:creationId xmlns:a16="http://schemas.microsoft.com/office/drawing/2014/main" id="{D5AC4E31-6B82-02B2-2446-F2C9DBC09B3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27A99D0-7DD9-4B23-B5D6-34E583FB7D72}" type="slidenum">
              <a:rPr lang="es-ES" altLang="es-AR">
                <a:solidFill>
                  <a:schemeClr val="bg1"/>
                </a:solidFill>
                <a:latin typeface="Arial" panose="020B0604020202020204" pitchFamily="34" charset="0"/>
              </a:rPr>
              <a:pPr eaLnBrk="1" hangingPunct="1"/>
              <a:t>59</a:t>
            </a:fld>
            <a:endParaRPr lang="es-ES" altLang="es-AR">
              <a:solidFill>
                <a:schemeClr val="bg1"/>
              </a:solidFill>
              <a:latin typeface="Arial" panose="020B060402020202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D8108D5-6DB8-7C7B-FF77-455FA40B51AB}"/>
              </a:ext>
            </a:extLst>
          </p:cNvPr>
          <p:cNvSpPr>
            <a:spLocks noGrp="1"/>
          </p:cNvSpPr>
          <p:nvPr>
            <p:ph type="title"/>
          </p:nvPr>
        </p:nvSpPr>
        <p:spPr/>
        <p:txBody>
          <a:bodyPr/>
          <a:lstStyle/>
          <a:p>
            <a:pPr>
              <a:defRPr/>
            </a:pPr>
            <a:r>
              <a:rPr lang="es-AR" dirty="0">
                <a:solidFill>
                  <a:srgbClr val="FF0000"/>
                </a:solidFill>
              </a:rPr>
              <a:t>El juez no puede promover de oficio</a:t>
            </a:r>
            <a:endParaRPr lang="es-ES" dirty="0">
              <a:solidFill>
                <a:srgbClr val="FF0000"/>
              </a:solidFill>
            </a:endParaRPr>
          </a:p>
        </p:txBody>
      </p:sp>
      <p:sp>
        <p:nvSpPr>
          <p:cNvPr id="3" name="2 Marcador de contenido">
            <a:extLst>
              <a:ext uri="{FF2B5EF4-FFF2-40B4-BE49-F238E27FC236}">
                <a16:creationId xmlns:a16="http://schemas.microsoft.com/office/drawing/2014/main" id="{10C6D51F-0500-0643-8D94-3AB64D49C0E4}"/>
              </a:ext>
            </a:extLst>
          </p:cNvPr>
          <p:cNvSpPr>
            <a:spLocks noGrp="1"/>
          </p:cNvSpPr>
          <p:nvPr>
            <p:ph idx="1"/>
          </p:nvPr>
        </p:nvSpPr>
        <p:spPr/>
        <p:txBody>
          <a:bodyPr/>
          <a:lstStyle/>
          <a:p>
            <a:pPr algn="just">
              <a:defRPr/>
            </a:pPr>
            <a:r>
              <a:rPr lang="es-ES" dirty="0">
                <a:solidFill>
                  <a:schemeClr val="bg1">
                    <a:lumMod val="50000"/>
                    <a:lumOff val="50000"/>
                  </a:schemeClr>
                </a:solidFill>
              </a:rPr>
              <a:t>Mereció objeción que la acción iniciada en los términos del art. 152 bis del Código Civil se hubiera </a:t>
            </a:r>
            <a:r>
              <a:rPr lang="es-ES" b="1" dirty="0">
                <a:solidFill>
                  <a:schemeClr val="bg1">
                    <a:lumMod val="50000"/>
                    <a:lumOff val="50000"/>
                  </a:schemeClr>
                </a:solidFill>
              </a:rPr>
              <a:t>transformado oficiosamente en insania, </a:t>
            </a:r>
            <a:r>
              <a:rPr lang="es-ES" dirty="0">
                <a:solidFill>
                  <a:schemeClr val="bg1">
                    <a:lumMod val="50000"/>
                    <a:lumOff val="50000"/>
                  </a:schemeClr>
                </a:solidFill>
              </a:rPr>
              <a:t>temperamento éste que no encontrándose autorizado por nuestro ordenamiento constituye un agravio al debido proceso y a los derechos fundamentales del denunciado en el plano de la autonomía jurídica y la defensa en juicio.</a:t>
            </a:r>
          </a:p>
          <a:p>
            <a:pPr>
              <a:defRPr/>
            </a:pPr>
            <a:r>
              <a:rPr lang="es-ES" sz="1600" dirty="0">
                <a:solidFill>
                  <a:schemeClr val="bg1">
                    <a:lumMod val="50000"/>
                    <a:lumOff val="50000"/>
                  </a:schemeClr>
                </a:solidFill>
              </a:rPr>
              <a:t>Del dictamen de la Procuración General de la Nación de fecha 18/09/2012 en los autos B. C., I. J. s/ insania.</a:t>
            </a:r>
          </a:p>
        </p:txBody>
      </p:sp>
      <p:sp>
        <p:nvSpPr>
          <p:cNvPr id="74756" name="3 Marcador de número de diapositiva">
            <a:extLst>
              <a:ext uri="{FF2B5EF4-FFF2-40B4-BE49-F238E27FC236}">
                <a16:creationId xmlns:a16="http://schemas.microsoft.com/office/drawing/2014/main" id="{12A9EEC1-550D-1472-FE51-56A878F2810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9B9BDBD-1C6E-41A1-B0B5-434FED40D96C}" type="slidenum">
              <a:rPr lang="es-ES" altLang="es-AR">
                <a:solidFill>
                  <a:schemeClr val="bg1"/>
                </a:solidFill>
                <a:latin typeface="Arial" panose="020B0604020202020204" pitchFamily="34" charset="0"/>
              </a:rPr>
              <a:pPr eaLnBrk="1" hangingPunct="1"/>
              <a:t>60</a:t>
            </a:fld>
            <a:endParaRPr lang="es-ES" altLang="es-AR">
              <a:solidFill>
                <a:schemeClr val="bg1"/>
              </a:solidFill>
              <a:latin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DF84E805-281F-FAC7-F37C-29B01CFD28BA}"/>
              </a:ext>
            </a:extLst>
          </p:cNvPr>
          <p:cNvSpPr>
            <a:spLocks noGrp="1"/>
          </p:cNvSpPr>
          <p:nvPr>
            <p:ph type="title"/>
          </p:nvPr>
        </p:nvSpPr>
        <p:spPr/>
        <p:txBody>
          <a:bodyPr/>
          <a:lstStyle/>
          <a:p>
            <a:pPr>
              <a:defRPr/>
            </a:pPr>
            <a:br>
              <a:rPr lang="es-AR" sz="3200" dirty="0">
                <a:solidFill>
                  <a:srgbClr val="FF0000"/>
                </a:solidFill>
                <a:latin typeface="Algerian" pitchFamily="82" charset="0"/>
              </a:rPr>
            </a:br>
            <a:r>
              <a:rPr lang="es-AR" sz="3200" dirty="0">
                <a:solidFill>
                  <a:srgbClr val="FF0000"/>
                </a:solidFill>
                <a:latin typeface="Algerian" pitchFamily="82" charset="0"/>
              </a:rPr>
              <a:t>Alzada amplía a incapacidad</a:t>
            </a:r>
            <a:br>
              <a:rPr lang="es-AR" sz="3200" dirty="0">
                <a:solidFill>
                  <a:srgbClr val="FF0000"/>
                </a:solidFill>
                <a:latin typeface="Algerian" pitchFamily="82" charset="0"/>
              </a:rPr>
            </a:br>
            <a:r>
              <a:rPr lang="es-AR" sz="3200" b="0" dirty="0" err="1">
                <a:solidFill>
                  <a:srgbClr val="FF0000"/>
                </a:solidFill>
              </a:rPr>
              <a:t>CNCiv</a:t>
            </a:r>
            <a:r>
              <a:rPr lang="es-AR" sz="3200" b="0" dirty="0">
                <a:solidFill>
                  <a:srgbClr val="FF0000"/>
                </a:solidFill>
              </a:rPr>
              <a:t>. Sala L</a:t>
            </a:r>
            <a:br>
              <a:rPr lang="es-AR" sz="3200" dirty="0">
                <a:solidFill>
                  <a:schemeClr val="bg1"/>
                </a:solidFill>
              </a:rPr>
            </a:br>
            <a:endParaRPr lang="es-ES" sz="3200"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8680860F-020F-382F-184A-EDAADC3F7039}"/>
              </a:ext>
            </a:extLst>
          </p:cNvPr>
          <p:cNvSpPr>
            <a:spLocks noGrp="1"/>
          </p:cNvSpPr>
          <p:nvPr>
            <p:ph idx="1"/>
          </p:nvPr>
        </p:nvSpPr>
        <p:spPr/>
        <p:txBody>
          <a:bodyPr/>
          <a:lstStyle/>
          <a:p>
            <a:pPr>
              <a:defRPr/>
            </a:pPr>
            <a:r>
              <a:rPr lang="es-ES" dirty="0">
                <a:solidFill>
                  <a:schemeClr val="bg1">
                    <a:lumMod val="50000"/>
                    <a:lumOff val="50000"/>
                  </a:schemeClr>
                </a:solidFill>
              </a:rPr>
              <a:t>"P. A., R. s/ determinación de la capacidad". </a:t>
            </a:r>
          </a:p>
          <a:p>
            <a:pPr>
              <a:defRPr/>
            </a:pPr>
            <a:r>
              <a:rPr lang="es-ES" dirty="0">
                <a:solidFill>
                  <a:schemeClr val="bg1">
                    <a:lumMod val="50000"/>
                    <a:lumOff val="50000"/>
                  </a:schemeClr>
                </a:solidFill>
              </a:rPr>
              <a:t>“L., A. M. y otros s/ determinación de la capacidad". </a:t>
            </a:r>
          </a:p>
          <a:p>
            <a:pPr>
              <a:defRPr/>
            </a:pPr>
            <a:r>
              <a:rPr lang="es-ES" dirty="0">
                <a:solidFill>
                  <a:schemeClr val="bg1">
                    <a:lumMod val="50000"/>
                    <a:lumOff val="50000"/>
                  </a:schemeClr>
                </a:solidFill>
              </a:rPr>
              <a:t>"A. V., P. J. y otro s/ determinación de la capacidad“. </a:t>
            </a:r>
          </a:p>
          <a:p>
            <a:pPr>
              <a:defRPr/>
            </a:pPr>
            <a:r>
              <a:rPr lang="es-AR" dirty="0">
                <a:solidFill>
                  <a:schemeClr val="bg1">
                    <a:lumMod val="50000"/>
                    <a:lumOff val="50000"/>
                  </a:schemeClr>
                </a:solidFill>
              </a:rPr>
              <a:t>Defensora ante la Cámara: </a:t>
            </a:r>
            <a:r>
              <a:rPr lang="es-AR" dirty="0" err="1">
                <a:solidFill>
                  <a:schemeClr val="bg1">
                    <a:lumMod val="50000"/>
                    <a:lumOff val="50000"/>
                  </a:schemeClr>
                </a:solidFill>
              </a:rPr>
              <a:t>Rec</a:t>
            </a:r>
            <a:r>
              <a:rPr lang="es-AR" dirty="0">
                <a:solidFill>
                  <a:schemeClr val="bg1">
                    <a:lumMod val="50000"/>
                    <a:lumOff val="50000"/>
                  </a:schemeClr>
                </a:solidFill>
              </a:rPr>
              <a:t>. Extraordinario. </a:t>
            </a:r>
          </a:p>
          <a:p>
            <a:pPr>
              <a:defRPr/>
            </a:pPr>
            <a:r>
              <a:rPr lang="es-AR" dirty="0">
                <a:solidFill>
                  <a:schemeClr val="bg1">
                    <a:lumMod val="50000"/>
                    <a:lumOff val="50000"/>
                  </a:schemeClr>
                </a:solidFill>
              </a:rPr>
              <a:t>CS, 7/02/2019</a:t>
            </a:r>
          </a:p>
          <a:p>
            <a:pPr>
              <a:defRPr/>
            </a:pPr>
            <a:r>
              <a:rPr lang="es-AR" dirty="0">
                <a:solidFill>
                  <a:schemeClr val="bg1">
                    <a:lumMod val="50000"/>
                    <a:lumOff val="50000"/>
                  </a:schemeClr>
                </a:solidFill>
              </a:rPr>
              <a:t>ARBITRARIEDAD</a:t>
            </a:r>
          </a:p>
          <a:p>
            <a:pPr>
              <a:defRPr/>
            </a:pPr>
            <a:r>
              <a:rPr lang="es-AR" dirty="0">
                <a:solidFill>
                  <a:schemeClr val="bg1">
                    <a:lumMod val="50000"/>
                    <a:lumOff val="50000"/>
                  </a:schemeClr>
                </a:solidFill>
              </a:rPr>
              <a:t>DICTAR NUEVO FALLO</a:t>
            </a:r>
            <a:endParaRPr lang="es-ES" dirty="0">
              <a:solidFill>
                <a:schemeClr val="bg1">
                  <a:lumMod val="50000"/>
                  <a:lumOff val="50000"/>
                </a:schemeClr>
              </a:solidFill>
            </a:endParaRPr>
          </a:p>
        </p:txBody>
      </p:sp>
      <p:sp>
        <p:nvSpPr>
          <p:cNvPr id="74756" name="3 Marcador de número de diapositiva">
            <a:extLst>
              <a:ext uri="{FF2B5EF4-FFF2-40B4-BE49-F238E27FC236}">
                <a16:creationId xmlns:a16="http://schemas.microsoft.com/office/drawing/2014/main" id="{7D13F199-0DFF-2EA6-3C1E-82995D34007A}"/>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10F8F9B-173A-49F5-85BA-D604795AAA1D}" type="slidenum">
              <a:rPr lang="es-ES" altLang="es-AR">
                <a:solidFill>
                  <a:srgbClr val="0A47FF"/>
                </a:solidFill>
                <a:latin typeface="Arial" panose="020B0604020202020204" pitchFamily="34" charset="0"/>
              </a:rPr>
              <a:pPr eaLnBrk="1" hangingPunct="1"/>
              <a:t>61</a:t>
            </a:fld>
            <a:endParaRPr lang="es-ES" altLang="es-AR">
              <a:solidFill>
                <a:srgbClr val="0A47FF"/>
              </a:solidFill>
              <a:latin typeface="Arial" panose="020B0604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04D7A7D-E116-01D1-02C5-B4CF056D5526}"/>
              </a:ext>
            </a:extLst>
          </p:cNvPr>
          <p:cNvSpPr>
            <a:spLocks noGrp="1"/>
          </p:cNvSpPr>
          <p:nvPr>
            <p:ph type="title"/>
          </p:nvPr>
        </p:nvSpPr>
        <p:spPr/>
        <p:txBody>
          <a:bodyPr/>
          <a:lstStyle/>
          <a:p>
            <a:pPr>
              <a:defRPr/>
            </a:pPr>
            <a:r>
              <a:rPr lang="es-AR" dirty="0">
                <a:solidFill>
                  <a:srgbClr val="FF0000"/>
                </a:solidFill>
                <a:latin typeface="Algerian" pitchFamily="82" charset="0"/>
              </a:rPr>
              <a:t>Ministerio Público</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2194CF04-BD58-ED30-9342-0BEEECCEAB4C}"/>
              </a:ext>
            </a:extLst>
          </p:cNvPr>
          <p:cNvSpPr>
            <a:spLocks noGrp="1"/>
          </p:cNvSpPr>
          <p:nvPr>
            <p:ph idx="1"/>
          </p:nvPr>
        </p:nvSpPr>
        <p:spPr/>
        <p:txBody>
          <a:bodyPr/>
          <a:lstStyle/>
          <a:p>
            <a:pPr>
              <a:defRPr/>
            </a:pPr>
            <a:r>
              <a:rPr lang="es-AR" dirty="0">
                <a:solidFill>
                  <a:schemeClr val="bg1">
                    <a:lumMod val="50000"/>
                    <a:lumOff val="50000"/>
                  </a:schemeClr>
                </a:solidFill>
              </a:rPr>
              <a:t>Legitimación para promover proceso (art. 33).</a:t>
            </a:r>
          </a:p>
          <a:p>
            <a:pPr>
              <a:defRPr/>
            </a:pPr>
            <a:r>
              <a:rPr lang="es-AR" dirty="0">
                <a:solidFill>
                  <a:schemeClr val="bg1">
                    <a:lumMod val="50000"/>
                    <a:lumOff val="50000"/>
                  </a:schemeClr>
                </a:solidFill>
              </a:rPr>
              <a:t>Presente en las audiencias (art. 36).</a:t>
            </a:r>
          </a:p>
          <a:p>
            <a:pPr>
              <a:defRPr/>
            </a:pPr>
            <a:r>
              <a:rPr lang="es-ES" dirty="0">
                <a:solidFill>
                  <a:schemeClr val="bg1">
                    <a:lumMod val="50000"/>
                    <a:lumOff val="50000"/>
                  </a:schemeClr>
                </a:solidFill>
              </a:rPr>
              <a:t>Fiscalizar el cumplimiento efectivo de la revisión judicial (art. 40).</a:t>
            </a:r>
          </a:p>
          <a:p>
            <a:pPr>
              <a:defRPr/>
            </a:pPr>
            <a:r>
              <a:rPr lang="es-AR" dirty="0">
                <a:solidFill>
                  <a:schemeClr val="bg1">
                    <a:lumMod val="50000"/>
                    <a:lumOff val="50000"/>
                  </a:schemeClr>
                </a:solidFill>
              </a:rPr>
              <a:t>Actuación </a:t>
            </a:r>
            <a:r>
              <a:rPr lang="es-ES" dirty="0">
                <a:solidFill>
                  <a:schemeClr val="bg1">
                    <a:lumMod val="50000"/>
                    <a:lumOff val="50000"/>
                  </a:schemeClr>
                </a:solidFill>
              </a:rPr>
              <a:t>complementaria en todos los procesos en los que se encuentran involucrados</a:t>
            </a:r>
          </a:p>
          <a:p>
            <a:pPr>
              <a:buFont typeface="Wingdings" panose="05000000000000000000" pitchFamily="2" charset="2"/>
              <a:buNone/>
              <a:defRPr/>
            </a:pPr>
            <a:r>
              <a:rPr lang="es-ES" dirty="0">
                <a:solidFill>
                  <a:schemeClr val="bg1">
                    <a:lumMod val="50000"/>
                    <a:lumOff val="50000"/>
                  </a:schemeClr>
                </a:solidFill>
              </a:rPr>
              <a:t>	intereses de personas incapaces y con capacidad restringida; la falta de intervención causa la nulidad relativa del acto (art. 103).</a:t>
            </a:r>
          </a:p>
        </p:txBody>
      </p:sp>
      <p:sp>
        <p:nvSpPr>
          <p:cNvPr id="76804" name="3 Marcador de número de diapositiva">
            <a:extLst>
              <a:ext uri="{FF2B5EF4-FFF2-40B4-BE49-F238E27FC236}">
                <a16:creationId xmlns:a16="http://schemas.microsoft.com/office/drawing/2014/main" id="{FFE195AE-2672-A1B3-3881-46DA321104E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4794C55-5FCF-46F4-A14C-61B7BAF44588}" type="slidenum">
              <a:rPr lang="es-ES" altLang="es-AR">
                <a:solidFill>
                  <a:schemeClr val="bg1"/>
                </a:solidFill>
                <a:latin typeface="Arial" panose="020B0604020202020204" pitchFamily="34" charset="0"/>
              </a:rPr>
              <a:pPr eaLnBrk="1" hangingPunct="1"/>
              <a:t>62</a:t>
            </a:fld>
            <a:endParaRPr lang="es-ES" altLang="es-AR">
              <a:solidFill>
                <a:schemeClr val="bg1"/>
              </a:solidFill>
              <a:latin typeface="Arial" panose="020B0604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C6CF2E1-BE7D-FEBF-9A4D-0327409C81EA}"/>
              </a:ext>
            </a:extLst>
          </p:cNvPr>
          <p:cNvSpPr>
            <a:spLocks noGrp="1"/>
          </p:cNvSpPr>
          <p:nvPr>
            <p:ph type="title"/>
          </p:nvPr>
        </p:nvSpPr>
        <p:spPr/>
        <p:txBody>
          <a:bodyPr/>
          <a:lstStyle/>
          <a:p>
            <a:pPr>
              <a:defRPr/>
            </a:pPr>
            <a:r>
              <a:rPr lang="es-AR" dirty="0">
                <a:solidFill>
                  <a:srgbClr val="FF0000"/>
                </a:solidFill>
              </a:rPr>
              <a:t>Apoyos cautelares. Art. 34</a:t>
            </a:r>
            <a:endParaRPr lang="es-ES" dirty="0">
              <a:solidFill>
                <a:srgbClr val="FF0000"/>
              </a:solidFill>
            </a:endParaRPr>
          </a:p>
        </p:txBody>
      </p:sp>
      <p:sp>
        <p:nvSpPr>
          <p:cNvPr id="3" name="2 Marcador de contenido">
            <a:extLst>
              <a:ext uri="{FF2B5EF4-FFF2-40B4-BE49-F238E27FC236}">
                <a16:creationId xmlns:a16="http://schemas.microsoft.com/office/drawing/2014/main" id="{B5747138-AB1F-869B-E1C5-FC09035431E6}"/>
              </a:ext>
            </a:extLst>
          </p:cNvPr>
          <p:cNvSpPr>
            <a:spLocks noGrp="1"/>
          </p:cNvSpPr>
          <p:nvPr>
            <p:ph idx="1"/>
          </p:nvPr>
        </p:nvSpPr>
        <p:spPr/>
        <p:txBody>
          <a:bodyPr/>
          <a:lstStyle/>
          <a:p>
            <a:pPr>
              <a:defRPr/>
            </a:pPr>
            <a:r>
              <a:rPr lang="es-AR" sz="4000" dirty="0">
                <a:solidFill>
                  <a:schemeClr val="bg1">
                    <a:lumMod val="50000"/>
                    <a:lumOff val="50000"/>
                  </a:schemeClr>
                </a:solidFill>
              </a:rPr>
              <a:t>Durante el proceso: </a:t>
            </a:r>
          </a:p>
          <a:p>
            <a:pPr>
              <a:defRPr/>
            </a:pPr>
            <a:r>
              <a:rPr lang="es-AR" sz="4000" dirty="0">
                <a:solidFill>
                  <a:schemeClr val="bg1">
                    <a:lumMod val="50000"/>
                    <a:lumOff val="50000"/>
                  </a:schemeClr>
                </a:solidFill>
              </a:rPr>
              <a:t>Medidas para garantizar</a:t>
            </a:r>
          </a:p>
          <a:p>
            <a:pPr>
              <a:defRPr/>
            </a:pPr>
            <a:r>
              <a:rPr lang="es-AR" sz="4000" dirty="0">
                <a:solidFill>
                  <a:schemeClr val="bg1">
                    <a:lumMod val="50000"/>
                    <a:lumOff val="50000"/>
                  </a:schemeClr>
                </a:solidFill>
              </a:rPr>
              <a:t>Derechos </a:t>
            </a:r>
            <a:r>
              <a:rPr lang="es-AR" sz="4000" b="1" dirty="0">
                <a:solidFill>
                  <a:schemeClr val="bg1">
                    <a:lumMod val="50000"/>
                    <a:lumOff val="50000"/>
                  </a:schemeClr>
                </a:solidFill>
              </a:rPr>
              <a:t>personales </a:t>
            </a:r>
            <a:r>
              <a:rPr lang="es-AR" sz="4000" dirty="0">
                <a:solidFill>
                  <a:schemeClr val="bg1">
                    <a:lumMod val="50000"/>
                    <a:lumOff val="50000"/>
                  </a:schemeClr>
                </a:solidFill>
              </a:rPr>
              <a:t>   Derechos </a:t>
            </a:r>
            <a:r>
              <a:rPr lang="es-AR" sz="4000" b="1" dirty="0">
                <a:solidFill>
                  <a:schemeClr val="bg1">
                    <a:lumMod val="50000"/>
                    <a:lumOff val="50000"/>
                  </a:schemeClr>
                </a:solidFill>
              </a:rPr>
              <a:t>patrimoniales</a:t>
            </a:r>
          </a:p>
          <a:p>
            <a:pPr>
              <a:defRPr/>
            </a:pPr>
            <a:r>
              <a:rPr lang="es-AR" sz="4000" dirty="0">
                <a:solidFill>
                  <a:schemeClr val="bg1">
                    <a:lumMod val="50000"/>
                    <a:lumOff val="50000"/>
                  </a:schemeClr>
                </a:solidFill>
              </a:rPr>
              <a:t>Asistencia		1 o + APOYOS</a:t>
            </a:r>
          </a:p>
          <a:p>
            <a:pPr>
              <a:defRPr/>
            </a:pPr>
            <a:r>
              <a:rPr lang="es-AR" sz="4000" dirty="0">
                <a:solidFill>
                  <a:schemeClr val="bg1">
                    <a:lumMod val="50000"/>
                    <a:lumOff val="50000"/>
                  </a:schemeClr>
                </a:solidFill>
              </a:rPr>
              <a:t>Representación 		CURADOR/ES</a:t>
            </a:r>
            <a:r>
              <a:rPr lang="es-AR" dirty="0">
                <a:solidFill>
                  <a:schemeClr val="bg1">
                    <a:lumMod val="50000"/>
                    <a:lumOff val="50000"/>
                  </a:schemeClr>
                </a:solidFill>
              </a:rPr>
              <a:t>	</a:t>
            </a:r>
          </a:p>
          <a:p>
            <a:pPr>
              <a:defRPr/>
            </a:pPr>
            <a:endParaRPr lang="es-ES" dirty="0">
              <a:solidFill>
                <a:schemeClr val="bg1">
                  <a:lumMod val="50000"/>
                  <a:lumOff val="50000"/>
                </a:schemeClr>
              </a:solidFill>
            </a:endParaRPr>
          </a:p>
        </p:txBody>
      </p:sp>
      <p:sp>
        <p:nvSpPr>
          <p:cNvPr id="76804" name="3 Marcador de número de diapositiva">
            <a:extLst>
              <a:ext uri="{FF2B5EF4-FFF2-40B4-BE49-F238E27FC236}">
                <a16:creationId xmlns:a16="http://schemas.microsoft.com/office/drawing/2014/main" id="{40C5BAB6-F000-4FFB-E966-7A45A45FA240}"/>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BED8E60-D4E9-4F4D-8920-A59A0ACB4987}" type="slidenum">
              <a:rPr lang="es-ES" altLang="es-AR">
                <a:solidFill>
                  <a:srgbClr val="0A47FF"/>
                </a:solidFill>
                <a:latin typeface="Arial" panose="020B0604020202020204" pitchFamily="34" charset="0"/>
              </a:rPr>
              <a:pPr eaLnBrk="1" hangingPunct="1"/>
              <a:t>63</a:t>
            </a:fld>
            <a:endParaRPr lang="es-ES" altLang="es-AR">
              <a:solidFill>
                <a:srgbClr val="0A47FF"/>
              </a:solidFill>
              <a:latin typeface="Arial" panose="020B0604020202020204" pitchFamily="34" charset="0"/>
            </a:endParaRPr>
          </a:p>
        </p:txBody>
      </p:sp>
      <p:sp>
        <p:nvSpPr>
          <p:cNvPr id="5" name="4 Flecha derecha">
            <a:extLst>
              <a:ext uri="{FF2B5EF4-FFF2-40B4-BE49-F238E27FC236}">
                <a16:creationId xmlns:a16="http://schemas.microsoft.com/office/drawing/2014/main" id="{0A959452-8AC1-D903-0B36-019E4620BD09}"/>
              </a:ext>
            </a:extLst>
          </p:cNvPr>
          <p:cNvSpPr/>
          <p:nvPr/>
        </p:nvSpPr>
        <p:spPr>
          <a:xfrm>
            <a:off x="2987675" y="4652963"/>
            <a:ext cx="936625" cy="144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6" name="5 Flecha derecha">
            <a:extLst>
              <a:ext uri="{FF2B5EF4-FFF2-40B4-BE49-F238E27FC236}">
                <a16:creationId xmlns:a16="http://schemas.microsoft.com/office/drawing/2014/main" id="{7EF65D95-6A14-F752-2F54-7FB05582CB57}"/>
              </a:ext>
            </a:extLst>
          </p:cNvPr>
          <p:cNvSpPr/>
          <p:nvPr/>
        </p:nvSpPr>
        <p:spPr>
          <a:xfrm>
            <a:off x="3924300" y="5445125"/>
            <a:ext cx="1152525" cy="144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77831" name="Picture 2" descr="C:\Users\Jerry\Pictures\Fotos para cursos\apoyo 3.jpg">
            <a:extLst>
              <a:ext uri="{FF2B5EF4-FFF2-40B4-BE49-F238E27FC236}">
                <a16:creationId xmlns:a16="http://schemas.microsoft.com/office/drawing/2014/main" id="{4F1421FB-5CD8-FCB9-0C76-F7AD81391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1196975"/>
            <a:ext cx="17430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773AB44-A76F-FE95-B6D0-80CE2AEC66DA}"/>
              </a:ext>
            </a:extLst>
          </p:cNvPr>
          <p:cNvSpPr>
            <a:spLocks noGrp="1"/>
          </p:cNvSpPr>
          <p:nvPr>
            <p:ph type="title"/>
          </p:nvPr>
        </p:nvSpPr>
        <p:spPr/>
        <p:txBody>
          <a:bodyPr/>
          <a:lstStyle/>
          <a:p>
            <a:pPr>
              <a:defRPr/>
            </a:pPr>
            <a:r>
              <a:rPr lang="es-AR" dirty="0">
                <a:solidFill>
                  <a:srgbClr val="FF0000"/>
                </a:solidFill>
              </a:rPr>
              <a:t>Medidas precautorias- Art. 663</a:t>
            </a:r>
            <a:endParaRPr lang="es-ES" dirty="0">
              <a:solidFill>
                <a:srgbClr val="FF0000"/>
              </a:solidFill>
            </a:endParaRPr>
          </a:p>
        </p:txBody>
      </p:sp>
      <p:sp>
        <p:nvSpPr>
          <p:cNvPr id="3" name="2 Marcador de contenido">
            <a:extLst>
              <a:ext uri="{FF2B5EF4-FFF2-40B4-BE49-F238E27FC236}">
                <a16:creationId xmlns:a16="http://schemas.microsoft.com/office/drawing/2014/main" id="{6F780301-5E82-5440-EFFD-85370ADDEA90}"/>
              </a:ext>
            </a:extLst>
          </p:cNvPr>
          <p:cNvSpPr>
            <a:spLocks noGrp="1"/>
          </p:cNvSpPr>
          <p:nvPr>
            <p:ph idx="1"/>
          </p:nvPr>
        </p:nvSpPr>
        <p:spPr/>
        <p:txBody>
          <a:bodyPr/>
          <a:lstStyle/>
          <a:p>
            <a:pPr>
              <a:defRPr/>
            </a:pPr>
            <a:r>
              <a:rPr lang="es-ES" dirty="0">
                <a:solidFill>
                  <a:schemeClr val="bg1">
                    <a:lumMod val="50000"/>
                    <a:lumOff val="50000"/>
                  </a:schemeClr>
                </a:solidFill>
              </a:rPr>
              <a:t>De la prueba presentada o de la preliminar:</a:t>
            </a:r>
          </a:p>
          <a:p>
            <a:pPr>
              <a:defRPr/>
            </a:pPr>
            <a:r>
              <a:rPr lang="es-ES" dirty="0">
                <a:solidFill>
                  <a:schemeClr val="bg1">
                    <a:lumMod val="50000"/>
                    <a:lumOff val="50000"/>
                  </a:schemeClr>
                </a:solidFill>
              </a:rPr>
              <a:t>Resulta notorio falta de habilidad para administrar sus bienes 	    MC </a:t>
            </a:r>
          </a:p>
          <a:p>
            <a:pPr>
              <a:defRPr/>
            </a:pPr>
            <a:endParaRPr lang="es-ES" dirty="0">
              <a:solidFill>
                <a:schemeClr val="bg1">
                  <a:lumMod val="50000"/>
                  <a:lumOff val="50000"/>
                </a:schemeClr>
              </a:solidFill>
            </a:endParaRPr>
          </a:p>
          <a:p>
            <a:pPr>
              <a:defRPr/>
            </a:pPr>
            <a:r>
              <a:rPr lang="es-ES" dirty="0">
                <a:solidFill>
                  <a:schemeClr val="bg1">
                    <a:lumMod val="50000"/>
                    <a:lumOff val="50000"/>
                  </a:schemeClr>
                </a:solidFill>
              </a:rPr>
              <a:t>conservación de los mismos</a:t>
            </a:r>
          </a:p>
          <a:p>
            <a:pPr>
              <a:defRPr/>
            </a:pPr>
            <a:r>
              <a:rPr lang="es-ES" dirty="0">
                <a:solidFill>
                  <a:schemeClr val="bg1">
                    <a:lumMod val="50000"/>
                    <a:lumOff val="50000"/>
                  </a:schemeClr>
                </a:solidFill>
              </a:rPr>
              <a:t>medios económicos necesarios para el tratamiento medico o psiquiátrico</a:t>
            </a:r>
          </a:p>
        </p:txBody>
      </p:sp>
      <p:sp>
        <p:nvSpPr>
          <p:cNvPr id="78852" name="3 Marcador de número de diapositiva">
            <a:extLst>
              <a:ext uri="{FF2B5EF4-FFF2-40B4-BE49-F238E27FC236}">
                <a16:creationId xmlns:a16="http://schemas.microsoft.com/office/drawing/2014/main" id="{660725A3-2F13-2A70-75D6-58DA93588B90}"/>
              </a:ext>
            </a:extLst>
          </p:cNvPr>
          <p:cNvSpPr>
            <a:spLocks noGrp="1"/>
          </p:cNvSpPr>
          <p:nvPr>
            <p:ph type="sldNum" sz="quarter" idx="11"/>
          </p:nvPr>
        </p:nvSpPr>
        <p:spPr>
          <a:xfrm>
            <a:off x="6443663" y="60213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BC0928F-6E13-4690-9C53-A7CF8132FD77}" type="slidenum">
              <a:rPr lang="es-ES" altLang="es-AR">
                <a:solidFill>
                  <a:schemeClr val="bg1"/>
                </a:solidFill>
                <a:latin typeface="Arial" panose="020B0604020202020204" pitchFamily="34" charset="0"/>
              </a:rPr>
              <a:pPr eaLnBrk="1" hangingPunct="1"/>
              <a:t>64</a:t>
            </a:fld>
            <a:endParaRPr lang="es-ES" altLang="es-AR">
              <a:solidFill>
                <a:schemeClr val="bg1"/>
              </a:solidFill>
              <a:latin typeface="Arial" panose="020B0604020202020204" pitchFamily="34" charset="0"/>
            </a:endParaRPr>
          </a:p>
        </p:txBody>
      </p:sp>
      <p:sp>
        <p:nvSpPr>
          <p:cNvPr id="5" name="4 Flecha derecha">
            <a:extLst>
              <a:ext uri="{FF2B5EF4-FFF2-40B4-BE49-F238E27FC236}">
                <a16:creationId xmlns:a16="http://schemas.microsoft.com/office/drawing/2014/main" id="{52AC5E9B-8B78-D004-61DE-50F07A31C081}"/>
              </a:ext>
            </a:extLst>
          </p:cNvPr>
          <p:cNvSpPr/>
          <p:nvPr/>
        </p:nvSpPr>
        <p:spPr>
          <a:xfrm>
            <a:off x="4572000" y="2924175"/>
            <a:ext cx="647700" cy="2174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7" name="6 Conector recto de flecha">
            <a:extLst>
              <a:ext uri="{FF2B5EF4-FFF2-40B4-BE49-F238E27FC236}">
                <a16:creationId xmlns:a16="http://schemas.microsoft.com/office/drawing/2014/main" id="{AC4C3A26-480C-ED01-567D-8FEEA220DC5D}"/>
              </a:ext>
            </a:extLst>
          </p:cNvPr>
          <p:cNvCxnSpPr/>
          <p:nvPr/>
        </p:nvCxnSpPr>
        <p:spPr>
          <a:xfrm flipH="1">
            <a:off x="2843213" y="3141663"/>
            <a:ext cx="2952750"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F37A67FE-F8CF-AD7D-0422-B5BB7BA42BF3}"/>
              </a:ext>
            </a:extLst>
          </p:cNvPr>
          <p:cNvCxnSpPr/>
          <p:nvPr/>
        </p:nvCxnSpPr>
        <p:spPr>
          <a:xfrm flipH="1">
            <a:off x="5651500" y="3213100"/>
            <a:ext cx="144463" cy="1368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E76EF62-1CA8-9A0D-E0F2-C91C70959A57}"/>
              </a:ext>
            </a:extLst>
          </p:cNvPr>
          <p:cNvSpPr>
            <a:spLocks noGrp="1"/>
          </p:cNvSpPr>
          <p:nvPr>
            <p:ph type="title"/>
          </p:nvPr>
        </p:nvSpPr>
        <p:spPr/>
        <p:txBody>
          <a:bodyPr/>
          <a:lstStyle/>
          <a:p>
            <a:pPr>
              <a:defRPr/>
            </a:pPr>
            <a:r>
              <a:rPr lang="es-AR" dirty="0">
                <a:solidFill>
                  <a:srgbClr val="FF0000"/>
                </a:solidFill>
                <a:latin typeface="Arial Black" pitchFamily="34" charset="0"/>
              </a:rPr>
              <a:t>Medidas cautelares</a:t>
            </a:r>
            <a:br>
              <a:rPr lang="es-AR" dirty="0">
                <a:solidFill>
                  <a:srgbClr val="FF0000"/>
                </a:solidFill>
              </a:rPr>
            </a:br>
            <a:r>
              <a:rPr lang="es-AR" dirty="0">
                <a:solidFill>
                  <a:srgbClr val="FF0000"/>
                </a:solidFill>
              </a:rPr>
              <a:t>Cód. Procesal Familia Río Negro</a:t>
            </a:r>
            <a:endParaRPr lang="es-ES" dirty="0">
              <a:solidFill>
                <a:srgbClr val="FF0000"/>
              </a:solidFill>
            </a:endParaRPr>
          </a:p>
        </p:txBody>
      </p:sp>
      <p:sp>
        <p:nvSpPr>
          <p:cNvPr id="3" name="2 Marcador de contenido">
            <a:extLst>
              <a:ext uri="{FF2B5EF4-FFF2-40B4-BE49-F238E27FC236}">
                <a16:creationId xmlns:a16="http://schemas.microsoft.com/office/drawing/2014/main" id="{B45689FE-DCD9-E5D0-B42E-0E8E371514DA}"/>
              </a:ext>
            </a:extLst>
          </p:cNvPr>
          <p:cNvSpPr>
            <a:spLocks noGrp="1"/>
          </p:cNvSpPr>
          <p:nvPr>
            <p:ph idx="1"/>
          </p:nvPr>
        </p:nvSpPr>
        <p:spPr/>
        <p:txBody>
          <a:bodyPr/>
          <a:lstStyle/>
          <a:p>
            <a:pPr>
              <a:defRPr/>
            </a:pPr>
            <a:r>
              <a:rPr lang="es-ES" dirty="0">
                <a:solidFill>
                  <a:schemeClr val="bg1">
                    <a:lumMod val="50000"/>
                    <a:lumOff val="50000"/>
                  </a:schemeClr>
                </a:solidFill>
              </a:rPr>
              <a:t>Durante el proceso la judicatura debe ordenar las medidas necesarias para garantizar los derechos personales y patrimoniales ... En caso de peticionarse </a:t>
            </a:r>
            <a:r>
              <a:rPr lang="es-ES" sz="4000" b="1" dirty="0">
                <a:solidFill>
                  <a:schemeClr val="bg1">
                    <a:lumMod val="50000"/>
                    <a:lumOff val="50000"/>
                  </a:schemeClr>
                </a:solidFill>
              </a:rPr>
              <a:t>con anterioridad </a:t>
            </a:r>
            <a:r>
              <a:rPr lang="es-ES" dirty="0">
                <a:solidFill>
                  <a:schemeClr val="bg1">
                    <a:lumMod val="50000"/>
                    <a:lumOff val="50000"/>
                  </a:schemeClr>
                </a:solidFill>
              </a:rPr>
              <a:t>al proceso de determinación de la capacidad, la judicatura debe instar a la persona  interesada a promover el trámite en determinado tiempo bajo apercibimiento de caducidad de las medidas cautelares dispuestas (art. 193). </a:t>
            </a:r>
          </a:p>
        </p:txBody>
      </p:sp>
      <p:sp>
        <p:nvSpPr>
          <p:cNvPr id="79876" name="3 Marcador de número de diapositiva">
            <a:extLst>
              <a:ext uri="{FF2B5EF4-FFF2-40B4-BE49-F238E27FC236}">
                <a16:creationId xmlns:a16="http://schemas.microsoft.com/office/drawing/2014/main" id="{5E7674AE-ACEE-3546-AEBC-B14FA94E095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FDA2C34-DA3D-46BF-857E-7DE86CCD81F5}" type="slidenum">
              <a:rPr lang="es-ES" altLang="es-AR">
                <a:solidFill>
                  <a:schemeClr val="bg1"/>
                </a:solidFill>
                <a:latin typeface="Arial" panose="020B0604020202020204" pitchFamily="34" charset="0"/>
              </a:rPr>
              <a:pPr eaLnBrk="1" hangingPunct="1"/>
              <a:t>65</a:t>
            </a:fld>
            <a:endParaRPr lang="es-ES" altLang="es-AR">
              <a:solidFill>
                <a:schemeClr val="bg1"/>
              </a:solidFill>
              <a:latin typeface="Arial" panose="020B0604020202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6E7193A-92B0-3126-EF97-B3AC3EAFC565}"/>
              </a:ext>
            </a:extLst>
          </p:cNvPr>
          <p:cNvSpPr>
            <a:spLocks noGrp="1"/>
          </p:cNvSpPr>
          <p:nvPr>
            <p:ph type="title"/>
          </p:nvPr>
        </p:nvSpPr>
        <p:spPr/>
        <p:txBody>
          <a:bodyPr/>
          <a:lstStyle/>
          <a:p>
            <a:pPr algn="l">
              <a:defRPr/>
            </a:pPr>
            <a:r>
              <a:rPr lang="es-ES" dirty="0">
                <a:solidFill>
                  <a:srgbClr val="FF0000"/>
                </a:solidFill>
                <a:latin typeface="Algerian" pitchFamily="82" charset="0"/>
              </a:rPr>
              <a:t>El proceso</a:t>
            </a:r>
          </a:p>
        </p:txBody>
      </p:sp>
      <p:sp>
        <p:nvSpPr>
          <p:cNvPr id="3" name="2 Marcador de contenido">
            <a:extLst>
              <a:ext uri="{FF2B5EF4-FFF2-40B4-BE49-F238E27FC236}">
                <a16:creationId xmlns:a16="http://schemas.microsoft.com/office/drawing/2014/main" id="{02FD34C0-B47B-79A0-957D-AEA94C77046D}"/>
              </a:ext>
            </a:extLst>
          </p:cNvPr>
          <p:cNvSpPr>
            <a:spLocks noGrp="1"/>
          </p:cNvSpPr>
          <p:nvPr>
            <p:ph idx="1"/>
          </p:nvPr>
        </p:nvSpPr>
        <p:spPr/>
        <p:txBody>
          <a:bodyPr/>
          <a:lstStyle/>
          <a:p>
            <a:pPr>
              <a:defRPr/>
            </a:pPr>
            <a:r>
              <a:rPr lang="es-ES" dirty="0">
                <a:solidFill>
                  <a:schemeClr val="bg1">
                    <a:lumMod val="50000"/>
                    <a:lumOff val="50000"/>
                  </a:schemeClr>
                </a:solidFill>
                <a:latin typeface="Arial" pitchFamily="34" charset="0"/>
                <a:cs typeface="Arial" pitchFamily="34" charset="0"/>
              </a:rPr>
              <a:t>Inmediatez durante el proceso</a:t>
            </a:r>
          </a:p>
          <a:p>
            <a:pPr>
              <a:defRPr/>
            </a:pPr>
            <a:r>
              <a:rPr lang="es-ES" dirty="0">
                <a:solidFill>
                  <a:schemeClr val="bg1">
                    <a:lumMod val="50000"/>
                    <a:lumOff val="50000"/>
                  </a:schemeClr>
                </a:solidFill>
                <a:latin typeface="Arial" pitchFamily="34" charset="0"/>
                <a:cs typeface="Arial" pitchFamily="34" charset="0"/>
              </a:rPr>
              <a:t>Entrevista personal antes de dictar resolución alguna</a:t>
            </a:r>
          </a:p>
          <a:p>
            <a:pPr>
              <a:defRPr/>
            </a:pPr>
            <a:r>
              <a:rPr lang="es-ES" dirty="0">
                <a:solidFill>
                  <a:schemeClr val="bg1">
                    <a:lumMod val="50000"/>
                    <a:lumOff val="50000"/>
                  </a:schemeClr>
                </a:solidFill>
                <a:latin typeface="Arial" pitchFamily="34" charset="0"/>
                <a:cs typeface="Arial" pitchFamily="34" charset="0"/>
              </a:rPr>
              <a:t>Art. 184. CP </a:t>
            </a:r>
            <a:r>
              <a:rPr lang="es-ES" dirty="0" err="1">
                <a:solidFill>
                  <a:schemeClr val="bg1">
                    <a:lumMod val="50000"/>
                    <a:lumOff val="50000"/>
                  </a:schemeClr>
                </a:solidFill>
                <a:latin typeface="Arial" pitchFamily="34" charset="0"/>
                <a:cs typeface="Arial" pitchFamily="34" charset="0"/>
              </a:rPr>
              <a:t>Flia</a:t>
            </a:r>
            <a:r>
              <a:rPr lang="es-ES" dirty="0">
                <a:solidFill>
                  <a:schemeClr val="bg1">
                    <a:lumMod val="50000"/>
                    <a:lumOff val="50000"/>
                  </a:schemeClr>
                </a:solidFill>
                <a:latin typeface="Arial" pitchFamily="34" charset="0"/>
                <a:cs typeface="Arial" pitchFamily="34" charset="0"/>
              </a:rPr>
              <a:t>. – Inmediación. Conocimiento directo a menos que del informe interdisciplinario surja la inconveniencia.</a:t>
            </a:r>
          </a:p>
          <a:p>
            <a:pPr>
              <a:defRPr/>
            </a:pPr>
            <a:r>
              <a:rPr lang="es-ES" dirty="0">
                <a:solidFill>
                  <a:schemeClr val="bg1">
                    <a:lumMod val="50000"/>
                    <a:lumOff val="50000"/>
                  </a:schemeClr>
                </a:solidFill>
                <a:latin typeface="Arial" pitchFamily="34" charset="0"/>
                <a:cs typeface="Arial" pitchFamily="34" charset="0"/>
              </a:rPr>
              <a:t>Ministerio Público y un letrado que lo asista deben estar presentes en las audiencias (art. 35)</a:t>
            </a:r>
          </a:p>
        </p:txBody>
      </p:sp>
      <p:sp>
        <p:nvSpPr>
          <p:cNvPr id="80900" name="3 Marcador de número de diapositiva">
            <a:extLst>
              <a:ext uri="{FF2B5EF4-FFF2-40B4-BE49-F238E27FC236}">
                <a16:creationId xmlns:a16="http://schemas.microsoft.com/office/drawing/2014/main" id="{D202257C-EC99-DD81-7D6C-0F7B24F5A88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6A7EA5C-67A2-4519-B2EE-86434F03C1D0}" type="slidenum">
              <a:rPr lang="es-ES" altLang="es-AR">
                <a:solidFill>
                  <a:schemeClr val="bg1"/>
                </a:solidFill>
                <a:latin typeface="Arial" panose="020B0604020202020204" pitchFamily="34" charset="0"/>
              </a:rPr>
              <a:pPr eaLnBrk="1" hangingPunct="1"/>
              <a:t>66</a:t>
            </a:fld>
            <a:endParaRPr lang="es-ES" altLang="es-AR">
              <a:solidFill>
                <a:schemeClr val="bg1"/>
              </a:solidFill>
              <a:latin typeface="Arial" panose="020B0604020202020204" pitchFamily="34" charset="0"/>
            </a:endParaRPr>
          </a:p>
        </p:txBody>
      </p:sp>
      <p:pic>
        <p:nvPicPr>
          <p:cNvPr id="80901" name="Picture 5" descr="juez-01">
            <a:extLst>
              <a:ext uri="{FF2B5EF4-FFF2-40B4-BE49-F238E27FC236}">
                <a16:creationId xmlns:a16="http://schemas.microsoft.com/office/drawing/2014/main" id="{A951F022-667D-F227-67FD-ED2BDDE3F40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67625" y="188913"/>
            <a:ext cx="12192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A7B60F7-3FE1-2826-B289-88063AEA2964}"/>
              </a:ext>
            </a:extLst>
          </p:cNvPr>
          <p:cNvSpPr>
            <a:spLocks noGrp="1"/>
          </p:cNvSpPr>
          <p:nvPr>
            <p:ph type="title"/>
          </p:nvPr>
        </p:nvSpPr>
        <p:spPr/>
        <p:txBody>
          <a:bodyPr/>
          <a:lstStyle/>
          <a:p>
            <a:pPr>
              <a:defRPr/>
            </a:pPr>
            <a:r>
              <a:rPr lang="es-ES" dirty="0">
                <a:solidFill>
                  <a:srgbClr val="FF0000"/>
                </a:solidFill>
                <a:latin typeface="Arial Black" pitchFamily="34" charset="0"/>
              </a:rPr>
              <a:t>PRUEBA</a:t>
            </a:r>
          </a:p>
        </p:txBody>
      </p:sp>
      <p:sp>
        <p:nvSpPr>
          <p:cNvPr id="3" name="2 Marcador de contenido">
            <a:extLst>
              <a:ext uri="{FF2B5EF4-FFF2-40B4-BE49-F238E27FC236}">
                <a16:creationId xmlns:a16="http://schemas.microsoft.com/office/drawing/2014/main" id="{BA532BD5-9C13-7727-78B7-111227A0EAFF}"/>
              </a:ext>
            </a:extLst>
          </p:cNvPr>
          <p:cNvSpPr>
            <a:spLocks noGrp="1"/>
          </p:cNvSpPr>
          <p:nvPr>
            <p:ph idx="1"/>
          </p:nvPr>
        </p:nvSpPr>
        <p:spPr/>
        <p:txBody>
          <a:bodyPr/>
          <a:lstStyle/>
          <a:p>
            <a:pPr>
              <a:defRPr/>
            </a:pPr>
            <a:r>
              <a:rPr lang="es-ES" dirty="0">
                <a:solidFill>
                  <a:schemeClr val="bg1">
                    <a:lumMod val="50000"/>
                    <a:lumOff val="50000"/>
                  </a:schemeClr>
                </a:solidFill>
              </a:rPr>
              <a:t>Persona protegida puede aportar todas las</a:t>
            </a:r>
          </a:p>
          <a:p>
            <a:pPr>
              <a:buFont typeface="Wingdings" panose="05000000000000000000" pitchFamily="2" charset="2"/>
              <a:buNone/>
              <a:defRPr/>
            </a:pPr>
            <a:r>
              <a:rPr lang="es-ES" dirty="0">
                <a:solidFill>
                  <a:schemeClr val="bg1">
                    <a:lumMod val="50000"/>
                    <a:lumOff val="50000"/>
                  </a:schemeClr>
                </a:solidFill>
              </a:rPr>
              <a:t>pruebas </a:t>
            </a:r>
            <a:r>
              <a:rPr lang="es-ES" b="1" dirty="0">
                <a:solidFill>
                  <a:schemeClr val="bg1">
                    <a:lumMod val="50000"/>
                    <a:lumOff val="50000"/>
                  </a:schemeClr>
                </a:solidFill>
              </a:rPr>
              <a:t>que hacen a su defensa</a:t>
            </a:r>
            <a:r>
              <a:rPr lang="es-ES" dirty="0">
                <a:solidFill>
                  <a:schemeClr val="bg1">
                    <a:lumMod val="50000"/>
                    <a:lumOff val="50000"/>
                  </a:schemeClr>
                </a:solidFill>
              </a:rPr>
              <a:t>.</a:t>
            </a:r>
          </a:p>
          <a:p>
            <a:pPr>
              <a:defRPr/>
            </a:pPr>
            <a:r>
              <a:rPr lang="es-ES" dirty="0">
                <a:solidFill>
                  <a:schemeClr val="bg1">
                    <a:lumMod val="50000"/>
                    <a:lumOff val="50000"/>
                  </a:schemeClr>
                </a:solidFill>
              </a:rPr>
              <a:t>La persona que solicitó la declaración puede aportar toda clase de pruebas para </a:t>
            </a:r>
            <a:r>
              <a:rPr lang="es-ES" b="1" dirty="0">
                <a:solidFill>
                  <a:schemeClr val="bg1">
                    <a:lumMod val="50000"/>
                    <a:lumOff val="50000"/>
                  </a:schemeClr>
                </a:solidFill>
              </a:rPr>
              <a:t>acreditar los hechos invocados.</a:t>
            </a:r>
          </a:p>
          <a:p>
            <a:pPr>
              <a:buFont typeface="Wingdings" panose="05000000000000000000" pitchFamily="2" charset="2"/>
              <a:buNone/>
              <a:defRPr/>
            </a:pPr>
            <a:r>
              <a:rPr lang="es-ES" dirty="0">
                <a:solidFill>
                  <a:schemeClr val="bg1">
                    <a:lumMod val="50000"/>
                    <a:lumOff val="50000"/>
                  </a:schemeClr>
                </a:solidFill>
              </a:rPr>
              <a:t>Garantía de participación calidad de parte, asistencia letrada y ofrecer prueba.</a:t>
            </a:r>
          </a:p>
          <a:p>
            <a:pPr>
              <a:buFont typeface="Wingdings" panose="05000000000000000000" pitchFamily="2" charset="2"/>
              <a:buNone/>
              <a:defRPr/>
            </a:pPr>
            <a:r>
              <a:rPr lang="es-ES" dirty="0">
                <a:solidFill>
                  <a:schemeClr val="bg1">
                    <a:lumMod val="50000"/>
                    <a:lumOff val="50000"/>
                  </a:schemeClr>
                </a:solidFill>
              </a:rPr>
              <a:t>Accesibilidad, ajustes razonables, ajustes de procedimiento y apoyos.</a:t>
            </a:r>
          </a:p>
        </p:txBody>
      </p:sp>
      <p:sp>
        <p:nvSpPr>
          <p:cNvPr id="81924" name="3 Marcador de número de diapositiva">
            <a:extLst>
              <a:ext uri="{FF2B5EF4-FFF2-40B4-BE49-F238E27FC236}">
                <a16:creationId xmlns:a16="http://schemas.microsoft.com/office/drawing/2014/main" id="{46E1D415-4AF5-870E-D094-F8272D0D73C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AF59963-E70F-433F-B60E-A16F878E06E9}" type="slidenum">
              <a:rPr lang="es-ES" altLang="es-AR">
                <a:solidFill>
                  <a:schemeClr val="bg1"/>
                </a:solidFill>
                <a:latin typeface="Arial" panose="020B0604020202020204" pitchFamily="34" charset="0"/>
              </a:rPr>
              <a:pPr eaLnBrk="1" hangingPunct="1"/>
              <a:t>67</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BD640FEE-D6E7-2AC0-3537-E1BC59CAFCE1}"/>
              </a:ext>
            </a:extLst>
          </p:cNvPr>
          <p:cNvCxnSpPr/>
          <p:nvPr/>
        </p:nvCxnSpPr>
        <p:spPr>
          <a:xfrm>
            <a:off x="1908175" y="1989138"/>
            <a:ext cx="142875" cy="3600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35483D8F-7495-D6E9-F08D-21F94CE1E652}"/>
              </a:ext>
            </a:extLst>
          </p:cNvPr>
          <p:cNvCxnSpPr/>
          <p:nvPr/>
        </p:nvCxnSpPr>
        <p:spPr>
          <a:xfrm>
            <a:off x="1835150" y="2060575"/>
            <a:ext cx="4897438" cy="3600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a:extLst>
              <a:ext uri="{FF2B5EF4-FFF2-40B4-BE49-F238E27FC236}">
                <a16:creationId xmlns:a16="http://schemas.microsoft.com/office/drawing/2014/main" id="{FDE8DFDD-DFB9-2A9C-EF55-AE8CC6CE9B8E}"/>
              </a:ext>
            </a:extLst>
          </p:cNvPr>
          <p:cNvCxnSpPr/>
          <p:nvPr/>
        </p:nvCxnSpPr>
        <p:spPr>
          <a:xfrm>
            <a:off x="1835150" y="2060575"/>
            <a:ext cx="2232025" cy="3600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a:extLst>
              <a:ext uri="{FF2B5EF4-FFF2-40B4-BE49-F238E27FC236}">
                <a16:creationId xmlns:a16="http://schemas.microsoft.com/office/drawing/2014/main" id="{B51ECF8E-4E96-838E-C25F-EE5E70D5FEAB}"/>
              </a:ext>
            </a:extLst>
          </p:cNvPr>
          <p:cNvCxnSpPr/>
          <p:nvPr/>
        </p:nvCxnSpPr>
        <p:spPr>
          <a:xfrm>
            <a:off x="1908175" y="2060575"/>
            <a:ext cx="1871663" cy="4032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82AFC62-E19C-08EC-DEB4-533978F7C033}"/>
              </a:ext>
            </a:extLst>
          </p:cNvPr>
          <p:cNvSpPr>
            <a:spLocks noGrp="1"/>
          </p:cNvSpPr>
          <p:nvPr>
            <p:ph type="title"/>
          </p:nvPr>
        </p:nvSpPr>
        <p:spPr/>
        <p:txBody>
          <a:bodyPr/>
          <a:lstStyle/>
          <a:p>
            <a:pPr>
              <a:defRPr/>
            </a:pPr>
            <a:r>
              <a:rPr lang="es-ES" dirty="0">
                <a:solidFill>
                  <a:srgbClr val="FF0000"/>
                </a:solidFill>
                <a:latin typeface="Arial Black" pitchFamily="34" charset="0"/>
              </a:rPr>
              <a:t>Valoración de la prueba</a:t>
            </a:r>
          </a:p>
        </p:txBody>
      </p:sp>
      <p:sp>
        <p:nvSpPr>
          <p:cNvPr id="3" name="2 Marcador de contenido">
            <a:extLst>
              <a:ext uri="{FF2B5EF4-FFF2-40B4-BE49-F238E27FC236}">
                <a16:creationId xmlns:a16="http://schemas.microsoft.com/office/drawing/2014/main" id="{D6E2BFB8-15C8-A86F-4B76-A0D2675A746C}"/>
              </a:ext>
            </a:extLst>
          </p:cNvPr>
          <p:cNvSpPr>
            <a:spLocks noGrp="1"/>
          </p:cNvSpPr>
          <p:nvPr>
            <p:ph idx="1"/>
          </p:nvPr>
        </p:nvSpPr>
        <p:spPr/>
        <p:txBody>
          <a:bodyPr/>
          <a:lstStyle/>
          <a:p>
            <a:pPr>
              <a:defRPr/>
            </a:pPr>
            <a:r>
              <a:rPr lang="es-ES" dirty="0">
                <a:solidFill>
                  <a:schemeClr val="bg1">
                    <a:lumMod val="50000"/>
                    <a:lumOff val="50000"/>
                  </a:schemeClr>
                </a:solidFill>
              </a:rPr>
              <a:t>Debe extenderse más allá de un enfoque médico reduccionista.</a:t>
            </a:r>
          </a:p>
          <a:p>
            <a:pPr>
              <a:defRPr/>
            </a:pPr>
            <a:r>
              <a:rPr lang="es-ES" dirty="0">
                <a:solidFill>
                  <a:schemeClr val="bg1">
                    <a:lumMod val="50000"/>
                    <a:lumOff val="50000"/>
                  </a:schemeClr>
                </a:solidFill>
              </a:rPr>
              <a:t>No puede fundarse en diagnósticos y conclusiones exclusivamente médicas.</a:t>
            </a:r>
          </a:p>
          <a:p>
            <a:pPr>
              <a:defRPr/>
            </a:pPr>
            <a:r>
              <a:rPr lang="es-ES" dirty="0">
                <a:solidFill>
                  <a:schemeClr val="bg1">
                    <a:lumMod val="50000"/>
                    <a:lumOff val="50000"/>
                  </a:schemeClr>
                </a:solidFill>
              </a:rPr>
              <a:t>Debe ponderarse la situación contextual de la persona y la existencia de apoyos y ajustes que le permitan el ejercicio personal de sus derechos.</a:t>
            </a:r>
          </a:p>
          <a:p>
            <a:pPr>
              <a:defRPr/>
            </a:pPr>
            <a:r>
              <a:rPr lang="es-ES" b="1" dirty="0">
                <a:solidFill>
                  <a:schemeClr val="bg1">
                    <a:lumMod val="50000"/>
                    <a:lumOff val="50000"/>
                  </a:schemeClr>
                </a:solidFill>
              </a:rPr>
              <a:t>INTERDISCIPLINA</a:t>
            </a:r>
          </a:p>
          <a:p>
            <a:pPr>
              <a:defRPr/>
            </a:pPr>
            <a:endParaRPr lang="es-ES" dirty="0"/>
          </a:p>
        </p:txBody>
      </p:sp>
      <p:sp>
        <p:nvSpPr>
          <p:cNvPr id="82948" name="3 Marcador de número de diapositiva">
            <a:extLst>
              <a:ext uri="{FF2B5EF4-FFF2-40B4-BE49-F238E27FC236}">
                <a16:creationId xmlns:a16="http://schemas.microsoft.com/office/drawing/2014/main" id="{BD0934C9-B89A-50F6-6015-0575D6B4E01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0B1BFE0-091F-402B-8361-B436962D4BD8}" type="slidenum">
              <a:rPr lang="es-ES" altLang="es-AR">
                <a:solidFill>
                  <a:schemeClr val="bg1"/>
                </a:solidFill>
                <a:latin typeface="Arial" panose="020B0604020202020204" pitchFamily="34" charset="0"/>
              </a:rPr>
              <a:pPr eaLnBrk="1" hangingPunct="1"/>
              <a:t>68</a:t>
            </a:fld>
            <a:endParaRPr lang="es-ES" altLang="es-AR">
              <a:solidFill>
                <a:schemeClr val="bg1"/>
              </a:solidFill>
              <a:latin typeface="Arial" panose="020B06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CEC422B-EAB0-C4DC-A839-19C58548A4AB}"/>
              </a:ext>
            </a:extLst>
          </p:cNvPr>
          <p:cNvSpPr>
            <a:spLocks noGrp="1"/>
          </p:cNvSpPr>
          <p:nvPr>
            <p:ph type="title"/>
          </p:nvPr>
        </p:nvSpPr>
        <p:spPr/>
        <p:txBody>
          <a:bodyPr/>
          <a:lstStyle/>
          <a:p>
            <a:pPr>
              <a:defRPr/>
            </a:pPr>
            <a:r>
              <a:rPr lang="es-ES" dirty="0">
                <a:solidFill>
                  <a:srgbClr val="FF0000"/>
                </a:solidFill>
                <a:latin typeface="Arial Black" pitchFamily="34" charset="0"/>
              </a:rPr>
              <a:t>PRUEBA</a:t>
            </a:r>
            <a:endParaRPr lang="es-ES" dirty="0"/>
          </a:p>
        </p:txBody>
      </p:sp>
      <p:sp>
        <p:nvSpPr>
          <p:cNvPr id="3" name="2 Marcador de contenido">
            <a:extLst>
              <a:ext uri="{FF2B5EF4-FFF2-40B4-BE49-F238E27FC236}">
                <a16:creationId xmlns:a16="http://schemas.microsoft.com/office/drawing/2014/main" id="{169904BA-19C4-ACF8-C857-0DC92ED3AA9C}"/>
              </a:ext>
            </a:extLst>
          </p:cNvPr>
          <p:cNvSpPr>
            <a:spLocks noGrp="1"/>
          </p:cNvSpPr>
          <p:nvPr>
            <p:ph idx="1"/>
          </p:nvPr>
        </p:nvSpPr>
        <p:spPr/>
        <p:txBody>
          <a:bodyPr/>
          <a:lstStyle/>
          <a:p>
            <a:pPr>
              <a:defRPr/>
            </a:pPr>
            <a:r>
              <a:rPr lang="es-ES" dirty="0">
                <a:solidFill>
                  <a:schemeClr val="bg1">
                    <a:lumMod val="50000"/>
                    <a:lumOff val="50000"/>
                  </a:schemeClr>
                </a:solidFill>
              </a:rPr>
              <a:t>AJUSTES RAZONABLES</a:t>
            </a:r>
          </a:p>
          <a:p>
            <a:pPr>
              <a:defRPr/>
            </a:pPr>
            <a:r>
              <a:rPr lang="es-ES" b="1" dirty="0">
                <a:solidFill>
                  <a:schemeClr val="bg1">
                    <a:lumMod val="50000"/>
                    <a:lumOff val="50000"/>
                  </a:schemeClr>
                </a:solidFill>
              </a:rPr>
              <a:t>Inversión de carga de la prueba</a:t>
            </a:r>
          </a:p>
          <a:p>
            <a:pPr>
              <a:defRPr/>
            </a:pPr>
            <a:r>
              <a:rPr lang="es-ES" b="1" dirty="0">
                <a:solidFill>
                  <a:schemeClr val="bg1">
                    <a:lumMod val="50000"/>
                    <a:lumOff val="50000"/>
                  </a:schemeClr>
                </a:solidFill>
              </a:rPr>
              <a:t>OG Nº 6 Párr. 26 “</a:t>
            </a:r>
            <a:r>
              <a:rPr lang="es-ES_tradnl" i="1" dirty="0">
                <a:solidFill>
                  <a:schemeClr val="bg1">
                    <a:lumMod val="50000"/>
                    <a:lumOff val="50000"/>
                  </a:schemeClr>
                </a:solidFill>
              </a:rPr>
              <a:t>g) Velar por que la carga de la prueba recaiga sobre el garante de los derechos que sostenga que la carga sería desproporcionada o indebida”.</a:t>
            </a:r>
          </a:p>
          <a:p>
            <a:pPr>
              <a:defRPr/>
            </a:pPr>
            <a:r>
              <a:rPr lang="es-ES_tradnl" dirty="0">
                <a:solidFill>
                  <a:schemeClr val="bg1">
                    <a:lumMod val="50000"/>
                    <a:lumOff val="50000"/>
                  </a:schemeClr>
                </a:solidFill>
              </a:rPr>
              <a:t>Las normas procesales deberían desplazar la carga de la prueba del demandante al demandado, en los procedimientos civiles, cuando de los hechos se desprenda que ha habido discriminación.</a:t>
            </a:r>
            <a:endParaRPr lang="es-ES" dirty="0">
              <a:solidFill>
                <a:schemeClr val="bg1">
                  <a:lumMod val="50000"/>
                  <a:lumOff val="50000"/>
                </a:schemeClr>
              </a:solidFill>
            </a:endParaRPr>
          </a:p>
          <a:p>
            <a:pPr>
              <a:defRPr/>
            </a:pPr>
            <a:endParaRPr lang="es-ES" i="1" dirty="0">
              <a:solidFill>
                <a:schemeClr val="bg1">
                  <a:lumMod val="50000"/>
                  <a:lumOff val="50000"/>
                </a:schemeClr>
              </a:solidFill>
            </a:endParaRPr>
          </a:p>
          <a:p>
            <a:pPr>
              <a:defRPr/>
            </a:pPr>
            <a:endParaRPr lang="es-ES" b="1" dirty="0">
              <a:solidFill>
                <a:schemeClr val="bg1">
                  <a:lumMod val="50000"/>
                  <a:lumOff val="50000"/>
                </a:schemeClr>
              </a:solidFill>
            </a:endParaRPr>
          </a:p>
        </p:txBody>
      </p:sp>
      <p:sp>
        <p:nvSpPr>
          <p:cNvPr id="97284" name="3 Marcador de número de diapositiva">
            <a:extLst>
              <a:ext uri="{FF2B5EF4-FFF2-40B4-BE49-F238E27FC236}">
                <a16:creationId xmlns:a16="http://schemas.microsoft.com/office/drawing/2014/main" id="{889BD7A1-EE7C-9821-2F87-89AD86F4BA2D}"/>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1C30D98E-AE35-48D3-A5DB-6B51250AF0C6}" type="slidenum">
              <a:rPr lang="es-ES" altLang="es-AR">
                <a:solidFill>
                  <a:srgbClr val="0A47FF"/>
                </a:solidFill>
                <a:latin typeface="Arial" panose="020B0604020202020204" pitchFamily="34" charset="0"/>
              </a:rPr>
              <a:pPr eaLnBrk="1" hangingPunct="1"/>
              <a:t>69</a:t>
            </a:fld>
            <a:endParaRPr lang="es-ES" altLang="es-AR">
              <a:solidFill>
                <a:srgbClr val="0A47FF"/>
              </a:solidFill>
              <a:latin typeface="Arial" panose="020B06040202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8582B71-C99F-00D0-834D-A3908A149AA3}"/>
              </a:ext>
            </a:extLst>
          </p:cNvPr>
          <p:cNvSpPr>
            <a:spLocks noGrp="1"/>
          </p:cNvSpPr>
          <p:nvPr>
            <p:ph type="title"/>
          </p:nvPr>
        </p:nvSpPr>
        <p:spPr/>
        <p:txBody>
          <a:bodyPr/>
          <a:lstStyle/>
          <a:p>
            <a:pPr>
              <a:defRPr/>
            </a:pPr>
            <a:r>
              <a:rPr lang="es-ES" dirty="0">
                <a:solidFill>
                  <a:srgbClr val="FF0000"/>
                </a:solidFill>
              </a:rPr>
              <a:t>Sentencia. Art. 196</a:t>
            </a:r>
          </a:p>
        </p:txBody>
      </p:sp>
      <p:sp>
        <p:nvSpPr>
          <p:cNvPr id="3" name="2 Marcador de contenido">
            <a:extLst>
              <a:ext uri="{FF2B5EF4-FFF2-40B4-BE49-F238E27FC236}">
                <a16:creationId xmlns:a16="http://schemas.microsoft.com/office/drawing/2014/main" id="{A2940910-0CAC-273C-5FB5-82465B0F82E9}"/>
              </a:ext>
            </a:extLst>
          </p:cNvPr>
          <p:cNvSpPr>
            <a:spLocks noGrp="1"/>
          </p:cNvSpPr>
          <p:nvPr>
            <p:ph idx="1"/>
          </p:nvPr>
        </p:nvSpPr>
        <p:spPr/>
        <p:txBody>
          <a:bodyPr/>
          <a:lstStyle/>
          <a:p>
            <a:pPr>
              <a:defRPr/>
            </a:pPr>
            <a:r>
              <a:rPr lang="es-ES" sz="2800" dirty="0">
                <a:solidFill>
                  <a:schemeClr val="bg1">
                    <a:lumMod val="50000"/>
                    <a:lumOff val="50000"/>
                  </a:schemeClr>
                </a:solidFill>
              </a:rPr>
              <a:t>Se debe precisar la </a:t>
            </a:r>
            <a:r>
              <a:rPr lang="es-ES" sz="2800" b="1" dirty="0">
                <a:solidFill>
                  <a:schemeClr val="bg1">
                    <a:lumMod val="50000"/>
                    <a:lumOff val="50000"/>
                  </a:schemeClr>
                </a:solidFill>
              </a:rPr>
              <a:t>extensión y alcance </a:t>
            </a:r>
            <a:r>
              <a:rPr lang="es-ES" sz="2800" dirty="0">
                <a:solidFill>
                  <a:schemeClr val="bg1">
                    <a:lumMod val="50000"/>
                    <a:lumOff val="50000"/>
                  </a:schemeClr>
                </a:solidFill>
              </a:rPr>
              <a:t>de la limitación, cuáles son los actos que la persona no puede realizar por sí misma y designar el o los apoyos que fueran necesarios para realizar dichos actos.</a:t>
            </a:r>
          </a:p>
          <a:p>
            <a:pPr>
              <a:defRPr/>
            </a:pPr>
            <a:r>
              <a:rPr lang="es-ES" sz="2800" dirty="0">
                <a:solidFill>
                  <a:schemeClr val="bg1">
                    <a:lumMod val="50000"/>
                    <a:lumOff val="50000"/>
                  </a:schemeClr>
                </a:solidFill>
              </a:rPr>
              <a:t>Los apoyos pueden ser </a:t>
            </a:r>
            <a:r>
              <a:rPr lang="es-ES" sz="2800" b="1" dirty="0">
                <a:solidFill>
                  <a:schemeClr val="bg1">
                    <a:lumMod val="50000"/>
                    <a:lumOff val="50000"/>
                  </a:schemeClr>
                </a:solidFill>
              </a:rPr>
              <a:t>propuestos</a:t>
            </a:r>
            <a:r>
              <a:rPr lang="es-ES" sz="2800" dirty="0">
                <a:solidFill>
                  <a:schemeClr val="bg1">
                    <a:lumMod val="50000"/>
                    <a:lumOff val="50000"/>
                  </a:schemeClr>
                </a:solidFill>
              </a:rPr>
              <a:t> por la persona en cuyo beneficio se realiza el proceso, la Defensoría de Menores e Incapaces y/o el Equipo Interdisciplinario.</a:t>
            </a:r>
          </a:p>
          <a:p>
            <a:pPr>
              <a:defRPr/>
            </a:pPr>
            <a:r>
              <a:rPr lang="es-ES" sz="2800" dirty="0">
                <a:solidFill>
                  <a:schemeClr val="bg1">
                    <a:lumMod val="50000"/>
                    <a:lumOff val="50000"/>
                  </a:schemeClr>
                </a:solidFill>
              </a:rPr>
              <a:t>Sistema de apoyos sujeto al contralor, con intervención de la </a:t>
            </a:r>
            <a:r>
              <a:rPr lang="es-ES" sz="2800" dirty="0" err="1">
                <a:solidFill>
                  <a:schemeClr val="bg1">
                    <a:lumMod val="50000"/>
                    <a:lumOff val="50000"/>
                  </a:schemeClr>
                </a:solidFill>
              </a:rPr>
              <a:t>Def</a:t>
            </a:r>
            <a:r>
              <a:rPr lang="es-ES" sz="2800" dirty="0">
                <a:solidFill>
                  <a:schemeClr val="bg1">
                    <a:lumMod val="50000"/>
                    <a:lumOff val="50000"/>
                  </a:schemeClr>
                </a:solidFill>
              </a:rPr>
              <a:t>. M e Incapaces, debiendo establecerse las salvaguardias que eviten abusos o indebidas influencias.</a:t>
            </a:r>
          </a:p>
        </p:txBody>
      </p:sp>
      <p:sp>
        <p:nvSpPr>
          <p:cNvPr id="84996" name="3 Marcador de número de diapositiva">
            <a:extLst>
              <a:ext uri="{FF2B5EF4-FFF2-40B4-BE49-F238E27FC236}">
                <a16:creationId xmlns:a16="http://schemas.microsoft.com/office/drawing/2014/main" id="{63D46273-205D-2B40-2125-54AE7C1E81B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4718ECE-BB71-457D-AFD9-925BB8C77E2F}" type="slidenum">
              <a:rPr lang="es-ES" altLang="es-AR">
                <a:latin typeface="Arial" panose="020B0604020202020204" pitchFamily="34" charset="0"/>
              </a:rPr>
              <a:pPr eaLnBrk="1" hangingPunct="1"/>
              <a:t>70</a:t>
            </a:fld>
            <a:endParaRPr lang="es-ES" altLang="es-AR">
              <a:latin typeface="Arial" panose="020B0604020202020204"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2C0DFF1-A838-218D-4602-CCCCF7FD5E2F}"/>
              </a:ext>
            </a:extLst>
          </p:cNvPr>
          <p:cNvSpPr>
            <a:spLocks noGrp="1"/>
          </p:cNvSpPr>
          <p:nvPr>
            <p:ph type="title"/>
          </p:nvPr>
        </p:nvSpPr>
        <p:spPr/>
        <p:txBody>
          <a:bodyPr/>
          <a:lstStyle/>
          <a:p>
            <a:pPr>
              <a:defRPr/>
            </a:pPr>
            <a:r>
              <a:rPr lang="es-ES" dirty="0">
                <a:solidFill>
                  <a:srgbClr val="FF0000"/>
                </a:solidFill>
              </a:rPr>
              <a:t>Sentencia de incapacidad</a:t>
            </a:r>
          </a:p>
        </p:txBody>
      </p:sp>
      <p:sp>
        <p:nvSpPr>
          <p:cNvPr id="3" name="2 Marcador de contenido">
            <a:extLst>
              <a:ext uri="{FF2B5EF4-FFF2-40B4-BE49-F238E27FC236}">
                <a16:creationId xmlns:a16="http://schemas.microsoft.com/office/drawing/2014/main" id="{788D16B1-6EE1-77E7-B952-294F8AA69A83}"/>
              </a:ext>
            </a:extLst>
          </p:cNvPr>
          <p:cNvSpPr>
            <a:spLocks noGrp="1"/>
          </p:cNvSpPr>
          <p:nvPr>
            <p:ph idx="1"/>
          </p:nvPr>
        </p:nvSpPr>
        <p:spPr/>
        <p:txBody>
          <a:bodyPr/>
          <a:lstStyle/>
          <a:p>
            <a:pPr>
              <a:defRPr/>
            </a:pPr>
            <a:r>
              <a:rPr lang="es-ES" dirty="0">
                <a:solidFill>
                  <a:schemeClr val="bg1">
                    <a:lumMod val="50000"/>
                    <a:lumOff val="50000"/>
                  </a:schemeClr>
                </a:solidFill>
              </a:rPr>
              <a:t>1 o + curadores/as, estableciéndose el alcance y extensión de sus funciones.</a:t>
            </a:r>
          </a:p>
          <a:p>
            <a:pPr>
              <a:defRPr/>
            </a:pPr>
            <a:r>
              <a:rPr lang="es-ES" dirty="0">
                <a:solidFill>
                  <a:schemeClr val="bg1">
                    <a:lumMod val="50000"/>
                    <a:lumOff val="50000"/>
                  </a:schemeClr>
                </a:solidFill>
              </a:rPr>
              <a:t>Actos sujetos a control judicial, con la intervención de la Defensoría de Menores e Incapaces.</a:t>
            </a:r>
          </a:p>
          <a:p>
            <a:pPr>
              <a:defRPr/>
            </a:pPr>
            <a:r>
              <a:rPr lang="es-ES" dirty="0">
                <a:solidFill>
                  <a:schemeClr val="bg1">
                    <a:lumMod val="50000"/>
                    <a:lumOff val="50000"/>
                  </a:schemeClr>
                </a:solidFill>
              </a:rPr>
              <a:t>Firme la sentencia, el letrado o la letrada actuante cesan en sus funciones.</a:t>
            </a:r>
          </a:p>
          <a:p>
            <a:pPr>
              <a:defRPr/>
            </a:pPr>
            <a:r>
              <a:rPr lang="es-ES" dirty="0">
                <a:solidFill>
                  <a:schemeClr val="bg1">
                    <a:lumMod val="50000"/>
                    <a:lumOff val="50000"/>
                  </a:schemeClr>
                </a:solidFill>
              </a:rPr>
              <a:t>Apelación 5º día, se concede en relación y con efecto suspensivo.</a:t>
            </a:r>
          </a:p>
          <a:p>
            <a:pPr>
              <a:defRPr/>
            </a:pPr>
            <a:endParaRPr lang="es-ES" dirty="0">
              <a:solidFill>
                <a:schemeClr val="bg1">
                  <a:lumMod val="50000"/>
                  <a:lumOff val="50000"/>
                </a:schemeClr>
              </a:solidFill>
            </a:endParaRPr>
          </a:p>
          <a:p>
            <a:pPr>
              <a:defRPr/>
            </a:pPr>
            <a:endParaRPr lang="es-ES" dirty="0">
              <a:solidFill>
                <a:schemeClr val="bg1">
                  <a:lumMod val="50000"/>
                  <a:lumOff val="50000"/>
                </a:schemeClr>
              </a:solidFill>
            </a:endParaRPr>
          </a:p>
        </p:txBody>
      </p:sp>
      <p:sp>
        <p:nvSpPr>
          <p:cNvPr id="86020" name="3 Marcador de número de diapositiva">
            <a:extLst>
              <a:ext uri="{FF2B5EF4-FFF2-40B4-BE49-F238E27FC236}">
                <a16:creationId xmlns:a16="http://schemas.microsoft.com/office/drawing/2014/main" id="{971B218B-A5B3-19D2-EA6D-9B0A0B837E3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EBCD228-A3BC-444C-8AF4-E8AC39C81A00}" type="slidenum">
              <a:rPr lang="es-ES" altLang="es-AR">
                <a:latin typeface="Arial" panose="020B0604020202020204" pitchFamily="34" charset="0"/>
              </a:rPr>
              <a:pPr eaLnBrk="1" hangingPunct="1"/>
              <a:t>71</a:t>
            </a:fld>
            <a:endParaRPr lang="es-ES" altLang="es-AR">
              <a:latin typeface="Arial" panose="020B0604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92E86A6-3633-5E2C-1673-532214503F7B}"/>
              </a:ext>
            </a:extLst>
          </p:cNvPr>
          <p:cNvSpPr>
            <a:spLocks noGrp="1"/>
          </p:cNvSpPr>
          <p:nvPr>
            <p:ph type="title"/>
          </p:nvPr>
        </p:nvSpPr>
        <p:spPr/>
        <p:txBody>
          <a:bodyPr/>
          <a:lstStyle/>
          <a:p>
            <a:pPr algn="l">
              <a:defRPr/>
            </a:pPr>
            <a:r>
              <a:rPr lang="es-ES" dirty="0">
                <a:solidFill>
                  <a:srgbClr val="FF0000"/>
                </a:solidFill>
                <a:latin typeface="Algerian" pitchFamily="82" charset="0"/>
                <a:cs typeface="Arial" pitchFamily="34" charset="0"/>
              </a:rPr>
              <a:t>Contenido de la </a:t>
            </a:r>
            <a:br>
              <a:rPr lang="es-ES" dirty="0">
                <a:solidFill>
                  <a:srgbClr val="FF0000"/>
                </a:solidFill>
                <a:latin typeface="Algerian" pitchFamily="82" charset="0"/>
                <a:cs typeface="Arial" pitchFamily="34" charset="0"/>
              </a:rPr>
            </a:br>
            <a:r>
              <a:rPr lang="es-ES" dirty="0">
                <a:solidFill>
                  <a:srgbClr val="FF0000"/>
                </a:solidFill>
                <a:latin typeface="Algerian" pitchFamily="82" charset="0"/>
                <a:cs typeface="Arial" pitchFamily="34" charset="0"/>
              </a:rPr>
              <a:t>sentencia</a:t>
            </a:r>
          </a:p>
        </p:txBody>
      </p:sp>
      <p:sp>
        <p:nvSpPr>
          <p:cNvPr id="3" name="2 Marcador de contenido">
            <a:extLst>
              <a:ext uri="{FF2B5EF4-FFF2-40B4-BE49-F238E27FC236}">
                <a16:creationId xmlns:a16="http://schemas.microsoft.com/office/drawing/2014/main" id="{0F652C84-1375-7700-22C1-2DE0DF578C18}"/>
              </a:ext>
            </a:extLst>
          </p:cNvPr>
          <p:cNvSpPr>
            <a:spLocks noGrp="1"/>
          </p:cNvSpPr>
          <p:nvPr>
            <p:ph idx="1"/>
          </p:nvPr>
        </p:nvSpPr>
        <p:spPr/>
        <p:txBody>
          <a:bodyPr/>
          <a:lstStyle/>
          <a:p>
            <a:pPr>
              <a:defRPr/>
            </a:pPr>
            <a:r>
              <a:rPr lang="es-ES" b="1" dirty="0">
                <a:solidFill>
                  <a:schemeClr val="bg1">
                    <a:lumMod val="50000"/>
                    <a:lumOff val="50000"/>
                  </a:schemeClr>
                </a:solidFill>
              </a:rPr>
              <a:t>a. diagnóstico y pronóstico;</a:t>
            </a:r>
          </a:p>
          <a:p>
            <a:pPr>
              <a:defRPr/>
            </a:pPr>
            <a:r>
              <a:rPr lang="es-ES" b="1" dirty="0">
                <a:solidFill>
                  <a:schemeClr val="bg1">
                    <a:lumMod val="50000"/>
                    <a:lumOff val="50000"/>
                  </a:schemeClr>
                </a:solidFill>
              </a:rPr>
              <a:t>b. época en que la situación se </a:t>
            </a:r>
          </a:p>
          <a:p>
            <a:pPr>
              <a:buFont typeface="Wingdings" panose="05000000000000000000" pitchFamily="2" charset="2"/>
              <a:buNone/>
              <a:defRPr/>
            </a:pPr>
            <a:r>
              <a:rPr lang="es-ES" b="1" dirty="0">
                <a:solidFill>
                  <a:schemeClr val="bg1">
                    <a:lumMod val="50000"/>
                    <a:lumOff val="50000"/>
                  </a:schemeClr>
                </a:solidFill>
              </a:rPr>
              <a:t>	manifestó;</a:t>
            </a:r>
          </a:p>
          <a:p>
            <a:pPr>
              <a:defRPr/>
            </a:pPr>
            <a:r>
              <a:rPr lang="es-ES" b="1" dirty="0">
                <a:solidFill>
                  <a:schemeClr val="bg1">
                    <a:lumMod val="50000"/>
                    <a:lumOff val="50000"/>
                  </a:schemeClr>
                </a:solidFill>
              </a:rPr>
              <a:t>c. recursos personales, familiares y sociales existentes;</a:t>
            </a:r>
          </a:p>
          <a:p>
            <a:pPr>
              <a:defRPr/>
            </a:pPr>
            <a:r>
              <a:rPr lang="es-ES" b="1" dirty="0">
                <a:solidFill>
                  <a:schemeClr val="bg1">
                    <a:lumMod val="50000"/>
                    <a:lumOff val="50000"/>
                  </a:schemeClr>
                </a:solidFill>
              </a:rPr>
              <a:t>d. régimen para la protección, asistencia y promoción de la mayor autonomía posible.</a:t>
            </a:r>
          </a:p>
          <a:p>
            <a:pPr>
              <a:defRPr/>
            </a:pPr>
            <a:r>
              <a:rPr lang="es-ES" b="1" dirty="0">
                <a:solidFill>
                  <a:schemeClr val="bg1">
                    <a:lumMod val="50000"/>
                    <a:lumOff val="50000"/>
                  </a:schemeClr>
                </a:solidFill>
              </a:rPr>
              <a:t>Para expedirse, es imprescindible el dictamen de un equipo interdisciplinario.</a:t>
            </a:r>
          </a:p>
        </p:txBody>
      </p:sp>
      <p:sp>
        <p:nvSpPr>
          <p:cNvPr id="87044" name="3 Marcador de número de diapositiva">
            <a:extLst>
              <a:ext uri="{FF2B5EF4-FFF2-40B4-BE49-F238E27FC236}">
                <a16:creationId xmlns:a16="http://schemas.microsoft.com/office/drawing/2014/main" id="{AE4055A3-E704-89DF-216D-B3EEA95572E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CA24CF3-81CA-4534-B67E-0F48C514B9BD}" type="slidenum">
              <a:rPr lang="es-ES" altLang="es-AR">
                <a:solidFill>
                  <a:schemeClr val="bg1"/>
                </a:solidFill>
                <a:latin typeface="Arial" panose="020B0604020202020204" pitchFamily="34" charset="0"/>
              </a:rPr>
              <a:pPr eaLnBrk="1" hangingPunct="1"/>
              <a:t>72</a:t>
            </a:fld>
            <a:endParaRPr lang="es-ES" altLang="es-AR">
              <a:solidFill>
                <a:schemeClr val="bg1"/>
              </a:solidFill>
              <a:latin typeface="Arial" panose="020B0604020202020204" pitchFamily="34" charset="0"/>
            </a:endParaRPr>
          </a:p>
        </p:txBody>
      </p:sp>
      <p:pic>
        <p:nvPicPr>
          <p:cNvPr id="87045" name="Picture 2" descr="C:\Users\Jerry\Pictures\Sentencia.jpg">
            <a:extLst>
              <a:ext uri="{FF2B5EF4-FFF2-40B4-BE49-F238E27FC236}">
                <a16:creationId xmlns:a16="http://schemas.microsoft.com/office/drawing/2014/main" id="{BAE2B7A6-1A1A-174A-7AAE-8F956EB4B1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42862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9D679D0F-6FFC-B754-90C3-8E09C2C854D0}"/>
              </a:ext>
            </a:extLst>
          </p:cNvPr>
          <p:cNvSpPr>
            <a:spLocks noGrp="1"/>
          </p:cNvSpPr>
          <p:nvPr>
            <p:ph type="title"/>
          </p:nvPr>
        </p:nvSpPr>
        <p:spPr/>
        <p:txBody>
          <a:bodyPr/>
          <a:lstStyle/>
          <a:p>
            <a:pPr algn="l">
              <a:defRPr/>
            </a:pPr>
            <a:r>
              <a:rPr lang="es-ES" dirty="0">
                <a:solidFill>
                  <a:srgbClr val="FF0000"/>
                </a:solidFill>
                <a:latin typeface="Algerian" pitchFamily="82" charset="0"/>
                <a:cs typeface="Arial" pitchFamily="34" charset="0"/>
              </a:rPr>
              <a:t>Contenido de la </a:t>
            </a:r>
            <a:br>
              <a:rPr lang="es-ES" dirty="0">
                <a:solidFill>
                  <a:srgbClr val="FF0000"/>
                </a:solidFill>
                <a:latin typeface="Algerian" pitchFamily="82" charset="0"/>
                <a:cs typeface="Arial" pitchFamily="34" charset="0"/>
              </a:rPr>
            </a:br>
            <a:r>
              <a:rPr lang="es-ES" dirty="0">
                <a:solidFill>
                  <a:srgbClr val="FF0000"/>
                </a:solidFill>
                <a:latin typeface="Algerian" pitchFamily="82" charset="0"/>
                <a:cs typeface="Arial" pitchFamily="34" charset="0"/>
              </a:rPr>
              <a:t>sentencia</a:t>
            </a:r>
          </a:p>
        </p:txBody>
      </p:sp>
      <p:sp>
        <p:nvSpPr>
          <p:cNvPr id="3" name="2 Marcador de contenido">
            <a:extLst>
              <a:ext uri="{FF2B5EF4-FFF2-40B4-BE49-F238E27FC236}">
                <a16:creationId xmlns:a16="http://schemas.microsoft.com/office/drawing/2014/main" id="{DC04C52E-803A-8D99-980B-A4F2A907A9A4}"/>
              </a:ext>
            </a:extLst>
          </p:cNvPr>
          <p:cNvSpPr>
            <a:spLocks noGrp="1"/>
          </p:cNvSpPr>
          <p:nvPr>
            <p:ph idx="1"/>
          </p:nvPr>
        </p:nvSpPr>
        <p:spPr>
          <a:xfrm>
            <a:off x="468313" y="1557338"/>
            <a:ext cx="8229600" cy="4525962"/>
          </a:xfrm>
        </p:spPr>
        <p:txBody>
          <a:bodyPr/>
          <a:lstStyle/>
          <a:p>
            <a:pPr>
              <a:defRPr/>
            </a:pPr>
            <a:r>
              <a:rPr lang="es-ES" sz="3600" b="1" dirty="0">
                <a:solidFill>
                  <a:schemeClr val="bg1">
                    <a:lumMod val="50000"/>
                    <a:lumOff val="50000"/>
                  </a:schemeClr>
                </a:solidFill>
              </a:rPr>
              <a:t>Diagnóstico y pronóstico</a:t>
            </a:r>
          </a:p>
          <a:p>
            <a:pPr>
              <a:buFont typeface="Wingdings" panose="05000000000000000000" pitchFamily="2" charset="2"/>
              <a:buNone/>
              <a:defRPr/>
            </a:pPr>
            <a:endParaRPr lang="es-ES" dirty="0">
              <a:solidFill>
                <a:schemeClr val="bg1">
                  <a:lumMod val="50000"/>
                  <a:lumOff val="50000"/>
                </a:schemeClr>
              </a:solidFill>
            </a:endParaRPr>
          </a:p>
          <a:p>
            <a:pPr>
              <a:buFont typeface="Wingdings" panose="05000000000000000000" pitchFamily="2" charset="2"/>
              <a:buNone/>
              <a:defRPr/>
            </a:pPr>
            <a:r>
              <a:rPr lang="es-ES" dirty="0">
                <a:solidFill>
                  <a:schemeClr val="bg1">
                    <a:lumMod val="50000"/>
                    <a:lumOff val="50000"/>
                  </a:schemeClr>
                </a:solidFill>
              </a:rPr>
              <a:t>	contextual      interdisciplinar</a:t>
            </a:r>
          </a:p>
          <a:p>
            <a:pPr>
              <a:defRPr/>
            </a:pPr>
            <a:endParaRPr lang="es-ES" dirty="0">
              <a:solidFill>
                <a:schemeClr val="bg1">
                  <a:lumMod val="50000"/>
                  <a:lumOff val="50000"/>
                </a:schemeClr>
              </a:solidFill>
            </a:endParaRPr>
          </a:p>
          <a:p>
            <a:pPr>
              <a:defRPr/>
            </a:pPr>
            <a:r>
              <a:rPr lang="es-ES" dirty="0">
                <a:solidFill>
                  <a:schemeClr val="bg1">
                    <a:lumMod val="50000"/>
                    <a:lumOff val="50000"/>
                  </a:schemeClr>
                </a:solidFill>
              </a:rPr>
              <a:t>Un diagnóstico no funciona como un factor de atribución objetivo, pues no es un prueba legal, es una prueba que se valora en su contexto. </a:t>
            </a:r>
          </a:p>
          <a:p>
            <a:pPr algn="just">
              <a:buFont typeface="Wingdings" panose="05000000000000000000" pitchFamily="2" charset="2"/>
              <a:buNone/>
              <a:defRPr/>
            </a:pPr>
            <a:r>
              <a:rPr lang="es-ES" sz="2800" dirty="0">
                <a:solidFill>
                  <a:schemeClr val="bg1">
                    <a:lumMod val="50000"/>
                    <a:lumOff val="50000"/>
                  </a:schemeClr>
                </a:solidFill>
                <a:cs typeface="Arial" pitchFamily="34" charset="0"/>
              </a:rPr>
              <a:t>	</a:t>
            </a:r>
            <a:r>
              <a:rPr lang="es-ES" sz="2400" dirty="0">
                <a:solidFill>
                  <a:schemeClr val="bg1">
                    <a:lumMod val="50000"/>
                    <a:lumOff val="50000"/>
                  </a:schemeClr>
                </a:solidFill>
                <a:cs typeface="Arial" pitchFamily="34" charset="0"/>
              </a:rPr>
              <a:t>SCBA, 29/12/2014, "S. , S.J.  Insania y curatela”</a:t>
            </a:r>
          </a:p>
        </p:txBody>
      </p:sp>
      <p:sp>
        <p:nvSpPr>
          <p:cNvPr id="173060" name="3 Marcador de número de diapositiva">
            <a:extLst>
              <a:ext uri="{FF2B5EF4-FFF2-40B4-BE49-F238E27FC236}">
                <a16:creationId xmlns:a16="http://schemas.microsoft.com/office/drawing/2014/main" id="{D41E4461-6008-17E6-75F8-5726A415B4C4}"/>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1C459F78-47B8-4070-905A-B5BF32B718AB}" type="slidenum">
              <a:rPr lang="es-ES" altLang="es-AR">
                <a:solidFill>
                  <a:srgbClr val="0A47FF"/>
                </a:solidFill>
                <a:latin typeface="Arial" panose="020B0604020202020204" pitchFamily="34" charset="0"/>
              </a:rPr>
              <a:pPr eaLnBrk="1" hangingPunct="1"/>
              <a:t>73</a:t>
            </a:fld>
            <a:endParaRPr lang="es-ES" altLang="es-AR">
              <a:solidFill>
                <a:srgbClr val="0A47FF"/>
              </a:solidFill>
              <a:latin typeface="Arial" panose="020B0604020202020204" pitchFamily="34" charset="0"/>
            </a:endParaRPr>
          </a:p>
        </p:txBody>
      </p:sp>
      <p:pic>
        <p:nvPicPr>
          <p:cNvPr id="88069" name="Picture 2" descr="C:\Users\Jerry\Pictures\Sentencia.jpg">
            <a:extLst>
              <a:ext uri="{FF2B5EF4-FFF2-40B4-BE49-F238E27FC236}">
                <a16:creationId xmlns:a16="http://schemas.microsoft.com/office/drawing/2014/main" id="{C5199DB1-8D8D-397A-ECA1-886E6A3B3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42862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de flecha">
            <a:extLst>
              <a:ext uri="{FF2B5EF4-FFF2-40B4-BE49-F238E27FC236}">
                <a16:creationId xmlns:a16="http://schemas.microsoft.com/office/drawing/2014/main" id="{E7E26B9A-E08D-149F-9BB7-4AF9D3FC2698}"/>
              </a:ext>
            </a:extLst>
          </p:cNvPr>
          <p:cNvCxnSpPr/>
          <p:nvPr/>
        </p:nvCxnSpPr>
        <p:spPr>
          <a:xfrm>
            <a:off x="1928813" y="2071688"/>
            <a:ext cx="1785937" cy="85725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a:extLst>
              <a:ext uri="{FF2B5EF4-FFF2-40B4-BE49-F238E27FC236}">
                <a16:creationId xmlns:a16="http://schemas.microsoft.com/office/drawing/2014/main" id="{40D24833-94D2-0C44-8BA0-674D7A16F313}"/>
              </a:ext>
            </a:extLst>
          </p:cNvPr>
          <p:cNvCxnSpPr/>
          <p:nvPr/>
        </p:nvCxnSpPr>
        <p:spPr>
          <a:xfrm rot="5400000">
            <a:off x="1357312" y="2286001"/>
            <a:ext cx="785813" cy="5000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a:extLst>
              <a:ext uri="{FF2B5EF4-FFF2-40B4-BE49-F238E27FC236}">
                <a16:creationId xmlns:a16="http://schemas.microsoft.com/office/drawing/2014/main" id="{A0A4A6E9-EE58-DE24-03F9-7AFB0DB4E382}"/>
              </a:ext>
            </a:extLst>
          </p:cNvPr>
          <p:cNvCxnSpPr/>
          <p:nvPr/>
        </p:nvCxnSpPr>
        <p:spPr>
          <a:xfrm rot="10800000" flipV="1">
            <a:off x="2214563" y="2071688"/>
            <a:ext cx="2286000" cy="9286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a:extLst>
              <a:ext uri="{FF2B5EF4-FFF2-40B4-BE49-F238E27FC236}">
                <a16:creationId xmlns:a16="http://schemas.microsoft.com/office/drawing/2014/main" id="{EB9ED4AC-19F9-0368-A61A-42DBEEB0F130}"/>
              </a:ext>
            </a:extLst>
          </p:cNvPr>
          <p:cNvCxnSpPr/>
          <p:nvPr/>
        </p:nvCxnSpPr>
        <p:spPr>
          <a:xfrm rot="16200000" flipH="1">
            <a:off x="4000501" y="2286000"/>
            <a:ext cx="857250" cy="42862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BD5222B-E7F4-EFF9-76D2-E187E88740C5}"/>
              </a:ext>
            </a:extLst>
          </p:cNvPr>
          <p:cNvSpPr>
            <a:spLocks noGrp="1"/>
          </p:cNvSpPr>
          <p:nvPr>
            <p:ph type="title"/>
          </p:nvPr>
        </p:nvSpPr>
        <p:spPr/>
        <p:txBody>
          <a:bodyPr/>
          <a:lstStyle/>
          <a:p>
            <a:pPr algn="l">
              <a:defRPr/>
            </a:pPr>
            <a:r>
              <a:rPr lang="es-ES" dirty="0">
                <a:solidFill>
                  <a:srgbClr val="FF0000"/>
                </a:solidFill>
                <a:latin typeface="Algerian" pitchFamily="82" charset="0"/>
                <a:cs typeface="Arial" pitchFamily="34" charset="0"/>
              </a:rPr>
              <a:t>Contenido de la </a:t>
            </a:r>
            <a:br>
              <a:rPr lang="es-ES" dirty="0">
                <a:solidFill>
                  <a:srgbClr val="FF0000"/>
                </a:solidFill>
                <a:latin typeface="Algerian" pitchFamily="82" charset="0"/>
                <a:cs typeface="Arial" pitchFamily="34" charset="0"/>
              </a:rPr>
            </a:br>
            <a:r>
              <a:rPr lang="es-ES" dirty="0">
                <a:solidFill>
                  <a:srgbClr val="FF0000"/>
                </a:solidFill>
                <a:latin typeface="Algerian" pitchFamily="82" charset="0"/>
                <a:cs typeface="Arial" pitchFamily="34" charset="0"/>
              </a:rPr>
              <a:t>sentencia</a:t>
            </a:r>
          </a:p>
        </p:txBody>
      </p:sp>
      <p:sp>
        <p:nvSpPr>
          <p:cNvPr id="3" name="2 Marcador de contenido">
            <a:extLst>
              <a:ext uri="{FF2B5EF4-FFF2-40B4-BE49-F238E27FC236}">
                <a16:creationId xmlns:a16="http://schemas.microsoft.com/office/drawing/2014/main" id="{9FEC2EE7-08B1-8E04-BFE0-8BDB6E162389}"/>
              </a:ext>
            </a:extLst>
          </p:cNvPr>
          <p:cNvSpPr>
            <a:spLocks noGrp="1"/>
          </p:cNvSpPr>
          <p:nvPr>
            <p:ph idx="1"/>
          </p:nvPr>
        </p:nvSpPr>
        <p:spPr/>
        <p:txBody>
          <a:bodyPr/>
          <a:lstStyle/>
          <a:p>
            <a:pPr>
              <a:defRPr/>
            </a:pPr>
            <a:r>
              <a:rPr lang="es-ES" dirty="0">
                <a:solidFill>
                  <a:schemeClr val="bg1">
                    <a:lumMod val="50000"/>
                    <a:lumOff val="50000"/>
                  </a:schemeClr>
                </a:solidFill>
              </a:rPr>
              <a:t>Época           régimen de nulidades</a:t>
            </a:r>
          </a:p>
          <a:p>
            <a:pPr>
              <a:defRPr/>
            </a:pPr>
            <a:r>
              <a:rPr lang="es-ES" dirty="0">
                <a:solidFill>
                  <a:schemeClr val="bg1">
                    <a:lumMod val="50000"/>
                    <a:lumOff val="50000"/>
                  </a:schemeClr>
                </a:solidFill>
              </a:rPr>
              <a:t>Seguridad jurídica</a:t>
            </a:r>
          </a:p>
          <a:p>
            <a:pPr>
              <a:defRPr/>
            </a:pPr>
            <a:r>
              <a:rPr lang="es-ES" dirty="0">
                <a:solidFill>
                  <a:schemeClr val="bg1">
                    <a:lumMod val="50000"/>
                    <a:lumOff val="50000"/>
                  </a:schemeClr>
                </a:solidFill>
              </a:rPr>
              <a:t>Recursos personales, familiares y sociales</a:t>
            </a:r>
          </a:p>
          <a:p>
            <a:pPr>
              <a:buFont typeface="Wingdings" panose="05000000000000000000" pitchFamily="2" charset="2"/>
              <a:buNone/>
              <a:defRPr/>
            </a:pPr>
            <a:endParaRPr lang="es-ES" dirty="0">
              <a:solidFill>
                <a:schemeClr val="bg1">
                  <a:lumMod val="50000"/>
                  <a:lumOff val="50000"/>
                </a:schemeClr>
              </a:solidFill>
            </a:endParaRPr>
          </a:p>
          <a:p>
            <a:pPr>
              <a:buFont typeface="Wingdings" panose="05000000000000000000" pitchFamily="2" charset="2"/>
              <a:buNone/>
              <a:defRPr/>
            </a:pPr>
            <a:endParaRPr lang="es-ES" dirty="0">
              <a:solidFill>
                <a:schemeClr val="bg1">
                  <a:lumMod val="50000"/>
                  <a:lumOff val="50000"/>
                </a:schemeClr>
              </a:solidFill>
            </a:endParaRPr>
          </a:p>
          <a:p>
            <a:pPr>
              <a:defRPr/>
            </a:pPr>
            <a:r>
              <a:rPr lang="es-ES" dirty="0">
                <a:solidFill>
                  <a:schemeClr val="bg1">
                    <a:lumMod val="50000"/>
                    <a:lumOff val="50000"/>
                  </a:schemeClr>
                </a:solidFill>
              </a:rPr>
              <a:t>Régimen para la protección, asistencia y promoción de la mayor autonomía posible</a:t>
            </a:r>
          </a:p>
          <a:p>
            <a:pPr>
              <a:defRPr/>
            </a:pPr>
            <a:r>
              <a:rPr lang="es-ES" sz="3600" b="1" dirty="0">
                <a:solidFill>
                  <a:schemeClr val="bg1">
                    <a:lumMod val="50000"/>
                    <a:lumOff val="50000"/>
                  </a:schemeClr>
                </a:solidFill>
              </a:rPr>
              <a:t>Traje a medida</a:t>
            </a:r>
          </a:p>
        </p:txBody>
      </p:sp>
      <p:sp>
        <p:nvSpPr>
          <p:cNvPr id="89092" name="3 Marcador de número de diapositiva">
            <a:extLst>
              <a:ext uri="{FF2B5EF4-FFF2-40B4-BE49-F238E27FC236}">
                <a16:creationId xmlns:a16="http://schemas.microsoft.com/office/drawing/2014/main" id="{C7E89F5E-8FE2-EC9B-B508-D85951E8BB53}"/>
              </a:ext>
            </a:extLst>
          </p:cNvPr>
          <p:cNvSpPr>
            <a:spLocks noGrp="1"/>
          </p:cNvSpPr>
          <p:nvPr>
            <p:ph type="sldNum" sz="quarter" idx="11"/>
          </p:nvPr>
        </p:nvSpPr>
        <p:spPr>
          <a:xfrm>
            <a:off x="6588125" y="62372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FE038EA-B38D-4164-AC34-FE1CA931BDFD}" type="slidenum">
              <a:rPr lang="es-ES" altLang="es-AR">
                <a:solidFill>
                  <a:schemeClr val="bg1"/>
                </a:solidFill>
                <a:latin typeface="Arial" panose="020B0604020202020204" pitchFamily="34" charset="0"/>
              </a:rPr>
              <a:pPr eaLnBrk="1" hangingPunct="1"/>
              <a:t>74</a:t>
            </a:fld>
            <a:endParaRPr lang="es-ES" altLang="es-AR">
              <a:solidFill>
                <a:schemeClr val="bg1"/>
              </a:solidFill>
              <a:latin typeface="Arial" panose="020B0604020202020204" pitchFamily="34" charset="0"/>
            </a:endParaRPr>
          </a:p>
        </p:txBody>
      </p:sp>
      <p:pic>
        <p:nvPicPr>
          <p:cNvPr id="89093" name="Picture 2" descr="C:\Users\Jerry\Pictures\Sentencia.jpg">
            <a:extLst>
              <a:ext uri="{FF2B5EF4-FFF2-40B4-BE49-F238E27FC236}">
                <a16:creationId xmlns:a16="http://schemas.microsoft.com/office/drawing/2014/main" id="{42E52F32-9AD5-644B-183B-C085AF995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4287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Flecha derecha">
            <a:extLst>
              <a:ext uri="{FF2B5EF4-FFF2-40B4-BE49-F238E27FC236}">
                <a16:creationId xmlns:a16="http://schemas.microsoft.com/office/drawing/2014/main" id="{4DF55772-A556-162E-405F-38724530BAB9}"/>
              </a:ext>
            </a:extLst>
          </p:cNvPr>
          <p:cNvSpPr/>
          <p:nvPr/>
        </p:nvSpPr>
        <p:spPr>
          <a:xfrm>
            <a:off x="2000250" y="1643063"/>
            <a:ext cx="97790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0" name="9 Flecha arriba y abajo">
            <a:extLst>
              <a:ext uri="{FF2B5EF4-FFF2-40B4-BE49-F238E27FC236}">
                <a16:creationId xmlns:a16="http://schemas.microsoft.com/office/drawing/2014/main" id="{691E0AD6-4848-A52D-EE05-AF234F1D84FC}"/>
              </a:ext>
            </a:extLst>
          </p:cNvPr>
          <p:cNvSpPr/>
          <p:nvPr/>
        </p:nvSpPr>
        <p:spPr>
          <a:xfrm>
            <a:off x="1785938" y="3357563"/>
            <a:ext cx="484187" cy="12160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2" name="11 Conector recto de flecha">
            <a:extLst>
              <a:ext uri="{FF2B5EF4-FFF2-40B4-BE49-F238E27FC236}">
                <a16:creationId xmlns:a16="http://schemas.microsoft.com/office/drawing/2014/main" id="{9E502314-A020-BDB4-6B0E-510C4A14B505}"/>
              </a:ext>
            </a:extLst>
          </p:cNvPr>
          <p:cNvCxnSpPr/>
          <p:nvPr/>
        </p:nvCxnSpPr>
        <p:spPr>
          <a:xfrm flipV="1">
            <a:off x="3071813" y="5000625"/>
            <a:ext cx="1428750"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a:extLst>
              <a:ext uri="{FF2B5EF4-FFF2-40B4-BE49-F238E27FC236}">
                <a16:creationId xmlns:a16="http://schemas.microsoft.com/office/drawing/2014/main" id="{213C1F0C-FF96-3341-65E8-87FD12267329}"/>
              </a:ext>
            </a:extLst>
          </p:cNvPr>
          <p:cNvCxnSpPr/>
          <p:nvPr/>
        </p:nvCxnSpPr>
        <p:spPr>
          <a:xfrm flipV="1">
            <a:off x="3143250" y="5000625"/>
            <a:ext cx="3143250"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a:extLst>
              <a:ext uri="{FF2B5EF4-FFF2-40B4-BE49-F238E27FC236}">
                <a16:creationId xmlns:a16="http://schemas.microsoft.com/office/drawing/2014/main" id="{9EE1C882-F3B5-F607-D8C6-6CE231F57C17}"/>
              </a:ext>
            </a:extLst>
          </p:cNvPr>
          <p:cNvCxnSpPr/>
          <p:nvPr/>
        </p:nvCxnSpPr>
        <p:spPr>
          <a:xfrm flipV="1">
            <a:off x="3214688" y="5500688"/>
            <a:ext cx="2786062" cy="357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22 Flecha izquierda y arriba">
            <a:extLst>
              <a:ext uri="{FF2B5EF4-FFF2-40B4-BE49-F238E27FC236}">
                <a16:creationId xmlns:a16="http://schemas.microsoft.com/office/drawing/2014/main" id="{0E240B5D-AD15-885F-0B49-590F59084B70}"/>
              </a:ext>
            </a:extLst>
          </p:cNvPr>
          <p:cNvSpPr/>
          <p:nvPr/>
        </p:nvSpPr>
        <p:spPr>
          <a:xfrm>
            <a:off x="3786188" y="2000250"/>
            <a:ext cx="1500187" cy="785813"/>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C585A32-4838-C747-8226-32C4E0EC30B5}"/>
              </a:ext>
            </a:extLst>
          </p:cNvPr>
          <p:cNvSpPr>
            <a:spLocks noGrp="1"/>
          </p:cNvSpPr>
          <p:nvPr>
            <p:ph type="title"/>
          </p:nvPr>
        </p:nvSpPr>
        <p:spPr/>
        <p:txBody>
          <a:bodyPr/>
          <a:lstStyle/>
          <a:p>
            <a:pPr>
              <a:defRPr/>
            </a:pPr>
            <a:r>
              <a:rPr lang="es-ES" dirty="0">
                <a:solidFill>
                  <a:srgbClr val="FF0000"/>
                </a:solidFill>
                <a:latin typeface="Algerian" pitchFamily="82" charset="0"/>
              </a:rPr>
              <a:t>Sentencias de "contenido mixto”</a:t>
            </a:r>
          </a:p>
        </p:txBody>
      </p:sp>
      <p:sp>
        <p:nvSpPr>
          <p:cNvPr id="3" name="2 Marcador de contenido">
            <a:extLst>
              <a:ext uri="{FF2B5EF4-FFF2-40B4-BE49-F238E27FC236}">
                <a16:creationId xmlns:a16="http://schemas.microsoft.com/office/drawing/2014/main" id="{068EF71B-6F96-FA75-1470-854A3FF09F89}"/>
              </a:ext>
            </a:extLst>
          </p:cNvPr>
          <p:cNvSpPr>
            <a:spLocks noGrp="1"/>
          </p:cNvSpPr>
          <p:nvPr>
            <p:ph idx="1"/>
          </p:nvPr>
        </p:nvSpPr>
        <p:spPr/>
        <p:txBody>
          <a:bodyPr/>
          <a:lstStyle/>
          <a:p>
            <a:pPr>
              <a:defRPr/>
            </a:pPr>
            <a:r>
              <a:rPr lang="es-ES" sz="3600" dirty="0">
                <a:solidFill>
                  <a:schemeClr val="bg1">
                    <a:lumMod val="50000"/>
                    <a:lumOff val="50000"/>
                  </a:schemeClr>
                </a:solidFill>
              </a:rPr>
              <a:t>El juez designa simultáneamente, apoyos para que asistan a la persona en algunos actos y apoyos con facultades de representación para otros actos jurídicos.</a:t>
            </a:r>
          </a:p>
          <a:p>
            <a:pPr>
              <a:buFont typeface="Wingdings" panose="05000000000000000000" pitchFamily="2" charset="2"/>
              <a:buNone/>
              <a:defRPr/>
            </a:pPr>
            <a:endParaRPr lang="es-ES" sz="3600" dirty="0">
              <a:solidFill>
                <a:schemeClr val="bg1">
                  <a:lumMod val="50000"/>
                  <a:lumOff val="50000"/>
                </a:schemeClr>
              </a:solidFill>
            </a:endParaRPr>
          </a:p>
          <a:p>
            <a:pPr>
              <a:defRPr/>
            </a:pPr>
            <a:r>
              <a:rPr lang="es-ES" sz="2400" dirty="0" err="1">
                <a:solidFill>
                  <a:schemeClr val="bg1">
                    <a:lumMod val="50000"/>
                    <a:lumOff val="50000"/>
                  </a:schemeClr>
                </a:solidFill>
              </a:rPr>
              <a:t>Juzg</a:t>
            </a:r>
            <a:r>
              <a:rPr lang="es-ES" sz="2400" dirty="0">
                <a:solidFill>
                  <a:schemeClr val="bg1">
                    <a:lumMod val="50000"/>
                    <a:lumOff val="50000"/>
                  </a:schemeClr>
                </a:solidFill>
              </a:rPr>
              <a:t>. </a:t>
            </a:r>
            <a:r>
              <a:rPr lang="es-ES" sz="2400" dirty="0" err="1">
                <a:solidFill>
                  <a:schemeClr val="bg1">
                    <a:lumMod val="50000"/>
                    <a:lumOff val="50000"/>
                  </a:schemeClr>
                </a:solidFill>
              </a:rPr>
              <a:t>Civ</a:t>
            </a:r>
            <a:r>
              <a:rPr lang="es-ES" sz="2400" dirty="0">
                <a:solidFill>
                  <a:schemeClr val="bg1">
                    <a:lumMod val="50000"/>
                    <a:lumOff val="50000"/>
                  </a:schemeClr>
                </a:solidFill>
              </a:rPr>
              <a:t>. n. 38, 4/5/2015, "A. s/ art. 152 ter </a:t>
            </a:r>
            <a:r>
              <a:rPr lang="es-ES" sz="2400" dirty="0" err="1">
                <a:solidFill>
                  <a:schemeClr val="bg1">
                    <a:lumMod val="50000"/>
                    <a:lumOff val="50000"/>
                  </a:schemeClr>
                </a:solidFill>
              </a:rPr>
              <a:t>CCiv</a:t>
            </a:r>
            <a:r>
              <a:rPr lang="es-ES" sz="2400" dirty="0">
                <a:solidFill>
                  <a:schemeClr val="bg1">
                    <a:lumMod val="50000"/>
                    <a:lumOff val="50000"/>
                  </a:schemeClr>
                </a:solidFill>
              </a:rPr>
              <a:t>."; </a:t>
            </a:r>
            <a:r>
              <a:rPr lang="es-ES" sz="2400" dirty="0" err="1">
                <a:solidFill>
                  <a:schemeClr val="bg1">
                    <a:lumMod val="50000"/>
                    <a:lumOff val="50000"/>
                  </a:schemeClr>
                </a:solidFill>
              </a:rPr>
              <a:t>Juzg</a:t>
            </a:r>
            <a:r>
              <a:rPr lang="es-ES" sz="2400" dirty="0">
                <a:solidFill>
                  <a:schemeClr val="bg1">
                    <a:lumMod val="50000"/>
                    <a:lumOff val="50000"/>
                  </a:schemeClr>
                </a:solidFill>
              </a:rPr>
              <a:t>. </a:t>
            </a:r>
            <a:r>
              <a:rPr lang="es-ES" sz="2400" dirty="0" err="1">
                <a:solidFill>
                  <a:schemeClr val="bg1">
                    <a:lumMod val="50000"/>
                    <a:lumOff val="50000"/>
                  </a:schemeClr>
                </a:solidFill>
              </a:rPr>
              <a:t>Civ</a:t>
            </a:r>
            <a:r>
              <a:rPr lang="es-ES" sz="2400" dirty="0">
                <a:solidFill>
                  <a:schemeClr val="bg1">
                    <a:lumMod val="50000"/>
                    <a:lumOff val="50000"/>
                  </a:schemeClr>
                </a:solidFill>
              </a:rPr>
              <a:t>. N° 88, 14/4/2015, "C., A. H. s/ art. 152 ter </a:t>
            </a:r>
            <a:r>
              <a:rPr lang="es-ES" sz="2400" dirty="0" err="1">
                <a:solidFill>
                  <a:schemeClr val="bg1">
                    <a:lumMod val="50000"/>
                    <a:lumOff val="50000"/>
                  </a:schemeClr>
                </a:solidFill>
              </a:rPr>
              <a:t>CCiv</a:t>
            </a:r>
            <a:r>
              <a:rPr lang="es-ES" sz="2400" dirty="0">
                <a:solidFill>
                  <a:schemeClr val="bg1">
                    <a:lumMod val="50000"/>
                    <a:lumOff val="50000"/>
                  </a:schemeClr>
                </a:solidFill>
              </a:rPr>
              <a:t>."; </a:t>
            </a:r>
            <a:r>
              <a:rPr lang="es-ES" sz="2400" dirty="0" err="1">
                <a:solidFill>
                  <a:schemeClr val="bg1">
                    <a:lumMod val="50000"/>
                    <a:lumOff val="50000"/>
                  </a:schemeClr>
                </a:solidFill>
              </a:rPr>
              <a:t>Juzg</a:t>
            </a:r>
            <a:r>
              <a:rPr lang="es-ES" sz="2400" dirty="0">
                <a:solidFill>
                  <a:schemeClr val="bg1">
                    <a:lumMod val="50000"/>
                    <a:lumOff val="50000"/>
                  </a:schemeClr>
                </a:solidFill>
              </a:rPr>
              <a:t>. </a:t>
            </a:r>
            <a:r>
              <a:rPr lang="es-ES" sz="2400" dirty="0" err="1">
                <a:solidFill>
                  <a:schemeClr val="bg1">
                    <a:lumMod val="50000"/>
                    <a:lumOff val="50000"/>
                  </a:schemeClr>
                </a:solidFill>
              </a:rPr>
              <a:t>Civ</a:t>
            </a:r>
            <a:r>
              <a:rPr lang="es-ES" sz="2400" dirty="0">
                <a:solidFill>
                  <a:schemeClr val="bg1">
                    <a:lumMod val="50000"/>
                    <a:lumOff val="50000"/>
                  </a:schemeClr>
                </a:solidFill>
              </a:rPr>
              <a:t>. N° 25, 1/9/2015, "N., S. M. s/ determinación de la capacidad"; </a:t>
            </a:r>
            <a:r>
              <a:rPr lang="es-ES" sz="2400" dirty="0" err="1">
                <a:solidFill>
                  <a:schemeClr val="bg1">
                    <a:lumMod val="50000"/>
                    <a:lumOff val="50000"/>
                  </a:schemeClr>
                </a:solidFill>
              </a:rPr>
              <a:t>Juzg</a:t>
            </a:r>
            <a:r>
              <a:rPr lang="es-ES" sz="2400" dirty="0">
                <a:solidFill>
                  <a:schemeClr val="bg1">
                    <a:lumMod val="50000"/>
                    <a:lumOff val="50000"/>
                  </a:schemeClr>
                </a:solidFill>
              </a:rPr>
              <a:t>. </a:t>
            </a:r>
            <a:r>
              <a:rPr lang="es-ES" sz="2400" dirty="0" err="1">
                <a:solidFill>
                  <a:schemeClr val="bg1">
                    <a:lumMod val="50000"/>
                    <a:lumOff val="50000"/>
                  </a:schemeClr>
                </a:solidFill>
              </a:rPr>
              <a:t>Civ</a:t>
            </a:r>
            <a:r>
              <a:rPr lang="es-ES" sz="2400" dirty="0">
                <a:solidFill>
                  <a:schemeClr val="bg1">
                    <a:lumMod val="50000"/>
                    <a:lumOff val="50000"/>
                  </a:schemeClr>
                </a:solidFill>
              </a:rPr>
              <a:t>. N° 26, 14/9/2015, "P., M. L. s/ determinación de la capacidad" </a:t>
            </a:r>
          </a:p>
        </p:txBody>
      </p:sp>
      <p:sp>
        <p:nvSpPr>
          <p:cNvPr id="175108" name="3 Marcador de número de diapositiva">
            <a:extLst>
              <a:ext uri="{FF2B5EF4-FFF2-40B4-BE49-F238E27FC236}">
                <a16:creationId xmlns:a16="http://schemas.microsoft.com/office/drawing/2014/main" id="{E782627A-096A-1043-FF44-12D34A25C335}"/>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2DED0E3-3D5D-41D6-8905-4251C23ADA3D}" type="slidenum">
              <a:rPr lang="es-ES" altLang="es-AR">
                <a:solidFill>
                  <a:srgbClr val="0A47FF"/>
                </a:solidFill>
                <a:latin typeface="Arial" panose="020B0604020202020204" pitchFamily="34" charset="0"/>
              </a:rPr>
              <a:pPr eaLnBrk="1" hangingPunct="1"/>
              <a:t>75</a:t>
            </a:fld>
            <a:endParaRPr lang="es-ES" altLang="es-AR">
              <a:solidFill>
                <a:srgbClr val="0A47FF"/>
              </a:solidFill>
              <a:latin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1906732-77DE-7DD7-0257-30733293257E}"/>
              </a:ext>
            </a:extLst>
          </p:cNvPr>
          <p:cNvSpPr>
            <a:spLocks noGrp="1"/>
          </p:cNvSpPr>
          <p:nvPr>
            <p:ph type="title"/>
          </p:nvPr>
        </p:nvSpPr>
        <p:spPr/>
        <p:txBody>
          <a:bodyPr/>
          <a:lstStyle/>
          <a:p>
            <a:pPr>
              <a:defRPr/>
            </a:pPr>
            <a:r>
              <a:rPr lang="es-ES_tradnl" dirty="0">
                <a:solidFill>
                  <a:srgbClr val="FF0000"/>
                </a:solidFill>
              </a:rPr>
              <a:t>Sentencia: parte dispositiva</a:t>
            </a:r>
            <a:endParaRPr lang="es-AR" dirty="0">
              <a:solidFill>
                <a:srgbClr val="FF0000"/>
              </a:solidFill>
            </a:endParaRPr>
          </a:p>
        </p:txBody>
      </p:sp>
      <p:sp>
        <p:nvSpPr>
          <p:cNvPr id="3" name="2 Marcador de contenido">
            <a:extLst>
              <a:ext uri="{FF2B5EF4-FFF2-40B4-BE49-F238E27FC236}">
                <a16:creationId xmlns:a16="http://schemas.microsoft.com/office/drawing/2014/main" id="{B7FAF4F5-99BA-A228-A936-6D79E21A22DE}"/>
              </a:ext>
            </a:extLst>
          </p:cNvPr>
          <p:cNvSpPr>
            <a:spLocks noGrp="1"/>
          </p:cNvSpPr>
          <p:nvPr>
            <p:ph idx="1"/>
          </p:nvPr>
        </p:nvSpPr>
        <p:spPr/>
        <p:txBody>
          <a:bodyPr/>
          <a:lstStyle/>
          <a:p>
            <a:pPr>
              <a:defRPr/>
            </a:pPr>
            <a:r>
              <a:rPr lang="es-ES" sz="2800" dirty="0">
                <a:solidFill>
                  <a:schemeClr val="bg1">
                    <a:lumMod val="50000"/>
                    <a:lumOff val="50000"/>
                  </a:schemeClr>
                </a:solidFill>
                <a:latin typeface="Arial" pitchFamily="34" charset="0"/>
                <a:cs typeface="Arial" pitchFamily="34" charset="0"/>
              </a:rPr>
              <a:t>Solo se deben enunciar aquellos actos cuyo ejercicio se restringe.</a:t>
            </a:r>
          </a:p>
          <a:p>
            <a:pPr>
              <a:defRPr/>
            </a:pPr>
            <a:r>
              <a:rPr lang="es-ES" sz="2800" dirty="0">
                <a:solidFill>
                  <a:schemeClr val="bg1">
                    <a:lumMod val="50000"/>
                    <a:lumOff val="50000"/>
                  </a:schemeClr>
                </a:solidFill>
                <a:latin typeface="Arial" pitchFamily="34" charset="0"/>
                <a:cs typeface="Arial" pitchFamily="34" charset="0"/>
              </a:rPr>
              <a:t>Resulta superfluo “aclarar” que la persona conserva todos los derechos no alcanzados por la restricción.</a:t>
            </a:r>
          </a:p>
          <a:p>
            <a:pPr>
              <a:defRPr/>
            </a:pPr>
            <a:r>
              <a:rPr lang="es-ES" sz="2800" dirty="0">
                <a:solidFill>
                  <a:schemeClr val="bg1">
                    <a:lumMod val="50000"/>
                    <a:lumOff val="50000"/>
                  </a:schemeClr>
                </a:solidFill>
                <a:latin typeface="Arial" pitchFamily="34" charset="0"/>
                <a:cs typeface="Arial" pitchFamily="34" charset="0"/>
              </a:rPr>
              <a:t>No puede restringirse la capacidad de las personas en términos generales.</a:t>
            </a:r>
          </a:p>
          <a:p>
            <a:pPr>
              <a:defRPr/>
            </a:pPr>
            <a:r>
              <a:rPr lang="es-ES" sz="2800" dirty="0">
                <a:solidFill>
                  <a:schemeClr val="bg1">
                    <a:lumMod val="50000"/>
                    <a:lumOff val="50000"/>
                  </a:schemeClr>
                </a:solidFill>
                <a:latin typeface="Arial" pitchFamily="34" charset="0"/>
                <a:cs typeface="Arial" pitchFamily="34" charset="0"/>
              </a:rPr>
              <a:t>No corresponde limitar el ejercicio de derechos personalísimos.</a:t>
            </a:r>
          </a:p>
          <a:p>
            <a:pPr>
              <a:defRPr/>
            </a:pPr>
            <a:r>
              <a:rPr lang="es-ES" sz="2800" dirty="0">
                <a:solidFill>
                  <a:schemeClr val="bg1">
                    <a:lumMod val="50000"/>
                    <a:lumOff val="50000"/>
                  </a:schemeClr>
                </a:solidFill>
                <a:latin typeface="Arial" pitchFamily="34" charset="0"/>
                <a:cs typeface="Arial" pitchFamily="34" charset="0"/>
              </a:rPr>
              <a:t>No deben restringirse aquellos actos que la persona no tiene en miras ejercer.</a:t>
            </a:r>
            <a:endParaRPr lang="es-AR" sz="2800" dirty="0">
              <a:solidFill>
                <a:schemeClr val="bg1">
                  <a:lumMod val="50000"/>
                  <a:lumOff val="50000"/>
                </a:schemeClr>
              </a:solidFill>
              <a:latin typeface="Arial" pitchFamily="34" charset="0"/>
              <a:cs typeface="Arial" pitchFamily="34" charset="0"/>
            </a:endParaRPr>
          </a:p>
        </p:txBody>
      </p:sp>
      <p:sp>
        <p:nvSpPr>
          <p:cNvPr id="91140" name="3 Marcador de número de diapositiva">
            <a:extLst>
              <a:ext uri="{FF2B5EF4-FFF2-40B4-BE49-F238E27FC236}">
                <a16:creationId xmlns:a16="http://schemas.microsoft.com/office/drawing/2014/main" id="{97352A8D-631B-2F26-5F52-5DF88516DDE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2450693-E4A4-4A17-9720-AA4D299482E0}" type="slidenum">
              <a:rPr lang="es-ES" altLang="es-AR">
                <a:solidFill>
                  <a:schemeClr val="bg1"/>
                </a:solidFill>
                <a:latin typeface="Arial" panose="020B0604020202020204" pitchFamily="34" charset="0"/>
              </a:rPr>
              <a:pPr eaLnBrk="1" hangingPunct="1"/>
              <a:t>76</a:t>
            </a:fld>
            <a:endParaRPr lang="es-ES" altLang="es-AR">
              <a:solidFill>
                <a:schemeClr val="bg1"/>
              </a:solidFill>
              <a:latin typeface="Arial" panose="020B0604020202020204"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0C6EC02-DEA9-4E06-A650-E79051456952}"/>
              </a:ext>
            </a:extLst>
          </p:cNvPr>
          <p:cNvSpPr>
            <a:spLocks noGrp="1"/>
          </p:cNvSpPr>
          <p:nvPr>
            <p:ph type="title"/>
          </p:nvPr>
        </p:nvSpPr>
        <p:spPr/>
        <p:txBody>
          <a:bodyPr/>
          <a:lstStyle/>
          <a:p>
            <a:pPr algn="l">
              <a:defRPr/>
            </a:pPr>
            <a:r>
              <a:rPr lang="es-ES" dirty="0">
                <a:solidFill>
                  <a:srgbClr val="FF0000"/>
                </a:solidFill>
                <a:latin typeface="Algerian" pitchFamily="82" charset="0"/>
                <a:cs typeface="Arial" pitchFamily="34" charset="0"/>
              </a:rPr>
              <a:t>Alcances de la </a:t>
            </a:r>
            <a:br>
              <a:rPr lang="es-ES" dirty="0">
                <a:solidFill>
                  <a:srgbClr val="FF0000"/>
                </a:solidFill>
                <a:latin typeface="Algerian" pitchFamily="82" charset="0"/>
                <a:cs typeface="Arial" pitchFamily="34" charset="0"/>
              </a:rPr>
            </a:br>
            <a:r>
              <a:rPr lang="es-ES" dirty="0">
                <a:solidFill>
                  <a:srgbClr val="FF0000"/>
                </a:solidFill>
                <a:latin typeface="Algerian" pitchFamily="82" charset="0"/>
                <a:cs typeface="Arial" pitchFamily="34" charset="0"/>
              </a:rPr>
              <a:t>sentencia</a:t>
            </a:r>
          </a:p>
        </p:txBody>
      </p:sp>
      <p:sp>
        <p:nvSpPr>
          <p:cNvPr id="3" name="2 Marcador de contenido">
            <a:extLst>
              <a:ext uri="{FF2B5EF4-FFF2-40B4-BE49-F238E27FC236}">
                <a16:creationId xmlns:a16="http://schemas.microsoft.com/office/drawing/2014/main" id="{2937958F-1798-CCFF-6B88-275EFBCFB290}"/>
              </a:ext>
            </a:extLst>
          </p:cNvPr>
          <p:cNvSpPr>
            <a:spLocks noGrp="1"/>
          </p:cNvSpPr>
          <p:nvPr>
            <p:ph idx="1"/>
          </p:nvPr>
        </p:nvSpPr>
        <p:spPr/>
        <p:txBody>
          <a:bodyPr/>
          <a:lstStyle/>
          <a:p>
            <a:pPr>
              <a:defRPr/>
            </a:pPr>
            <a:r>
              <a:rPr lang="es-ES" sz="2400" dirty="0">
                <a:solidFill>
                  <a:schemeClr val="bg1">
                    <a:lumMod val="50000"/>
                    <a:lumOff val="50000"/>
                  </a:schemeClr>
                </a:solidFill>
                <a:latin typeface="Arial" pitchFamily="34" charset="0"/>
                <a:cs typeface="Arial" pitchFamily="34" charset="0"/>
              </a:rPr>
              <a:t>La sentencia debe determinar la </a:t>
            </a:r>
          </a:p>
          <a:p>
            <a:pPr>
              <a:buFont typeface="Wingdings" panose="05000000000000000000" pitchFamily="2" charset="2"/>
              <a:buNone/>
              <a:defRPr/>
            </a:pPr>
            <a:r>
              <a:rPr lang="es-ES" sz="2400" dirty="0">
                <a:solidFill>
                  <a:schemeClr val="bg1">
                    <a:lumMod val="50000"/>
                    <a:lumOff val="50000"/>
                  </a:schemeClr>
                </a:solidFill>
                <a:latin typeface="Arial" pitchFamily="34" charset="0"/>
                <a:cs typeface="Arial" pitchFamily="34" charset="0"/>
              </a:rPr>
              <a:t>	extensión y alcance de la restricción </a:t>
            </a:r>
          </a:p>
          <a:p>
            <a:pPr>
              <a:buFont typeface="Wingdings" panose="05000000000000000000" pitchFamily="2" charset="2"/>
              <a:buNone/>
              <a:defRPr/>
            </a:pPr>
            <a:r>
              <a:rPr lang="es-ES" sz="2400" dirty="0">
                <a:solidFill>
                  <a:schemeClr val="bg1">
                    <a:lumMod val="50000"/>
                    <a:lumOff val="50000"/>
                  </a:schemeClr>
                </a:solidFill>
                <a:latin typeface="Arial" pitchFamily="34" charset="0"/>
                <a:cs typeface="Arial" pitchFamily="34" charset="0"/>
              </a:rPr>
              <a:t>	y especificar las funciones y actos que se limitan, procurando que la afectación de la autonomía personal sea la menor posible. Asimismo, debe</a:t>
            </a:r>
          </a:p>
          <a:p>
            <a:pPr>
              <a:buFont typeface="Wingdings" panose="05000000000000000000" pitchFamily="2" charset="2"/>
              <a:buNone/>
              <a:defRPr/>
            </a:pPr>
            <a:r>
              <a:rPr lang="es-ES" sz="2400" dirty="0">
                <a:solidFill>
                  <a:schemeClr val="bg1">
                    <a:lumMod val="50000"/>
                    <a:lumOff val="50000"/>
                  </a:schemeClr>
                </a:solidFill>
                <a:latin typeface="Arial" pitchFamily="34" charset="0"/>
                <a:cs typeface="Arial" pitchFamily="34" charset="0"/>
              </a:rPr>
              <a:t>	designar una o más personas de apoyo o curadores de acuerdo a lo establecido en el art. 32 de este Código y señalar las </a:t>
            </a:r>
            <a:r>
              <a:rPr lang="es-ES" sz="2400" dirty="0">
                <a:solidFill>
                  <a:schemeClr val="bg1">
                    <a:lumMod val="50000"/>
                    <a:lumOff val="50000"/>
                  </a:schemeClr>
                </a:solidFill>
                <a:latin typeface="Arial Black" pitchFamily="34" charset="0"/>
                <a:cs typeface="Arial" pitchFamily="34" charset="0"/>
              </a:rPr>
              <a:t>condiciones de validez de los actos específicos sujetos a la restricción</a:t>
            </a:r>
            <a:r>
              <a:rPr lang="es-ES" sz="2400" dirty="0">
                <a:solidFill>
                  <a:schemeClr val="bg1">
                    <a:lumMod val="50000"/>
                    <a:lumOff val="50000"/>
                  </a:schemeClr>
                </a:solidFill>
                <a:latin typeface="Arial" pitchFamily="34" charset="0"/>
                <a:cs typeface="Arial" pitchFamily="34" charset="0"/>
              </a:rPr>
              <a:t> con indicación de la o las personas intervinientes y la modalidad de su actuación. (art. 38)</a:t>
            </a:r>
          </a:p>
        </p:txBody>
      </p:sp>
      <p:sp>
        <p:nvSpPr>
          <p:cNvPr id="92164" name="3 Marcador de número de diapositiva">
            <a:extLst>
              <a:ext uri="{FF2B5EF4-FFF2-40B4-BE49-F238E27FC236}">
                <a16:creationId xmlns:a16="http://schemas.microsoft.com/office/drawing/2014/main" id="{1C90C63A-24A7-546F-0F22-0881259FE8C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0DCDAC5-7725-4814-A974-D9B014F8E852}" type="slidenum">
              <a:rPr lang="es-ES" altLang="es-AR">
                <a:solidFill>
                  <a:schemeClr val="bg1"/>
                </a:solidFill>
                <a:latin typeface="Arial" panose="020B0604020202020204" pitchFamily="34" charset="0"/>
              </a:rPr>
              <a:pPr eaLnBrk="1" hangingPunct="1"/>
              <a:t>77</a:t>
            </a:fld>
            <a:endParaRPr lang="es-ES" altLang="es-AR">
              <a:solidFill>
                <a:schemeClr val="bg1"/>
              </a:solidFill>
              <a:latin typeface="Arial" panose="020B0604020202020204" pitchFamily="34" charset="0"/>
            </a:endParaRPr>
          </a:p>
        </p:txBody>
      </p:sp>
      <p:pic>
        <p:nvPicPr>
          <p:cNvPr id="92165" name="Picture 2" descr="C:\Users\Jerry\Pictures\Sentencia.jpg">
            <a:extLst>
              <a:ext uri="{FF2B5EF4-FFF2-40B4-BE49-F238E27FC236}">
                <a16:creationId xmlns:a16="http://schemas.microsoft.com/office/drawing/2014/main" id="{D3735B35-3A2D-0BF8-BFF0-014CFFF53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5" y="42862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22073F5-09CD-73B0-C609-9E2F4C7262E9}"/>
              </a:ext>
            </a:extLst>
          </p:cNvPr>
          <p:cNvSpPr>
            <a:spLocks noGrp="1"/>
          </p:cNvSpPr>
          <p:nvPr>
            <p:ph type="title"/>
          </p:nvPr>
        </p:nvSpPr>
        <p:spPr/>
        <p:txBody>
          <a:bodyPr/>
          <a:lstStyle/>
          <a:p>
            <a:pPr>
              <a:defRPr/>
            </a:pPr>
            <a:r>
              <a:rPr lang="es-AR" dirty="0">
                <a:solidFill>
                  <a:srgbClr val="FF0000"/>
                </a:solidFill>
                <a:latin typeface="Algerian" pitchFamily="82" charset="0"/>
              </a:rPr>
              <a:t>En consecuencia, </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D46516F9-8944-32DE-E59D-39D1A25775DF}"/>
              </a:ext>
            </a:extLst>
          </p:cNvPr>
          <p:cNvSpPr>
            <a:spLocks noGrp="1"/>
          </p:cNvSpPr>
          <p:nvPr>
            <p:ph idx="1"/>
          </p:nvPr>
        </p:nvSpPr>
        <p:spPr/>
        <p:txBody>
          <a:bodyPr/>
          <a:lstStyle/>
          <a:p>
            <a:pPr>
              <a:defRPr/>
            </a:pPr>
            <a:r>
              <a:rPr lang="es-ES" dirty="0"/>
              <a:t> </a:t>
            </a:r>
            <a:r>
              <a:rPr lang="es-ES" sz="4800" dirty="0">
                <a:solidFill>
                  <a:schemeClr val="bg1">
                    <a:lumMod val="50000"/>
                    <a:lumOff val="50000"/>
                  </a:schemeClr>
                </a:solidFill>
              </a:rPr>
              <a:t>los apoyos deben ser designados en relación con actos jurídicos formales, específicamente determinados en la sentencia y con el alcance allí dispuesto.</a:t>
            </a:r>
          </a:p>
          <a:p>
            <a:pPr>
              <a:buFont typeface="Wingdings" panose="05000000000000000000" pitchFamily="2" charset="2"/>
              <a:buNone/>
              <a:defRPr/>
            </a:pPr>
            <a:r>
              <a:rPr lang="es-AR" sz="4800" dirty="0">
                <a:solidFill>
                  <a:schemeClr val="bg1">
                    <a:lumMod val="50000"/>
                    <a:lumOff val="50000"/>
                  </a:schemeClr>
                </a:solidFill>
              </a:rPr>
              <a:t>                                                </a:t>
            </a:r>
            <a:endParaRPr lang="es-ES" sz="4800" dirty="0">
              <a:solidFill>
                <a:schemeClr val="bg1">
                  <a:lumMod val="50000"/>
                  <a:lumOff val="50000"/>
                </a:schemeClr>
              </a:solidFill>
            </a:endParaRPr>
          </a:p>
        </p:txBody>
      </p:sp>
      <p:sp>
        <p:nvSpPr>
          <p:cNvPr id="93188" name="3 Marcador de número de diapositiva">
            <a:extLst>
              <a:ext uri="{FF2B5EF4-FFF2-40B4-BE49-F238E27FC236}">
                <a16:creationId xmlns:a16="http://schemas.microsoft.com/office/drawing/2014/main" id="{E37AA60E-D9DF-87C6-E469-C16FBE17A13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FF01643-A033-407D-AD3E-FAB82F57B8EF}" type="slidenum">
              <a:rPr lang="es-ES" altLang="es-AR">
                <a:solidFill>
                  <a:srgbClr val="FF0000"/>
                </a:solidFill>
                <a:latin typeface="Arial" panose="020B0604020202020204" pitchFamily="34" charset="0"/>
              </a:rPr>
              <a:pPr eaLnBrk="1" hangingPunct="1"/>
              <a:t>78</a:t>
            </a:fld>
            <a:endParaRPr lang="es-ES" altLang="es-AR">
              <a:solidFill>
                <a:srgbClr val="FF0000"/>
              </a:solidFill>
              <a:latin typeface="Arial"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8054E7F2-444A-369D-080B-010EBA91BD04}"/>
              </a:ext>
            </a:extLst>
          </p:cNvPr>
          <p:cNvSpPr>
            <a:spLocks noGrp="1"/>
          </p:cNvSpPr>
          <p:nvPr>
            <p:ph type="title"/>
          </p:nvPr>
        </p:nvSpPr>
        <p:spPr/>
        <p:txBody>
          <a:bodyPr/>
          <a:lstStyle/>
          <a:p>
            <a:pPr>
              <a:defRPr/>
            </a:pPr>
            <a:r>
              <a:rPr lang="es-AR" dirty="0">
                <a:solidFill>
                  <a:srgbClr val="FF0000"/>
                </a:solidFill>
              </a:rPr>
              <a:t>Actos personalísimos</a:t>
            </a:r>
            <a:br>
              <a:rPr lang="es-ES" dirty="0">
                <a:solidFill>
                  <a:srgbClr val="FF0000"/>
                </a:solidFill>
              </a:rPr>
            </a:br>
            <a:r>
              <a:rPr lang="pt-BR" sz="1800" dirty="0">
                <a:solidFill>
                  <a:srgbClr val="FF0000"/>
                </a:solidFill>
              </a:rPr>
              <a:t>JUZG 1A INST CIV COM 8A NOM . Córdoba, 26/04/2022</a:t>
            </a:r>
            <a:endParaRPr lang="es-ES" sz="1800" dirty="0">
              <a:solidFill>
                <a:srgbClr val="FF0000"/>
              </a:solidFill>
            </a:endParaRPr>
          </a:p>
        </p:txBody>
      </p:sp>
      <p:sp>
        <p:nvSpPr>
          <p:cNvPr id="3" name="2 Marcador de contenido">
            <a:extLst>
              <a:ext uri="{FF2B5EF4-FFF2-40B4-BE49-F238E27FC236}">
                <a16:creationId xmlns:a16="http://schemas.microsoft.com/office/drawing/2014/main" id="{E411C2C0-578E-B940-86C3-CD5E3B6ACB1E}"/>
              </a:ext>
            </a:extLst>
          </p:cNvPr>
          <p:cNvSpPr>
            <a:spLocks noGrp="1"/>
          </p:cNvSpPr>
          <p:nvPr>
            <p:ph idx="1"/>
          </p:nvPr>
        </p:nvSpPr>
        <p:spPr/>
        <p:txBody>
          <a:bodyPr/>
          <a:lstStyle/>
          <a:p>
            <a:pPr>
              <a:defRPr/>
            </a:pPr>
            <a:r>
              <a:rPr lang="es-ES" dirty="0">
                <a:solidFill>
                  <a:schemeClr val="bg1">
                    <a:lumMod val="50000"/>
                    <a:lumOff val="50000"/>
                  </a:schemeClr>
                </a:solidFill>
              </a:rPr>
              <a:t>Se limita su capacidad, para disponer por sí de sus derechos personalísimos y del propio cuerpo en los casos que la ley, la moral o las buenas costumbres lo permiten (art. 55 y 56, CCCN), para consentir su participación investigaciones médicas (art. 58, CCCN) o la captación de su imagen o voz (art. 53 ib.). Toda decisión a este respecto deberá contar con la anuencia del Sr. R. A. G. G. </a:t>
            </a:r>
          </a:p>
        </p:txBody>
      </p:sp>
      <p:sp>
        <p:nvSpPr>
          <p:cNvPr id="94212" name="3 Marcador de número de diapositiva">
            <a:extLst>
              <a:ext uri="{FF2B5EF4-FFF2-40B4-BE49-F238E27FC236}">
                <a16:creationId xmlns:a16="http://schemas.microsoft.com/office/drawing/2014/main" id="{A50C266A-16D8-567A-0A5B-7FB6136383D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B131BA9-7C8D-4363-8DDD-98C9A7605D93}" type="slidenum">
              <a:rPr lang="es-ES" altLang="es-AR">
                <a:latin typeface="Arial" panose="020B0604020202020204" pitchFamily="34" charset="0"/>
              </a:rPr>
              <a:pPr eaLnBrk="1" hangingPunct="1"/>
              <a:t>79</a:t>
            </a:fld>
            <a:endParaRPr lang="es-ES" altLang="es-AR">
              <a:latin typeface="Arial" panose="020B0604020202020204"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05425B1-67EB-D811-B202-D1D6BBE34BF3}"/>
              </a:ext>
            </a:extLst>
          </p:cNvPr>
          <p:cNvSpPr>
            <a:spLocks noGrp="1"/>
          </p:cNvSpPr>
          <p:nvPr>
            <p:ph type="title"/>
          </p:nvPr>
        </p:nvSpPr>
        <p:spPr/>
        <p:txBody>
          <a:bodyPr/>
          <a:lstStyle/>
          <a:p>
            <a:pPr>
              <a:defRPr/>
            </a:pPr>
            <a:r>
              <a:rPr lang="es-AR" dirty="0">
                <a:solidFill>
                  <a:srgbClr val="FF0000"/>
                </a:solidFill>
              </a:rPr>
              <a:t>Respeto por la opinión del asistido</a:t>
            </a:r>
            <a:endParaRPr lang="es-ES" dirty="0">
              <a:solidFill>
                <a:srgbClr val="FF0000"/>
              </a:solidFill>
            </a:endParaRPr>
          </a:p>
        </p:txBody>
      </p:sp>
      <p:sp>
        <p:nvSpPr>
          <p:cNvPr id="3" name="2 Marcador de contenido">
            <a:extLst>
              <a:ext uri="{FF2B5EF4-FFF2-40B4-BE49-F238E27FC236}">
                <a16:creationId xmlns:a16="http://schemas.microsoft.com/office/drawing/2014/main" id="{1BE97523-FD53-9C91-DD41-61D05B7ECA2F}"/>
              </a:ext>
            </a:extLst>
          </p:cNvPr>
          <p:cNvSpPr>
            <a:spLocks noGrp="1"/>
          </p:cNvSpPr>
          <p:nvPr>
            <p:ph idx="1"/>
          </p:nvPr>
        </p:nvSpPr>
        <p:spPr/>
        <p:txBody>
          <a:bodyPr/>
          <a:lstStyle/>
          <a:p>
            <a:pPr>
              <a:defRPr/>
            </a:pPr>
            <a:r>
              <a:rPr lang="es-ES" dirty="0">
                <a:solidFill>
                  <a:srgbClr val="FF0000"/>
                </a:solidFill>
              </a:rPr>
              <a:t>J. Civ. 7, 19/02/2020, B. da S., G.</a:t>
            </a:r>
          </a:p>
          <a:p>
            <a:pPr>
              <a:defRPr/>
            </a:pPr>
            <a:r>
              <a:rPr lang="es-ES" sz="3600" dirty="0" err="1">
                <a:solidFill>
                  <a:schemeClr val="bg1">
                    <a:lumMod val="50000"/>
                    <a:lumOff val="50000"/>
                  </a:schemeClr>
                </a:solidFill>
              </a:rPr>
              <a:t>Encomiéndase</a:t>
            </a:r>
            <a:r>
              <a:rPr lang="es-ES" sz="3600" dirty="0">
                <a:solidFill>
                  <a:schemeClr val="bg1">
                    <a:lumMod val="50000"/>
                    <a:lumOff val="50000"/>
                  </a:schemeClr>
                </a:solidFill>
              </a:rPr>
              <a:t> al apoyo designado que para la toma de decisiones indague en la opinión del Sr. B. tratando de respetar su voluntad, siempre que la opción elegida por el no importe riesgo para su vida, integridad psicofísica o derechos patrimoniales. </a:t>
            </a:r>
          </a:p>
        </p:txBody>
      </p:sp>
      <p:sp>
        <p:nvSpPr>
          <p:cNvPr id="95236" name="3 Marcador de número de diapositiva">
            <a:extLst>
              <a:ext uri="{FF2B5EF4-FFF2-40B4-BE49-F238E27FC236}">
                <a16:creationId xmlns:a16="http://schemas.microsoft.com/office/drawing/2014/main" id="{850C3389-A4FF-624F-24D2-476DBF29ACA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EB1F084-71A4-476A-8C32-728A5D7D630A}" type="slidenum">
              <a:rPr lang="es-ES" altLang="es-AR">
                <a:solidFill>
                  <a:schemeClr val="bg1"/>
                </a:solidFill>
                <a:latin typeface="Arial" panose="020B0604020202020204" pitchFamily="34" charset="0"/>
              </a:rPr>
              <a:pPr eaLnBrk="1" hangingPunct="1"/>
              <a:t>80</a:t>
            </a:fld>
            <a:endParaRPr lang="es-ES" altLang="es-AR">
              <a:solidFill>
                <a:schemeClr val="bg1"/>
              </a:solidFill>
              <a:latin typeface="Arial" panose="020B0604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822ADE7-9192-012B-6045-665837E9B124}"/>
              </a:ext>
            </a:extLst>
          </p:cNvPr>
          <p:cNvSpPr>
            <a:spLocks noGrp="1"/>
          </p:cNvSpPr>
          <p:nvPr>
            <p:ph type="title"/>
          </p:nvPr>
        </p:nvSpPr>
        <p:spPr/>
        <p:txBody>
          <a:bodyPr/>
          <a:lstStyle/>
          <a:p>
            <a:pPr>
              <a:defRPr/>
            </a:pPr>
            <a:r>
              <a:rPr lang="es-ES" sz="3600" dirty="0">
                <a:solidFill>
                  <a:srgbClr val="FF0000"/>
                </a:solidFill>
                <a:latin typeface="Algerian" pitchFamily="82" charset="0"/>
              </a:rPr>
              <a:t>Juzgado de Familia Nº7, </a:t>
            </a:r>
            <a:br>
              <a:rPr lang="es-ES" sz="3600" dirty="0">
                <a:solidFill>
                  <a:srgbClr val="FF0000"/>
                </a:solidFill>
                <a:latin typeface="Algerian" pitchFamily="82" charset="0"/>
              </a:rPr>
            </a:br>
            <a:r>
              <a:rPr lang="es-ES" sz="2400" dirty="0">
                <a:solidFill>
                  <a:srgbClr val="FF0000"/>
                </a:solidFill>
                <a:latin typeface="Algerian" pitchFamily="82" charset="0"/>
              </a:rPr>
              <a:t>Bariloche, 26/08/2019</a:t>
            </a:r>
          </a:p>
        </p:txBody>
      </p:sp>
      <p:sp>
        <p:nvSpPr>
          <p:cNvPr id="3" name="2 Marcador de contenido">
            <a:extLst>
              <a:ext uri="{FF2B5EF4-FFF2-40B4-BE49-F238E27FC236}">
                <a16:creationId xmlns:a16="http://schemas.microsoft.com/office/drawing/2014/main" id="{BB166188-0F69-B54B-44E2-3A84DCB21B61}"/>
              </a:ext>
            </a:extLst>
          </p:cNvPr>
          <p:cNvSpPr>
            <a:spLocks noGrp="1"/>
          </p:cNvSpPr>
          <p:nvPr>
            <p:ph idx="1"/>
          </p:nvPr>
        </p:nvSpPr>
        <p:spPr/>
        <p:txBody>
          <a:bodyPr/>
          <a:lstStyle/>
          <a:p>
            <a:pPr>
              <a:defRPr/>
            </a:pPr>
            <a:r>
              <a:rPr lang="es-AR" sz="2400" b="1" dirty="0">
                <a:solidFill>
                  <a:schemeClr val="bg1">
                    <a:lumMod val="50000"/>
                    <a:lumOff val="50000"/>
                  </a:schemeClr>
                </a:solidFill>
              </a:rPr>
              <a:t>Resuelvo .... </a:t>
            </a:r>
            <a:r>
              <a:rPr lang="es-ES" sz="2400" b="1" dirty="0">
                <a:solidFill>
                  <a:schemeClr val="bg1">
                    <a:lumMod val="50000"/>
                    <a:lumOff val="50000"/>
                  </a:schemeClr>
                </a:solidFill>
              </a:rPr>
              <a:t>1) DEJAR SIN EFECTO LA ANTERIOR SENTENCIA Y RESTRINGIR LA CAPACIDAD DE ... en los términos del art 32 del CCyC., 2) Designar como apoyos al Establecimiento Centro de Día </a:t>
            </a:r>
            <a:r>
              <a:rPr lang="es-ES" sz="2400" b="1" dirty="0" err="1">
                <a:solidFill>
                  <a:schemeClr val="bg1">
                    <a:lumMod val="50000"/>
                    <a:lumOff val="50000"/>
                  </a:schemeClr>
                </a:solidFill>
              </a:rPr>
              <a:t>Aluminé</a:t>
            </a:r>
            <a:r>
              <a:rPr lang="es-ES" sz="2400" b="1" dirty="0">
                <a:solidFill>
                  <a:schemeClr val="bg1">
                    <a:lumMod val="50000"/>
                    <a:lumOff val="50000"/>
                  </a:schemeClr>
                </a:solidFill>
              </a:rPr>
              <a:t>, a fin de continuar brindando asistencia en decisiones y trámites relacionados con el cuidado de la salud. La </a:t>
            </a:r>
            <a:r>
              <a:rPr lang="es-ES" sz="2400" b="1" dirty="0" err="1">
                <a:solidFill>
                  <a:schemeClr val="bg1">
                    <a:lumMod val="50000"/>
                    <a:lumOff val="50000"/>
                  </a:schemeClr>
                </a:solidFill>
              </a:rPr>
              <a:t>Sra</a:t>
            </a:r>
            <a:r>
              <a:rPr lang="es-ES" sz="2400" b="1" dirty="0">
                <a:solidFill>
                  <a:schemeClr val="bg1">
                    <a:lumMod val="50000"/>
                    <a:lumOff val="50000"/>
                  </a:schemeClr>
                </a:solidFill>
              </a:rPr>
              <a:t> </a:t>
            </a:r>
            <a:r>
              <a:rPr lang="es-ES" sz="2400" b="1" dirty="0" err="1">
                <a:solidFill>
                  <a:schemeClr val="bg1">
                    <a:lumMod val="50000"/>
                    <a:lumOff val="50000"/>
                  </a:schemeClr>
                </a:solidFill>
              </a:rPr>
              <a:t>xx</a:t>
            </a:r>
            <a:r>
              <a:rPr lang="es-ES" sz="2400" b="1" dirty="0">
                <a:solidFill>
                  <a:schemeClr val="bg1">
                    <a:lumMod val="50000"/>
                    <a:lumOff val="50000"/>
                  </a:schemeClr>
                </a:solidFill>
              </a:rPr>
              <a:t> funcionará como apoyo al sólo efecto de acompañar en el cobro y administración del dinero de la pensión. ... Póngase en conocimiento de CAMINO ABIERTO (Centro Cultural Comunitario) </a:t>
            </a:r>
            <a:r>
              <a:rPr lang="es-ES" sz="2800" b="1" dirty="0">
                <a:solidFill>
                  <a:schemeClr val="bg1">
                    <a:lumMod val="50000"/>
                    <a:lumOff val="50000"/>
                  </a:schemeClr>
                </a:solidFill>
              </a:rPr>
              <a:t>a fin de </a:t>
            </a:r>
            <a:r>
              <a:rPr lang="es-ES" b="1" dirty="0">
                <a:solidFill>
                  <a:schemeClr val="bg1">
                    <a:lumMod val="50000"/>
                    <a:lumOff val="50000"/>
                  </a:schemeClr>
                </a:solidFill>
              </a:rPr>
              <a:t>requerir la colaboración </a:t>
            </a:r>
            <a:r>
              <a:rPr lang="es-ES" sz="2800" b="1" dirty="0">
                <a:solidFill>
                  <a:schemeClr val="bg1">
                    <a:lumMod val="50000"/>
                    <a:lumOff val="50000"/>
                  </a:schemeClr>
                </a:solidFill>
              </a:rPr>
              <a:t>en la función de </a:t>
            </a:r>
            <a:r>
              <a:rPr lang="es-ES" b="1" dirty="0">
                <a:solidFill>
                  <a:schemeClr val="bg1">
                    <a:lumMod val="50000"/>
                    <a:lumOff val="50000"/>
                  </a:schemeClr>
                </a:solidFill>
                <a:latin typeface="Arial Black" pitchFamily="34" charset="0"/>
              </a:rPr>
              <a:t>apoyo extrajudicial</a:t>
            </a:r>
            <a:r>
              <a:rPr lang="es-ES" sz="2800" b="1" dirty="0">
                <a:solidFill>
                  <a:schemeClr val="bg1">
                    <a:lumMod val="50000"/>
                    <a:lumOff val="50000"/>
                  </a:schemeClr>
                </a:solidFill>
                <a:latin typeface="Arial Black" pitchFamily="34" charset="0"/>
              </a:rPr>
              <a:t>. </a:t>
            </a:r>
            <a:r>
              <a:rPr lang="es-ES" sz="2400" b="1" dirty="0">
                <a:solidFill>
                  <a:schemeClr val="bg1">
                    <a:lumMod val="50000"/>
                    <a:lumOff val="50000"/>
                  </a:schemeClr>
                </a:solidFill>
              </a:rPr>
              <a:t>A ese fin, líbrese oficio. </a:t>
            </a:r>
          </a:p>
        </p:txBody>
      </p:sp>
      <p:sp>
        <p:nvSpPr>
          <p:cNvPr id="96260" name="3 Marcador de número de diapositiva">
            <a:extLst>
              <a:ext uri="{FF2B5EF4-FFF2-40B4-BE49-F238E27FC236}">
                <a16:creationId xmlns:a16="http://schemas.microsoft.com/office/drawing/2014/main" id="{0D346213-22D6-E95F-9CAA-DF73D5766A3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D146AEF-59F3-4DF3-A18B-D75A1B9409FF}" type="slidenum">
              <a:rPr lang="es-ES" altLang="es-AR">
                <a:solidFill>
                  <a:schemeClr val="bg1"/>
                </a:solidFill>
                <a:latin typeface="Arial" panose="020B0604020202020204" pitchFamily="34" charset="0"/>
              </a:rPr>
              <a:pPr eaLnBrk="1" hangingPunct="1"/>
              <a:t>81</a:t>
            </a:fld>
            <a:endParaRPr lang="es-ES" altLang="es-AR">
              <a:solidFill>
                <a:schemeClr val="bg1"/>
              </a:solidFill>
              <a:latin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33CA3A9-2D45-2039-C2AA-9D3E7A71AAB5}"/>
              </a:ext>
            </a:extLst>
          </p:cNvPr>
          <p:cNvSpPr>
            <a:spLocks noGrp="1"/>
          </p:cNvSpPr>
          <p:nvPr>
            <p:ph type="title"/>
          </p:nvPr>
        </p:nvSpPr>
        <p:spPr/>
        <p:txBody>
          <a:bodyPr/>
          <a:lstStyle/>
          <a:p>
            <a:pPr>
              <a:defRPr/>
            </a:pPr>
            <a:br>
              <a:rPr lang="es-AR" dirty="0"/>
            </a:br>
            <a:r>
              <a:rPr lang="es-AR" dirty="0">
                <a:solidFill>
                  <a:srgbClr val="FF0000"/>
                </a:solidFill>
                <a:latin typeface="Algerian" pitchFamily="82" charset="0"/>
              </a:rPr>
              <a:t>Actos de la vida diaria</a:t>
            </a:r>
            <a:br>
              <a:rPr lang="es-AR" dirty="0">
                <a:solidFill>
                  <a:srgbClr val="FF0000"/>
                </a:solidFill>
              </a:rPr>
            </a:br>
            <a:r>
              <a:rPr lang="es-ES" sz="2400" dirty="0" err="1">
                <a:solidFill>
                  <a:srgbClr val="FF0000"/>
                </a:solidFill>
              </a:rPr>
              <a:t>CNCiv</a:t>
            </a:r>
            <a:r>
              <a:rPr lang="es-ES" sz="2400" dirty="0">
                <a:solidFill>
                  <a:srgbClr val="FF0000"/>
                </a:solidFill>
              </a:rPr>
              <a:t>., Sala G, 12/12/2018, “L., L. A. s/</a:t>
            </a:r>
            <a:r>
              <a:rPr lang="es-ES" sz="2400" dirty="0" err="1">
                <a:solidFill>
                  <a:srgbClr val="FF0000"/>
                </a:solidFill>
              </a:rPr>
              <a:t>det</a:t>
            </a:r>
            <a:r>
              <a:rPr lang="es-ES" sz="2400" dirty="0">
                <a:solidFill>
                  <a:srgbClr val="FF0000"/>
                </a:solidFill>
              </a:rPr>
              <a:t>. de la capacidad”</a:t>
            </a:r>
            <a:br>
              <a:rPr lang="es-AR" dirty="0">
                <a:solidFill>
                  <a:srgbClr val="FF0000"/>
                </a:solidFill>
              </a:rPr>
            </a:br>
            <a:endParaRPr lang="es-ES" dirty="0">
              <a:solidFill>
                <a:srgbClr val="FF0000"/>
              </a:solidFill>
            </a:endParaRPr>
          </a:p>
        </p:txBody>
      </p:sp>
      <p:sp>
        <p:nvSpPr>
          <p:cNvPr id="3" name="2 Marcador de contenido">
            <a:extLst>
              <a:ext uri="{FF2B5EF4-FFF2-40B4-BE49-F238E27FC236}">
                <a16:creationId xmlns:a16="http://schemas.microsoft.com/office/drawing/2014/main" id="{D0AFCAF7-6B1E-75FA-CDAD-786DC4D5B1DE}"/>
              </a:ext>
            </a:extLst>
          </p:cNvPr>
          <p:cNvSpPr>
            <a:spLocks noGrp="1"/>
          </p:cNvSpPr>
          <p:nvPr>
            <p:ph idx="1"/>
          </p:nvPr>
        </p:nvSpPr>
        <p:spPr/>
        <p:txBody>
          <a:bodyPr/>
          <a:lstStyle/>
          <a:p>
            <a:pPr>
              <a:defRPr/>
            </a:pPr>
            <a:r>
              <a:rPr lang="es-ES" dirty="0">
                <a:solidFill>
                  <a:schemeClr val="bg1">
                    <a:lumMod val="50000"/>
                    <a:lumOff val="50000"/>
                  </a:schemeClr>
                </a:solidFill>
              </a:rPr>
              <a:t>Facultades de representación para los actos de disposición de bienes y de administración de dinero, para realizar gestiones administrativas y de los recursos de salud, para prestar consentimiento informado y para intervenir </a:t>
            </a:r>
          </a:p>
          <a:p>
            <a:pPr>
              <a:buFont typeface="Wingdings" panose="05000000000000000000" pitchFamily="2" charset="2"/>
              <a:buNone/>
              <a:defRPr/>
            </a:pPr>
            <a:r>
              <a:rPr lang="es-ES" dirty="0">
                <a:solidFill>
                  <a:schemeClr val="bg1">
                    <a:lumMod val="50000"/>
                    <a:lumOff val="50000"/>
                  </a:schemeClr>
                </a:solidFill>
              </a:rPr>
              <a:t>	en juicios.</a:t>
            </a:r>
          </a:p>
          <a:p>
            <a:pPr>
              <a:defRPr/>
            </a:pPr>
            <a:r>
              <a:rPr lang="es-ES" dirty="0">
                <a:solidFill>
                  <a:schemeClr val="bg1">
                    <a:lumMod val="50000"/>
                    <a:lumOff val="50000"/>
                  </a:schemeClr>
                </a:solidFill>
              </a:rPr>
              <a:t>Para </a:t>
            </a:r>
            <a:r>
              <a:rPr lang="es-ES" b="1" dirty="0">
                <a:solidFill>
                  <a:schemeClr val="bg1">
                    <a:lumMod val="50000"/>
                    <a:lumOff val="50000"/>
                  </a:schemeClr>
                </a:solidFill>
              </a:rPr>
              <a:t>trasladarse por la vía pública y los demás de su vida cotidiana </a:t>
            </a:r>
            <a:r>
              <a:rPr lang="es-ES" dirty="0">
                <a:solidFill>
                  <a:schemeClr val="bg1">
                    <a:lumMod val="50000"/>
                    <a:lumOff val="50000"/>
                  </a:schemeClr>
                </a:solidFill>
              </a:rPr>
              <a:t>en la medida de su restricción se estableció apoyo de asistencia.</a:t>
            </a:r>
          </a:p>
          <a:p>
            <a:pPr>
              <a:defRPr/>
            </a:pPr>
            <a:r>
              <a:rPr lang="es-AR" b="1" dirty="0">
                <a:solidFill>
                  <a:schemeClr val="bg1">
                    <a:lumMod val="50000"/>
                    <a:lumOff val="50000"/>
                  </a:schemeClr>
                </a:solidFill>
              </a:rPr>
              <a:t>Apoyo informal - </a:t>
            </a:r>
            <a:r>
              <a:rPr lang="es-ES" b="1" dirty="0">
                <a:solidFill>
                  <a:schemeClr val="bg1">
                    <a:lumMod val="50000"/>
                    <a:lumOff val="50000"/>
                  </a:schemeClr>
                </a:solidFill>
              </a:rPr>
              <a:t>Simples actos</a:t>
            </a:r>
          </a:p>
        </p:txBody>
      </p:sp>
      <p:sp>
        <p:nvSpPr>
          <p:cNvPr id="97284" name="3 Marcador de número de diapositiva">
            <a:extLst>
              <a:ext uri="{FF2B5EF4-FFF2-40B4-BE49-F238E27FC236}">
                <a16:creationId xmlns:a16="http://schemas.microsoft.com/office/drawing/2014/main" id="{A45FA5D5-F426-4B67-D413-33AE8B6863A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1142276F-EE53-4AC5-B9CF-B296BC9BDC6D}" type="slidenum">
              <a:rPr lang="es-ES" altLang="es-AR">
                <a:solidFill>
                  <a:schemeClr val="bg1"/>
                </a:solidFill>
                <a:latin typeface="Arial" panose="020B0604020202020204" pitchFamily="34" charset="0"/>
              </a:rPr>
              <a:pPr eaLnBrk="1" hangingPunct="1"/>
              <a:t>82</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61A5E08F-7684-AE45-35B2-3E12EBAF83DA}"/>
              </a:ext>
            </a:extLst>
          </p:cNvPr>
          <p:cNvCxnSpPr/>
          <p:nvPr/>
        </p:nvCxnSpPr>
        <p:spPr>
          <a:xfrm flipV="1">
            <a:off x="2916238" y="5084763"/>
            <a:ext cx="2592387" cy="1296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2C942463-E6B0-B4FE-F636-A70FCE2F1694}"/>
              </a:ext>
            </a:extLst>
          </p:cNvPr>
          <p:cNvCxnSpPr/>
          <p:nvPr/>
        </p:nvCxnSpPr>
        <p:spPr>
          <a:xfrm flipV="1">
            <a:off x="2268538" y="5589588"/>
            <a:ext cx="1008062"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7287" name="Picture 5">
            <a:extLst>
              <a:ext uri="{FF2B5EF4-FFF2-40B4-BE49-F238E27FC236}">
                <a16:creationId xmlns:a16="http://schemas.microsoft.com/office/drawing/2014/main" id="{EB9FE5AF-249E-88FE-D267-4CA65FF44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300" y="3933825"/>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5A54B20-AEC1-22BF-857C-A40C3958E97B}"/>
              </a:ext>
            </a:extLst>
          </p:cNvPr>
          <p:cNvSpPr>
            <a:spLocks noGrp="1"/>
          </p:cNvSpPr>
          <p:nvPr>
            <p:ph type="title"/>
          </p:nvPr>
        </p:nvSpPr>
        <p:spPr/>
        <p:txBody>
          <a:bodyPr/>
          <a:lstStyle/>
          <a:p>
            <a:pPr>
              <a:defRPr/>
            </a:pPr>
            <a:r>
              <a:rPr lang="es-AR" dirty="0">
                <a:solidFill>
                  <a:srgbClr val="FF0000"/>
                </a:solidFill>
                <a:latin typeface="Algerian" pitchFamily="82" charset="0"/>
              </a:rPr>
              <a:t>Actos de la vida diaria</a:t>
            </a:r>
            <a:br>
              <a:rPr lang="es-AR" dirty="0">
                <a:solidFill>
                  <a:srgbClr val="FF0000"/>
                </a:solidFill>
                <a:latin typeface="Algerian" pitchFamily="82" charset="0"/>
              </a:rPr>
            </a:br>
            <a:r>
              <a:rPr lang="es-AR" dirty="0">
                <a:solidFill>
                  <a:srgbClr val="FF0000"/>
                </a:solidFill>
                <a:latin typeface="Arial" pitchFamily="34" charset="0"/>
                <a:cs typeface="Arial" pitchFamily="34" charset="0"/>
              </a:rPr>
              <a:t> </a:t>
            </a:r>
            <a:r>
              <a:rPr lang="es-AR" sz="2400" b="0" dirty="0" err="1">
                <a:solidFill>
                  <a:srgbClr val="FF0000"/>
                </a:solidFill>
                <a:latin typeface="Arial" pitchFamily="34" charset="0"/>
                <a:cs typeface="Arial" pitchFamily="34" charset="0"/>
              </a:rPr>
              <a:t>CNCiv</a:t>
            </a:r>
            <a:r>
              <a:rPr lang="es-AR" sz="2400" b="0" dirty="0">
                <a:solidFill>
                  <a:srgbClr val="FF0000"/>
                </a:solidFill>
                <a:latin typeface="Arial" pitchFamily="34" charset="0"/>
                <a:cs typeface="Arial" pitchFamily="34" charset="0"/>
              </a:rPr>
              <a:t>., Sala H, 23/06/2020. </a:t>
            </a:r>
            <a:r>
              <a:rPr lang="es-ES" sz="2400" b="0" dirty="0">
                <a:solidFill>
                  <a:srgbClr val="FF0000"/>
                </a:solidFill>
                <a:latin typeface="Arial" pitchFamily="34" charset="0"/>
                <a:cs typeface="Arial" pitchFamily="34" charset="0"/>
              </a:rPr>
              <a:t> M, M.I. s/</a:t>
            </a:r>
            <a:r>
              <a:rPr lang="es-ES" sz="2400" b="0" dirty="0" err="1">
                <a:solidFill>
                  <a:srgbClr val="FF0000"/>
                </a:solidFill>
                <a:latin typeface="Arial" pitchFamily="34" charset="0"/>
                <a:cs typeface="Arial" pitchFamily="34" charset="0"/>
              </a:rPr>
              <a:t>det</a:t>
            </a:r>
            <a:r>
              <a:rPr lang="es-ES" sz="2400" b="0" dirty="0">
                <a:solidFill>
                  <a:srgbClr val="FF0000"/>
                </a:solidFill>
                <a:latin typeface="Arial" pitchFamily="34" charset="0"/>
                <a:cs typeface="Arial" pitchFamily="34" charset="0"/>
              </a:rPr>
              <a:t>. capacidad </a:t>
            </a:r>
            <a:endParaRPr lang="es-ES" sz="2400" b="0" dirty="0">
              <a:solidFill>
                <a:srgbClr val="FF0000"/>
              </a:solidFill>
            </a:endParaRPr>
          </a:p>
        </p:txBody>
      </p:sp>
      <p:sp>
        <p:nvSpPr>
          <p:cNvPr id="3" name="2 Marcador de contenido">
            <a:extLst>
              <a:ext uri="{FF2B5EF4-FFF2-40B4-BE49-F238E27FC236}">
                <a16:creationId xmlns:a16="http://schemas.microsoft.com/office/drawing/2014/main" id="{DE5FC195-DC6E-092B-8CF4-F8B24F06D143}"/>
              </a:ext>
            </a:extLst>
          </p:cNvPr>
          <p:cNvSpPr>
            <a:spLocks noGrp="1"/>
          </p:cNvSpPr>
          <p:nvPr>
            <p:ph idx="1"/>
          </p:nvPr>
        </p:nvSpPr>
        <p:spPr/>
        <p:txBody>
          <a:bodyPr/>
          <a:lstStyle/>
          <a:p>
            <a:pPr>
              <a:defRPr/>
            </a:pPr>
            <a:r>
              <a:rPr lang="es-AR" sz="2800" dirty="0">
                <a:solidFill>
                  <a:schemeClr val="bg1">
                    <a:lumMod val="50000"/>
                    <a:lumOff val="50000"/>
                  </a:schemeClr>
                </a:solidFill>
              </a:rPr>
              <a:t>Apoyo para representar sin sustitución de la voluntad para gestión cobro administración ...</a:t>
            </a:r>
          </a:p>
          <a:p>
            <a:pPr>
              <a:defRPr/>
            </a:pPr>
            <a:r>
              <a:rPr lang="es-ES" sz="2800" b="1" dirty="0">
                <a:solidFill>
                  <a:schemeClr val="bg1">
                    <a:lumMod val="50000"/>
                    <a:lumOff val="50000"/>
                  </a:schemeClr>
                </a:solidFill>
              </a:rPr>
              <a:t>Apoyo de asistencia </a:t>
            </a:r>
            <a:r>
              <a:rPr lang="es-ES" sz="2800" dirty="0">
                <a:solidFill>
                  <a:schemeClr val="bg1">
                    <a:lumMod val="50000"/>
                    <a:lumOff val="50000"/>
                  </a:schemeClr>
                </a:solidFill>
              </a:rPr>
              <a:t>para asegurar la continuidad de los recursos de asistencia económica, tratamiento y estimulación que recibe la persona, así como la asistencia que requiera la persona </a:t>
            </a:r>
            <a:r>
              <a:rPr lang="es-ES" sz="2800" b="1" dirty="0">
                <a:solidFill>
                  <a:srgbClr val="FF0000"/>
                </a:solidFill>
              </a:rPr>
              <a:t>para todos </a:t>
            </a:r>
          </a:p>
          <a:p>
            <a:pPr>
              <a:buFont typeface="Wingdings" panose="05000000000000000000" pitchFamily="2" charset="2"/>
              <a:buNone/>
              <a:defRPr/>
            </a:pPr>
            <a:r>
              <a:rPr lang="es-ES" sz="2800" b="1" dirty="0">
                <a:solidFill>
                  <a:srgbClr val="FF0000"/>
                </a:solidFill>
              </a:rPr>
              <a:t>los actos de la vida cotidiana.</a:t>
            </a:r>
          </a:p>
          <a:p>
            <a:pPr>
              <a:defRPr/>
            </a:pPr>
            <a:r>
              <a:rPr lang="es-AR" sz="2800" dirty="0">
                <a:solidFill>
                  <a:schemeClr val="bg1">
                    <a:lumMod val="50000"/>
                    <a:lumOff val="50000"/>
                  </a:schemeClr>
                </a:solidFill>
              </a:rPr>
              <a:t>Alzada </a:t>
            </a:r>
            <a:r>
              <a:rPr lang="es-AR" b="1" dirty="0">
                <a:solidFill>
                  <a:schemeClr val="bg1">
                    <a:lumMod val="50000"/>
                    <a:lumOff val="50000"/>
                  </a:schemeClr>
                </a:solidFill>
              </a:rPr>
              <a:t>modifica</a:t>
            </a:r>
            <a:r>
              <a:rPr lang="es-AR" sz="2800" dirty="0">
                <a:solidFill>
                  <a:schemeClr val="bg1">
                    <a:lumMod val="50000"/>
                    <a:lumOff val="50000"/>
                  </a:schemeClr>
                </a:solidFill>
              </a:rPr>
              <a:t> </a:t>
            </a:r>
            <a:r>
              <a:rPr lang="es-ES" sz="2800" dirty="0">
                <a:solidFill>
                  <a:schemeClr val="bg1">
                    <a:lumMod val="50000"/>
                    <a:lumOff val="50000"/>
                  </a:schemeClr>
                </a:solidFill>
              </a:rPr>
              <a:t>apoyo con representación para prestar consentimiento informado para la realización de actos o prácticas médicas, psicológicas o psiquiátricas y/o para el suministro de medicación. </a:t>
            </a:r>
            <a:endParaRPr lang="es-AR" sz="2800" dirty="0">
              <a:solidFill>
                <a:schemeClr val="bg1">
                  <a:lumMod val="50000"/>
                  <a:lumOff val="50000"/>
                </a:schemeClr>
              </a:solidFill>
            </a:endParaRPr>
          </a:p>
        </p:txBody>
      </p:sp>
      <p:sp>
        <p:nvSpPr>
          <p:cNvPr id="49156" name="3 Marcador de número de diapositiva">
            <a:extLst>
              <a:ext uri="{FF2B5EF4-FFF2-40B4-BE49-F238E27FC236}">
                <a16:creationId xmlns:a16="http://schemas.microsoft.com/office/drawing/2014/main" id="{D14EA0A3-93ED-787D-D796-E0C55DD16B8F}"/>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11AEB4A-7201-4D9B-B53C-C12BC7CFF738}" type="slidenum">
              <a:rPr lang="es-ES" altLang="es-AR">
                <a:solidFill>
                  <a:srgbClr val="00248F"/>
                </a:solidFill>
                <a:latin typeface="Arial" panose="020B0604020202020204" pitchFamily="34" charset="0"/>
              </a:rPr>
              <a:pPr eaLnBrk="1" hangingPunct="1"/>
              <a:t>83</a:t>
            </a:fld>
            <a:endParaRPr lang="es-ES" altLang="es-AR">
              <a:solidFill>
                <a:srgbClr val="00248F"/>
              </a:solidFill>
              <a:latin typeface="Arial" panose="020B0604020202020204" pitchFamily="34" charset="0"/>
            </a:endParaRPr>
          </a:p>
        </p:txBody>
      </p:sp>
      <p:pic>
        <p:nvPicPr>
          <p:cNvPr id="98309" name="Picture 5">
            <a:extLst>
              <a:ext uri="{FF2B5EF4-FFF2-40B4-BE49-F238E27FC236}">
                <a16:creationId xmlns:a16="http://schemas.microsoft.com/office/drawing/2014/main" id="{31BEBEDC-479C-CDE4-1EE3-4217EFB33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3644900"/>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4A728E1-64E8-46EE-7DD6-793BCE97B638}"/>
              </a:ext>
            </a:extLst>
          </p:cNvPr>
          <p:cNvSpPr>
            <a:spLocks noGrp="1"/>
          </p:cNvSpPr>
          <p:nvPr>
            <p:ph type="title"/>
          </p:nvPr>
        </p:nvSpPr>
        <p:spPr/>
        <p:txBody>
          <a:bodyPr/>
          <a:lstStyle/>
          <a:p>
            <a:pPr>
              <a:defRPr/>
            </a:pPr>
            <a:r>
              <a:rPr lang="es-AR" sz="2800" dirty="0">
                <a:solidFill>
                  <a:srgbClr val="FF0000"/>
                </a:solidFill>
              </a:rPr>
              <a:t>Manejo dinero, actos vida diaria, traslado </a:t>
            </a:r>
            <a:br>
              <a:rPr lang="es-AR" sz="2800" dirty="0">
                <a:solidFill>
                  <a:srgbClr val="FF0000"/>
                </a:solidFill>
              </a:rPr>
            </a:br>
            <a:r>
              <a:rPr lang="es-AR" sz="2800" dirty="0">
                <a:solidFill>
                  <a:srgbClr val="FF0000"/>
                </a:solidFill>
              </a:rPr>
              <a:t>vía  pública</a:t>
            </a:r>
            <a:br>
              <a:rPr lang="es-AR" sz="2800" dirty="0">
                <a:solidFill>
                  <a:srgbClr val="FF0000"/>
                </a:solidFill>
              </a:rPr>
            </a:br>
            <a:r>
              <a:rPr lang="es-AR" sz="2800" dirty="0">
                <a:solidFill>
                  <a:srgbClr val="FF0000"/>
                </a:solidFill>
              </a:rPr>
              <a:t>J. Civil 86, 11/7/2018, G., M.V. s/art. 152 ter</a:t>
            </a:r>
            <a:endParaRPr lang="es-ES" sz="2800" dirty="0">
              <a:solidFill>
                <a:srgbClr val="FF0000"/>
              </a:solidFill>
            </a:endParaRPr>
          </a:p>
        </p:txBody>
      </p:sp>
      <p:sp>
        <p:nvSpPr>
          <p:cNvPr id="3" name="2 Marcador de contenido">
            <a:extLst>
              <a:ext uri="{FF2B5EF4-FFF2-40B4-BE49-F238E27FC236}">
                <a16:creationId xmlns:a16="http://schemas.microsoft.com/office/drawing/2014/main" id="{EC0D6B6A-F749-2F31-E470-C81CF28136A2}"/>
              </a:ext>
            </a:extLst>
          </p:cNvPr>
          <p:cNvSpPr>
            <a:spLocks noGrp="1"/>
          </p:cNvSpPr>
          <p:nvPr>
            <p:ph idx="1"/>
          </p:nvPr>
        </p:nvSpPr>
        <p:spPr/>
        <p:txBody>
          <a:bodyPr/>
          <a:lstStyle/>
          <a:p>
            <a:pPr>
              <a:defRPr/>
            </a:pPr>
            <a:r>
              <a:rPr lang="es-ES" sz="2400" dirty="0">
                <a:solidFill>
                  <a:schemeClr val="bg1">
                    <a:lumMod val="50000"/>
                    <a:lumOff val="50000"/>
                  </a:schemeClr>
                </a:solidFill>
              </a:rPr>
              <a:t>DISPONGO: Mantener la capacidad de XX restringiéndola para viajar ya sea al Hogar, al hospital, a la casa de la madre si correspondiera, para manejar dinero, </a:t>
            </a:r>
            <a:r>
              <a:rPr lang="es-ES" sz="2800" b="1" dirty="0">
                <a:solidFill>
                  <a:schemeClr val="bg1">
                    <a:lumMod val="50000"/>
                    <a:lumOff val="50000"/>
                  </a:schemeClr>
                </a:solidFill>
              </a:rPr>
              <a:t>trasladarse sola por la vía pública, relacionarse a nivel social fuera de los dispositivos del Hogar de Día</a:t>
            </a:r>
            <a:r>
              <a:rPr lang="es-ES" sz="2400" b="1" dirty="0">
                <a:solidFill>
                  <a:schemeClr val="bg1">
                    <a:lumMod val="50000"/>
                    <a:lumOff val="50000"/>
                  </a:schemeClr>
                </a:solidFill>
              </a:rPr>
              <a:t>, </a:t>
            </a:r>
            <a:r>
              <a:rPr lang="es-ES" sz="2400" dirty="0">
                <a:solidFill>
                  <a:schemeClr val="bg1">
                    <a:lumMod val="50000"/>
                    <a:lumOff val="50000"/>
                  </a:schemeClr>
                </a:solidFill>
              </a:rPr>
              <a:t>para realizar </a:t>
            </a:r>
            <a:r>
              <a:rPr lang="es-ES" sz="2400" b="1" dirty="0">
                <a:solidFill>
                  <a:schemeClr val="bg1">
                    <a:lumMod val="50000"/>
                    <a:lumOff val="50000"/>
                  </a:schemeClr>
                </a:solidFill>
              </a:rPr>
              <a:t>actos personales relacionados con su higiene personal, y diferenciar lo que esta limpio de lo que no lo está y/o lo que está roto o en buen estado</a:t>
            </a:r>
            <a:r>
              <a:rPr lang="es-ES" sz="2400" dirty="0">
                <a:solidFill>
                  <a:schemeClr val="bg1">
                    <a:lumMod val="50000"/>
                    <a:lumOff val="50000"/>
                  </a:schemeClr>
                </a:solidFill>
              </a:rPr>
              <a:t>. II.- Para todos estos actos deberá ser asistida por su abuela XX a quien se le asignan las correspondientes funciones de </a:t>
            </a:r>
            <a:r>
              <a:rPr lang="es-ES" sz="2400" b="1" dirty="0">
                <a:solidFill>
                  <a:schemeClr val="bg1">
                    <a:lumMod val="50000"/>
                    <a:lumOff val="50000"/>
                  </a:schemeClr>
                </a:solidFill>
              </a:rPr>
              <a:t>APOYO</a:t>
            </a:r>
            <a:r>
              <a:rPr lang="es-ES" sz="2400" dirty="0">
                <a:solidFill>
                  <a:schemeClr val="bg1">
                    <a:lumMod val="50000"/>
                    <a:lumOff val="50000"/>
                  </a:schemeClr>
                </a:solidFill>
              </a:rPr>
              <a:t> en modalidad de </a:t>
            </a:r>
            <a:r>
              <a:rPr lang="es-ES" sz="2400" b="1" dirty="0">
                <a:solidFill>
                  <a:schemeClr val="bg1">
                    <a:lumMod val="50000"/>
                    <a:lumOff val="50000"/>
                  </a:schemeClr>
                </a:solidFill>
              </a:rPr>
              <a:t>representación</a:t>
            </a:r>
            <a:r>
              <a:rPr lang="es-ES" sz="2400" dirty="0">
                <a:solidFill>
                  <a:schemeClr val="bg1">
                    <a:lumMod val="50000"/>
                    <a:lumOff val="50000"/>
                  </a:schemeClr>
                </a:solidFill>
              </a:rPr>
              <a:t> respetando la voluntad y preferencias de su nieta. </a:t>
            </a:r>
          </a:p>
        </p:txBody>
      </p:sp>
      <p:sp>
        <p:nvSpPr>
          <p:cNvPr id="50180" name="3 Marcador de número de diapositiva">
            <a:extLst>
              <a:ext uri="{FF2B5EF4-FFF2-40B4-BE49-F238E27FC236}">
                <a16:creationId xmlns:a16="http://schemas.microsoft.com/office/drawing/2014/main" id="{9D2DC688-5F33-1AE2-BD11-D8136F7E4F5D}"/>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977B9AD-F3C5-4652-83AC-875200B6A247}" type="slidenum">
              <a:rPr lang="es-ES" altLang="es-AR">
                <a:solidFill>
                  <a:srgbClr val="00248F"/>
                </a:solidFill>
                <a:latin typeface="Arial" panose="020B0604020202020204" pitchFamily="34" charset="0"/>
              </a:rPr>
              <a:pPr eaLnBrk="1" hangingPunct="1"/>
              <a:t>84</a:t>
            </a:fld>
            <a:endParaRPr lang="es-ES" altLang="es-AR">
              <a:solidFill>
                <a:srgbClr val="00248F"/>
              </a:solidFill>
              <a:latin typeface="Arial" panose="020B0604020202020204" pitchFamily="34" charset="0"/>
            </a:endParaRPr>
          </a:p>
        </p:txBody>
      </p:sp>
      <p:pic>
        <p:nvPicPr>
          <p:cNvPr id="99333" name="Picture 5">
            <a:extLst>
              <a:ext uri="{FF2B5EF4-FFF2-40B4-BE49-F238E27FC236}">
                <a16:creationId xmlns:a16="http://schemas.microsoft.com/office/drawing/2014/main" id="{C85F8E99-5FEF-5D98-C201-1EA680AA2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300" y="0"/>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DA749B2-0CEE-C87F-A81F-89A62A4DD5B1}"/>
              </a:ext>
            </a:extLst>
          </p:cNvPr>
          <p:cNvSpPr>
            <a:spLocks noGrp="1"/>
          </p:cNvSpPr>
          <p:nvPr>
            <p:ph type="title"/>
          </p:nvPr>
        </p:nvSpPr>
        <p:spPr/>
        <p:txBody>
          <a:bodyPr/>
          <a:lstStyle/>
          <a:p>
            <a:pPr>
              <a:defRPr/>
            </a:pPr>
            <a:r>
              <a:rPr lang="es-ES" sz="2000" dirty="0">
                <a:solidFill>
                  <a:srgbClr val="FF0000"/>
                </a:solidFill>
              </a:rPr>
              <a:t>C. Apelaciones en lo Civil, Comercial y Laboral de Curuzú </a:t>
            </a:r>
            <a:br>
              <a:rPr lang="es-ES" sz="2000" dirty="0">
                <a:solidFill>
                  <a:srgbClr val="FF0000"/>
                </a:solidFill>
              </a:rPr>
            </a:br>
            <a:r>
              <a:rPr lang="es-ES" sz="2000" dirty="0">
                <a:solidFill>
                  <a:srgbClr val="FF0000"/>
                </a:solidFill>
              </a:rPr>
              <a:t>Cuatiá, Corrientes, 19/12/2016, S., A. T. s/restricción a la </a:t>
            </a:r>
            <a:br>
              <a:rPr lang="es-ES" sz="2000" dirty="0">
                <a:solidFill>
                  <a:srgbClr val="FF0000"/>
                </a:solidFill>
              </a:rPr>
            </a:br>
            <a:r>
              <a:rPr lang="es-ES" sz="2000" dirty="0">
                <a:solidFill>
                  <a:srgbClr val="FF0000"/>
                </a:solidFill>
              </a:rPr>
              <a:t>capacidad</a:t>
            </a:r>
            <a:r>
              <a:rPr lang="es-ES" sz="2000" dirty="0"/>
              <a:t> </a:t>
            </a:r>
            <a:r>
              <a:rPr lang="es-ES" sz="2000" dirty="0">
                <a:solidFill>
                  <a:srgbClr val="FF0000"/>
                </a:solidFill>
              </a:rPr>
              <a:t>de J.F.S</a:t>
            </a:r>
          </a:p>
        </p:txBody>
      </p:sp>
      <p:sp>
        <p:nvSpPr>
          <p:cNvPr id="3" name="2 Marcador de contenido">
            <a:extLst>
              <a:ext uri="{FF2B5EF4-FFF2-40B4-BE49-F238E27FC236}">
                <a16:creationId xmlns:a16="http://schemas.microsoft.com/office/drawing/2014/main" id="{F53690E6-90ED-6171-DB74-474DBC7148E9}"/>
              </a:ext>
            </a:extLst>
          </p:cNvPr>
          <p:cNvSpPr>
            <a:spLocks noGrp="1"/>
          </p:cNvSpPr>
          <p:nvPr>
            <p:ph idx="1"/>
          </p:nvPr>
        </p:nvSpPr>
        <p:spPr/>
        <p:txBody>
          <a:bodyPr/>
          <a:lstStyle/>
          <a:p>
            <a:pPr>
              <a:defRPr/>
            </a:pPr>
            <a:r>
              <a:rPr lang="es-ES" sz="2800" dirty="0">
                <a:solidFill>
                  <a:schemeClr val="bg1">
                    <a:lumMod val="50000"/>
                    <a:lumOff val="50000"/>
                  </a:schemeClr>
                </a:solidFill>
              </a:rPr>
              <a:t>... 2º) Para salir de la vivienda que habita hacia cualquier destino que desee, deberá hacerlo acompañado de su padre. (</a:t>
            </a:r>
            <a:r>
              <a:rPr lang="es-ES" sz="2800" dirty="0" err="1">
                <a:solidFill>
                  <a:schemeClr val="bg1">
                    <a:lumMod val="50000"/>
                    <a:lumOff val="50000"/>
                  </a:schemeClr>
                </a:solidFill>
              </a:rPr>
              <a:t>Juzg</a:t>
            </a:r>
            <a:r>
              <a:rPr lang="es-ES" sz="2800" dirty="0">
                <a:solidFill>
                  <a:schemeClr val="bg1">
                    <a:lumMod val="50000"/>
                    <a:lumOff val="50000"/>
                  </a:schemeClr>
                </a:solidFill>
              </a:rPr>
              <a:t>. 20/04/2016)</a:t>
            </a:r>
          </a:p>
          <a:p>
            <a:pPr>
              <a:defRPr/>
            </a:pPr>
            <a:r>
              <a:rPr lang="es-ES" sz="2800" b="1" dirty="0">
                <a:solidFill>
                  <a:srgbClr val="FF0000"/>
                </a:solidFill>
              </a:rPr>
              <a:t>Restringe indebidamente su libertad ambulatoria.</a:t>
            </a:r>
          </a:p>
          <a:p>
            <a:pPr>
              <a:defRPr/>
            </a:pPr>
            <a:r>
              <a:rPr lang="es-AR" sz="2800" dirty="0">
                <a:solidFill>
                  <a:schemeClr val="bg1">
                    <a:lumMod val="50000"/>
                    <a:lumOff val="50000"/>
                  </a:schemeClr>
                </a:solidFill>
              </a:rPr>
              <a:t>Art. 14 CDPD </a:t>
            </a:r>
            <a:r>
              <a:rPr lang="es-ES" sz="2800" dirty="0">
                <a:solidFill>
                  <a:schemeClr val="bg1">
                    <a:lumMod val="50000"/>
                    <a:lumOff val="50000"/>
                  </a:schemeClr>
                </a:solidFill>
              </a:rPr>
              <a:t>“el derecho a la libertad”, “y que la existencia de una incapacidad no justifique en ningún caso una privación de la libertad”</a:t>
            </a:r>
            <a:endParaRPr lang="es-AR" sz="2800" dirty="0">
              <a:solidFill>
                <a:schemeClr val="bg1">
                  <a:lumMod val="50000"/>
                  <a:lumOff val="50000"/>
                </a:schemeClr>
              </a:solidFill>
            </a:endParaRPr>
          </a:p>
          <a:p>
            <a:pPr>
              <a:defRPr/>
            </a:pPr>
            <a:r>
              <a:rPr lang="es-AR" sz="2800" dirty="0">
                <a:solidFill>
                  <a:schemeClr val="bg1">
                    <a:lumMod val="50000"/>
                    <a:lumOff val="50000"/>
                  </a:schemeClr>
                </a:solidFill>
              </a:rPr>
              <a:t>Art. 38 CCyC </a:t>
            </a:r>
            <a:r>
              <a:rPr lang="es-ES" sz="2800" dirty="0">
                <a:solidFill>
                  <a:schemeClr val="bg1">
                    <a:lumMod val="50000"/>
                    <a:lumOff val="50000"/>
                  </a:schemeClr>
                </a:solidFill>
              </a:rPr>
              <a:t>“procurando que la afectación de la autonomía personal sea la menor posible”.</a:t>
            </a:r>
          </a:p>
          <a:p>
            <a:pPr>
              <a:defRPr/>
            </a:pPr>
            <a:r>
              <a:rPr lang="es-ES" sz="2800" dirty="0">
                <a:solidFill>
                  <a:srgbClr val="FF0000"/>
                </a:solidFill>
              </a:rPr>
              <a:t>Revoca ... A) Determina la capacidad de los actos de la vida cotidiana. B) Restringe su  libertad ambulatoria.</a:t>
            </a:r>
          </a:p>
        </p:txBody>
      </p:sp>
      <p:sp>
        <p:nvSpPr>
          <p:cNvPr id="100356" name="3 Marcador de número de diapositiva">
            <a:extLst>
              <a:ext uri="{FF2B5EF4-FFF2-40B4-BE49-F238E27FC236}">
                <a16:creationId xmlns:a16="http://schemas.microsoft.com/office/drawing/2014/main" id="{EA803A8B-3741-03F3-197E-40C4F38404E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5E5D9F2-287D-425F-B41A-83A054E2759D}" type="slidenum">
              <a:rPr lang="es-ES" altLang="es-AR">
                <a:solidFill>
                  <a:schemeClr val="bg1"/>
                </a:solidFill>
                <a:latin typeface="Arial" panose="020B0604020202020204" pitchFamily="34" charset="0"/>
              </a:rPr>
              <a:pPr eaLnBrk="1" hangingPunct="1"/>
              <a:t>85</a:t>
            </a:fld>
            <a:endParaRPr lang="es-ES" altLang="es-AR">
              <a:solidFill>
                <a:schemeClr val="bg1"/>
              </a:solidFill>
              <a:latin typeface="Arial" panose="020B0604020202020204" pitchFamily="34" charset="0"/>
            </a:endParaRPr>
          </a:p>
        </p:txBody>
      </p:sp>
      <p:pic>
        <p:nvPicPr>
          <p:cNvPr id="100357" name="Picture 5">
            <a:extLst>
              <a:ext uri="{FF2B5EF4-FFF2-40B4-BE49-F238E27FC236}">
                <a16:creationId xmlns:a16="http://schemas.microsoft.com/office/drawing/2014/main" id="{52B57560-93A8-5384-63C4-2CECE524D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300" y="0"/>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553CDB17-3244-11DD-9D8C-F46736194F7C}"/>
              </a:ext>
            </a:extLst>
          </p:cNvPr>
          <p:cNvSpPr>
            <a:spLocks noGrp="1"/>
          </p:cNvSpPr>
          <p:nvPr>
            <p:ph type="title"/>
          </p:nvPr>
        </p:nvSpPr>
        <p:spPr/>
        <p:txBody>
          <a:bodyPr/>
          <a:lstStyle/>
          <a:p>
            <a:pPr>
              <a:defRPr/>
            </a:pPr>
            <a:r>
              <a:rPr lang="es-AR" dirty="0">
                <a:solidFill>
                  <a:srgbClr val="FF0000"/>
                </a:solidFill>
                <a:latin typeface="Algerian" pitchFamily="82" charset="0"/>
              </a:rPr>
              <a:t>Actos de la vida diaria</a:t>
            </a:r>
            <a:br>
              <a:rPr lang="es-AR" dirty="0">
                <a:solidFill>
                  <a:srgbClr val="FF0000"/>
                </a:solidFill>
                <a:latin typeface="Algerian" pitchFamily="82" charset="0"/>
              </a:rPr>
            </a:br>
            <a:r>
              <a:rPr lang="es-AR" sz="2800" dirty="0">
                <a:solidFill>
                  <a:srgbClr val="FF0000"/>
                </a:solidFill>
                <a:latin typeface="Algerian" pitchFamily="82" charset="0"/>
              </a:rPr>
              <a:t>J. Civil 56, 19/09/2020</a:t>
            </a:r>
            <a:endParaRPr lang="es-ES" sz="2800" dirty="0"/>
          </a:p>
        </p:txBody>
      </p:sp>
      <p:sp>
        <p:nvSpPr>
          <p:cNvPr id="3" name="2 Marcador de contenido">
            <a:extLst>
              <a:ext uri="{FF2B5EF4-FFF2-40B4-BE49-F238E27FC236}">
                <a16:creationId xmlns:a16="http://schemas.microsoft.com/office/drawing/2014/main" id="{F8C863DE-42C4-82D8-6D93-CC26F37A68EF}"/>
              </a:ext>
            </a:extLst>
          </p:cNvPr>
          <p:cNvSpPr>
            <a:spLocks noGrp="1"/>
          </p:cNvSpPr>
          <p:nvPr>
            <p:ph idx="1"/>
          </p:nvPr>
        </p:nvSpPr>
        <p:spPr/>
        <p:txBody>
          <a:bodyPr/>
          <a:lstStyle/>
          <a:p>
            <a:pPr>
              <a:defRPr/>
            </a:pPr>
            <a:r>
              <a:rPr lang="es-ES" sz="4000" b="1" dirty="0">
                <a:solidFill>
                  <a:schemeClr val="bg1">
                    <a:lumMod val="50000"/>
                    <a:lumOff val="50000"/>
                  </a:schemeClr>
                </a:solidFill>
              </a:rPr>
              <a:t>RESUELVO: </a:t>
            </a:r>
          </a:p>
          <a:p>
            <a:pPr>
              <a:defRPr/>
            </a:pPr>
            <a:r>
              <a:rPr lang="es-ES" sz="4000" b="1" dirty="0">
                <a:solidFill>
                  <a:schemeClr val="bg1">
                    <a:lumMod val="50000"/>
                    <a:lumOff val="50000"/>
                  </a:schemeClr>
                </a:solidFill>
              </a:rPr>
              <a:t>1º) .... </a:t>
            </a:r>
            <a:r>
              <a:rPr lang="es-ES" sz="4000" dirty="0">
                <a:solidFill>
                  <a:schemeClr val="bg1">
                    <a:lumMod val="50000"/>
                    <a:lumOff val="50000"/>
                  </a:schemeClr>
                </a:solidFill>
              </a:rPr>
              <a:t>En cuanto a los restantes aspectos cotidianos y jurídicos de carácter personal y personalísimos quedan comprendidos en el principio de reserva del art. 19 de la CN y las reglas prescriptas en el art. 31 inc. a) y b) del </a:t>
            </a:r>
            <a:r>
              <a:rPr lang="es-ES" sz="4000" dirty="0" err="1">
                <a:solidFill>
                  <a:schemeClr val="bg1">
                    <a:lumMod val="50000"/>
                    <a:lumOff val="50000"/>
                  </a:schemeClr>
                </a:solidFill>
              </a:rPr>
              <a:t>CCyCN</a:t>
            </a:r>
            <a:r>
              <a:rPr lang="es-ES" sz="4000" dirty="0">
                <a:solidFill>
                  <a:schemeClr val="bg1">
                    <a:lumMod val="50000"/>
                    <a:lumOff val="50000"/>
                  </a:schemeClr>
                </a:solidFill>
              </a:rPr>
              <a:t>. </a:t>
            </a:r>
          </a:p>
        </p:txBody>
      </p:sp>
      <p:sp>
        <p:nvSpPr>
          <p:cNvPr id="101380" name="3 Marcador de número de diapositiva">
            <a:extLst>
              <a:ext uri="{FF2B5EF4-FFF2-40B4-BE49-F238E27FC236}">
                <a16:creationId xmlns:a16="http://schemas.microsoft.com/office/drawing/2014/main" id="{509E618D-4C62-0AC8-B1A8-BCFDA92412C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B3CF310-6048-47EE-AF07-7C4CEB761B7D}" type="slidenum">
              <a:rPr lang="es-ES" altLang="es-AR">
                <a:latin typeface="Arial" panose="020B0604020202020204" pitchFamily="34" charset="0"/>
              </a:rPr>
              <a:pPr eaLnBrk="1" hangingPunct="1"/>
              <a:t>86</a:t>
            </a:fld>
            <a:endParaRPr lang="es-ES" altLang="es-AR">
              <a:latin typeface="Arial" panose="020B060402020202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10075B6-6EEB-E280-A39C-B82E2F74DCC0}"/>
              </a:ext>
            </a:extLst>
          </p:cNvPr>
          <p:cNvSpPr>
            <a:spLocks noGrp="1"/>
          </p:cNvSpPr>
          <p:nvPr>
            <p:ph type="title"/>
          </p:nvPr>
        </p:nvSpPr>
        <p:spPr/>
        <p:txBody>
          <a:bodyPr/>
          <a:lstStyle/>
          <a:p>
            <a:pPr>
              <a:defRPr/>
            </a:pPr>
            <a:r>
              <a:rPr lang="es-ES" dirty="0">
                <a:solidFill>
                  <a:srgbClr val="FF0000"/>
                </a:solidFill>
              </a:rPr>
              <a:t>Fórmulas amplias de </a:t>
            </a:r>
            <a:br>
              <a:rPr lang="es-ES" dirty="0">
                <a:solidFill>
                  <a:srgbClr val="FF0000"/>
                </a:solidFill>
              </a:rPr>
            </a:br>
            <a:r>
              <a:rPr lang="es-ES" dirty="0">
                <a:solidFill>
                  <a:srgbClr val="FF0000"/>
                </a:solidFill>
              </a:rPr>
              <a:t>restricción de la capacidad</a:t>
            </a:r>
          </a:p>
        </p:txBody>
      </p:sp>
      <p:sp>
        <p:nvSpPr>
          <p:cNvPr id="3" name="2 Marcador de contenido">
            <a:extLst>
              <a:ext uri="{FF2B5EF4-FFF2-40B4-BE49-F238E27FC236}">
                <a16:creationId xmlns:a16="http://schemas.microsoft.com/office/drawing/2014/main" id="{3EEA97F4-96CC-B488-B045-48DE88D64776}"/>
              </a:ext>
            </a:extLst>
          </p:cNvPr>
          <p:cNvSpPr>
            <a:spLocks noGrp="1"/>
          </p:cNvSpPr>
          <p:nvPr>
            <p:ph idx="1"/>
          </p:nvPr>
        </p:nvSpPr>
        <p:spPr>
          <a:xfrm>
            <a:off x="468313" y="1700213"/>
            <a:ext cx="8229600" cy="4525962"/>
          </a:xfrm>
        </p:spPr>
        <p:txBody>
          <a:bodyPr/>
          <a:lstStyle/>
          <a:p>
            <a:pPr>
              <a:defRPr/>
            </a:pPr>
            <a:r>
              <a:rPr lang="es-ES" dirty="0">
                <a:solidFill>
                  <a:schemeClr val="bg1">
                    <a:lumMod val="50000"/>
                    <a:lumOff val="50000"/>
                  </a:schemeClr>
                </a:solidFill>
              </a:rPr>
              <a:t>Por su generalidad abarcan un amplio número de actos jurídicos , de manera velada significan la declaración de incapacidad –virtualmente- total.</a:t>
            </a:r>
          </a:p>
          <a:p>
            <a:pPr>
              <a:defRPr/>
            </a:pPr>
            <a:r>
              <a:rPr lang="es-ES" dirty="0">
                <a:solidFill>
                  <a:schemeClr val="bg1">
                    <a:lumMod val="50000"/>
                    <a:lumOff val="50000"/>
                  </a:schemeClr>
                </a:solidFill>
              </a:rPr>
              <a:t>Para todos estos actos deberá ser </a:t>
            </a:r>
            <a:r>
              <a:rPr lang="es-ES" b="1" dirty="0">
                <a:solidFill>
                  <a:schemeClr val="bg1">
                    <a:lumMod val="50000"/>
                    <a:lumOff val="50000"/>
                  </a:schemeClr>
                </a:solidFill>
              </a:rPr>
              <a:t>representada</a:t>
            </a:r>
            <a:r>
              <a:rPr lang="es-ES" dirty="0">
                <a:solidFill>
                  <a:schemeClr val="bg1">
                    <a:lumMod val="50000"/>
                    <a:lumOff val="50000"/>
                  </a:schemeClr>
                </a:solidFill>
              </a:rPr>
              <a:t> por su progenitora, Sra. ... a quien se le asignan las correspondientes </a:t>
            </a:r>
            <a:r>
              <a:rPr lang="es-ES" sz="3600" b="1" dirty="0">
                <a:solidFill>
                  <a:srgbClr val="FF0000"/>
                </a:solidFill>
              </a:rPr>
              <a:t>funciones de apoyo jurídico intenso.</a:t>
            </a:r>
          </a:p>
          <a:p>
            <a:pPr>
              <a:defRPr/>
            </a:pPr>
            <a:r>
              <a:rPr lang="es-ES" dirty="0">
                <a:solidFill>
                  <a:schemeClr val="bg1">
                    <a:lumMod val="50000"/>
                    <a:lumOff val="50000"/>
                  </a:schemeClr>
                </a:solidFill>
              </a:rPr>
              <a:t>Se utiliza el sistema de apoyos para enmascarar un mecanismo sustitutivo de la voluntad.</a:t>
            </a:r>
          </a:p>
          <a:p>
            <a:pPr>
              <a:defRPr/>
            </a:pPr>
            <a:endParaRPr lang="es-ES" dirty="0">
              <a:solidFill>
                <a:schemeClr val="bg1">
                  <a:lumMod val="75000"/>
                  <a:lumOff val="25000"/>
                </a:schemeClr>
              </a:solidFill>
            </a:endParaRPr>
          </a:p>
        </p:txBody>
      </p:sp>
      <p:sp>
        <p:nvSpPr>
          <p:cNvPr id="102404" name="3 Marcador de número de diapositiva">
            <a:extLst>
              <a:ext uri="{FF2B5EF4-FFF2-40B4-BE49-F238E27FC236}">
                <a16:creationId xmlns:a16="http://schemas.microsoft.com/office/drawing/2014/main" id="{690DB886-3691-A6A2-43FB-17790BC6123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903ECD0-BE96-4B7A-9FCA-C8EE18CF62A9}" type="slidenum">
              <a:rPr lang="es-ES" altLang="es-AR">
                <a:solidFill>
                  <a:schemeClr val="bg1"/>
                </a:solidFill>
                <a:latin typeface="Arial" panose="020B0604020202020204" pitchFamily="34" charset="0"/>
              </a:rPr>
              <a:pPr eaLnBrk="1" hangingPunct="1"/>
              <a:t>87</a:t>
            </a:fld>
            <a:endParaRPr lang="es-ES" altLang="es-AR">
              <a:solidFill>
                <a:schemeClr val="bg1"/>
              </a:solidFill>
              <a:latin typeface="Arial" panose="020B0604020202020204" pitchFamily="34" charset="0"/>
            </a:endParaRPr>
          </a:p>
        </p:txBody>
      </p:sp>
      <p:pic>
        <p:nvPicPr>
          <p:cNvPr id="102405" name="Picture 2">
            <a:extLst>
              <a:ext uri="{FF2B5EF4-FFF2-40B4-BE49-F238E27FC236}">
                <a16:creationId xmlns:a16="http://schemas.microsoft.com/office/drawing/2014/main" id="{E232F14A-1242-BDC2-DD19-0F5C966AA0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300" y="0"/>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4579004-96AD-7637-B740-B572E3B98CCF}"/>
              </a:ext>
            </a:extLst>
          </p:cNvPr>
          <p:cNvSpPr>
            <a:spLocks noGrp="1"/>
          </p:cNvSpPr>
          <p:nvPr>
            <p:ph type="title"/>
          </p:nvPr>
        </p:nvSpPr>
        <p:spPr/>
        <p:txBody>
          <a:bodyPr/>
          <a:lstStyle/>
          <a:p>
            <a:pPr>
              <a:defRPr/>
            </a:pPr>
            <a:r>
              <a:rPr lang="es-AR" sz="3600" dirty="0">
                <a:solidFill>
                  <a:srgbClr val="FF0000"/>
                </a:solidFill>
                <a:latin typeface="Algerian" pitchFamily="82" charset="0"/>
              </a:rPr>
              <a:t>RESTRICCION PARA TODOS LOS ACTOS</a:t>
            </a:r>
            <a:br>
              <a:rPr lang="es-AR" sz="3600" dirty="0">
                <a:solidFill>
                  <a:srgbClr val="FF0000"/>
                </a:solidFill>
                <a:latin typeface="Algerian" pitchFamily="82" charset="0"/>
              </a:rPr>
            </a:br>
            <a:r>
              <a:rPr lang="es-AR" sz="2000" dirty="0">
                <a:solidFill>
                  <a:srgbClr val="FF0000"/>
                </a:solidFill>
              </a:rPr>
              <a:t>CNCiv., Sala H, 27/12/2019, </a:t>
            </a:r>
            <a:r>
              <a:rPr lang="es-ES" sz="2000" dirty="0">
                <a:solidFill>
                  <a:srgbClr val="FF0000"/>
                </a:solidFill>
              </a:rPr>
              <a:t>T, M.E. s/</a:t>
            </a:r>
            <a:r>
              <a:rPr lang="es-ES" sz="2000" dirty="0" err="1">
                <a:solidFill>
                  <a:srgbClr val="FF0000"/>
                </a:solidFill>
              </a:rPr>
              <a:t>det</a:t>
            </a:r>
            <a:r>
              <a:rPr lang="es-ES" sz="2000" dirty="0">
                <a:solidFill>
                  <a:srgbClr val="FF0000"/>
                </a:solidFill>
              </a:rPr>
              <a:t>. capacidad</a:t>
            </a:r>
            <a:br>
              <a:rPr lang="es-ES" sz="2000" dirty="0">
                <a:solidFill>
                  <a:srgbClr val="FF0000"/>
                </a:solidFill>
              </a:rPr>
            </a:br>
            <a:endParaRPr lang="es-ES" sz="2000" dirty="0">
              <a:solidFill>
                <a:srgbClr val="FF0000"/>
              </a:solidFill>
            </a:endParaRPr>
          </a:p>
        </p:txBody>
      </p:sp>
      <p:sp>
        <p:nvSpPr>
          <p:cNvPr id="3" name="2 Marcador de contenido">
            <a:extLst>
              <a:ext uri="{FF2B5EF4-FFF2-40B4-BE49-F238E27FC236}">
                <a16:creationId xmlns:a16="http://schemas.microsoft.com/office/drawing/2014/main" id="{185D8F04-4114-2975-D47B-18E3630160E3}"/>
              </a:ext>
            </a:extLst>
          </p:cNvPr>
          <p:cNvSpPr>
            <a:spLocks noGrp="1"/>
          </p:cNvSpPr>
          <p:nvPr>
            <p:ph idx="1"/>
          </p:nvPr>
        </p:nvSpPr>
        <p:spPr/>
        <p:txBody>
          <a:bodyPr/>
          <a:lstStyle/>
          <a:p>
            <a:pPr>
              <a:defRPr/>
            </a:pPr>
            <a:r>
              <a:rPr lang="es-ES" sz="2800" dirty="0">
                <a:solidFill>
                  <a:schemeClr val="bg1">
                    <a:lumMod val="50000"/>
                    <a:lumOff val="50000"/>
                  </a:schemeClr>
                </a:solidFill>
                <a:latin typeface="Arial" pitchFamily="34" charset="0"/>
                <a:cs typeface="Arial" pitchFamily="34" charset="0"/>
              </a:rPr>
              <a:t>Restringir la capacidad del Sr. M.E.T., </a:t>
            </a:r>
          </a:p>
          <a:p>
            <a:pPr>
              <a:defRPr/>
            </a:pPr>
            <a:r>
              <a:rPr lang="es-ES" sz="2800" dirty="0">
                <a:solidFill>
                  <a:schemeClr val="bg1">
                    <a:lumMod val="50000"/>
                    <a:lumOff val="50000"/>
                  </a:schemeClr>
                </a:solidFill>
                <a:latin typeface="Arial" pitchFamily="34" charset="0"/>
                <a:cs typeface="Arial" pitchFamily="34" charset="0"/>
              </a:rPr>
              <a:t>para </a:t>
            </a:r>
            <a:r>
              <a:rPr lang="es-ES" sz="2800" b="1" dirty="0">
                <a:solidFill>
                  <a:srgbClr val="FF0000"/>
                </a:solidFill>
                <a:latin typeface="Arial Black" pitchFamily="34" charset="0"/>
                <a:cs typeface="Arial" pitchFamily="34" charset="0"/>
              </a:rPr>
              <a:t>todos los actos personales y patrimoniales, </a:t>
            </a:r>
            <a:r>
              <a:rPr lang="es-ES" sz="2800" dirty="0">
                <a:solidFill>
                  <a:schemeClr val="bg1">
                    <a:lumMod val="50000"/>
                    <a:lumOff val="50000"/>
                  </a:schemeClr>
                </a:solidFill>
                <a:latin typeface="Arial" pitchFamily="34" charset="0"/>
                <a:cs typeface="Arial" pitchFamily="34" charset="0"/>
              </a:rPr>
              <a:t>respecto de los cuales será representado por la persona designada a tales fines. Necesaria la autorización judicial para actos de disposición de bienes registrables. No puede ejercer su derecho electoral, como así tampoco puede ser Presidente de Mesa, ni formar o ser integrante de algún partido político y/o afiliarse al mismo. b) Designar en la función de </a:t>
            </a:r>
            <a:r>
              <a:rPr lang="es-ES" sz="2800" dirty="0">
                <a:solidFill>
                  <a:srgbClr val="FF0000"/>
                </a:solidFill>
                <a:latin typeface="Arial" pitchFamily="34" charset="0"/>
                <a:cs typeface="Arial" pitchFamily="34" charset="0"/>
              </a:rPr>
              <a:t>apoyo</a:t>
            </a:r>
            <a:r>
              <a:rPr lang="es-ES" sz="2800" dirty="0">
                <a:solidFill>
                  <a:schemeClr val="bg1">
                    <a:lumMod val="50000"/>
                    <a:lumOff val="50000"/>
                  </a:schemeClr>
                </a:solidFill>
                <a:latin typeface="Arial" pitchFamily="34" charset="0"/>
                <a:cs typeface="Arial" pitchFamily="34" charset="0"/>
              </a:rPr>
              <a:t> con representación a su esposa. ALZADA CONFIRMA </a:t>
            </a:r>
          </a:p>
        </p:txBody>
      </p:sp>
      <p:sp>
        <p:nvSpPr>
          <p:cNvPr id="103428" name="3 Marcador de número de diapositiva">
            <a:extLst>
              <a:ext uri="{FF2B5EF4-FFF2-40B4-BE49-F238E27FC236}">
                <a16:creationId xmlns:a16="http://schemas.microsoft.com/office/drawing/2014/main" id="{25A93CDC-CB46-CC71-4F5B-82B9226AA38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017E62F-7436-432C-90C4-CFE243FC9DD6}" type="slidenum">
              <a:rPr lang="es-ES" altLang="es-AR">
                <a:solidFill>
                  <a:schemeClr val="bg1"/>
                </a:solidFill>
                <a:latin typeface="Arial" panose="020B0604020202020204" pitchFamily="34" charset="0"/>
              </a:rPr>
              <a:pPr eaLnBrk="1" hangingPunct="1"/>
              <a:t>88</a:t>
            </a:fld>
            <a:endParaRPr lang="es-ES" altLang="es-AR">
              <a:solidFill>
                <a:schemeClr val="bg1"/>
              </a:solidFill>
              <a:latin typeface="Arial" panose="020B0604020202020204" pitchFamily="34" charset="0"/>
            </a:endParaRPr>
          </a:p>
        </p:txBody>
      </p:sp>
      <p:pic>
        <p:nvPicPr>
          <p:cNvPr id="103429" name="Picture 5">
            <a:extLst>
              <a:ext uri="{FF2B5EF4-FFF2-40B4-BE49-F238E27FC236}">
                <a16:creationId xmlns:a16="http://schemas.microsoft.com/office/drawing/2014/main" id="{C5E6C813-B5FD-A04E-4F47-C94BC4119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908050"/>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5FE1C44-0D62-C21B-4F61-BB24843B59D2}"/>
              </a:ext>
            </a:extLst>
          </p:cNvPr>
          <p:cNvSpPr>
            <a:spLocks noGrp="1"/>
          </p:cNvSpPr>
          <p:nvPr>
            <p:ph type="title"/>
          </p:nvPr>
        </p:nvSpPr>
        <p:spPr/>
        <p:txBody>
          <a:bodyPr/>
          <a:lstStyle/>
          <a:p>
            <a:pPr>
              <a:defRPr/>
            </a:pPr>
            <a:r>
              <a:rPr lang="es-AR" dirty="0">
                <a:solidFill>
                  <a:srgbClr val="FF0000"/>
                </a:solidFill>
              </a:rPr>
              <a:t>Juzgado de Familia N° 1 </a:t>
            </a:r>
            <a:br>
              <a:rPr lang="es-AR" dirty="0">
                <a:solidFill>
                  <a:srgbClr val="FF0000"/>
                </a:solidFill>
              </a:rPr>
            </a:br>
            <a:r>
              <a:rPr lang="es-AR" sz="3200" dirty="0">
                <a:solidFill>
                  <a:srgbClr val="FF0000"/>
                </a:solidFill>
              </a:rPr>
              <a:t>Junín, 30/07/2020</a:t>
            </a:r>
            <a:endParaRPr lang="es-ES" sz="3200" dirty="0">
              <a:solidFill>
                <a:srgbClr val="FF0000"/>
              </a:solidFill>
            </a:endParaRPr>
          </a:p>
        </p:txBody>
      </p:sp>
      <p:sp>
        <p:nvSpPr>
          <p:cNvPr id="3" name="2 Marcador de contenido">
            <a:extLst>
              <a:ext uri="{FF2B5EF4-FFF2-40B4-BE49-F238E27FC236}">
                <a16:creationId xmlns:a16="http://schemas.microsoft.com/office/drawing/2014/main" id="{044D85D8-8D0D-9A0E-EDAC-165EE01FD2FF}"/>
              </a:ext>
            </a:extLst>
          </p:cNvPr>
          <p:cNvSpPr>
            <a:spLocks noGrp="1"/>
          </p:cNvSpPr>
          <p:nvPr>
            <p:ph idx="1"/>
          </p:nvPr>
        </p:nvSpPr>
        <p:spPr/>
        <p:txBody>
          <a:bodyPr/>
          <a:lstStyle/>
          <a:p>
            <a:pPr>
              <a:defRPr/>
            </a:pPr>
            <a:r>
              <a:rPr lang="es-AR" dirty="0">
                <a:solidFill>
                  <a:schemeClr val="bg1">
                    <a:lumMod val="50000"/>
                    <a:lumOff val="50000"/>
                  </a:schemeClr>
                </a:solidFill>
              </a:rPr>
              <a:t>Persona en </a:t>
            </a:r>
            <a:r>
              <a:rPr lang="es-AR" b="1" dirty="0">
                <a:solidFill>
                  <a:schemeClr val="bg1">
                    <a:lumMod val="50000"/>
                    <a:lumOff val="50000"/>
                  </a:schemeClr>
                </a:solidFill>
              </a:rPr>
              <a:t>estado vegetativo persistente </a:t>
            </a:r>
            <a:r>
              <a:rPr lang="es-AR" dirty="0">
                <a:solidFill>
                  <a:schemeClr val="bg1">
                    <a:lumMod val="50000"/>
                    <a:lumOff val="50000"/>
                  </a:schemeClr>
                </a:solidFill>
              </a:rPr>
              <a:t>por accidente automovilístico</a:t>
            </a:r>
          </a:p>
          <a:p>
            <a:pPr>
              <a:defRPr/>
            </a:pPr>
            <a:r>
              <a:rPr lang="es-AR" dirty="0">
                <a:solidFill>
                  <a:schemeClr val="bg1">
                    <a:lumMod val="50000"/>
                    <a:lumOff val="50000"/>
                  </a:schemeClr>
                </a:solidFill>
              </a:rPr>
              <a:t>Resuelvo: restringir su capacidad jurídica para la realización de actos de disposición,  administración, políticos  y personalismos,  los cuales no puede otorgar por sí solo, sino que necesitará ser </a:t>
            </a:r>
            <a:r>
              <a:rPr lang="es-AR" dirty="0">
                <a:solidFill>
                  <a:schemeClr val="bg1">
                    <a:lumMod val="50000"/>
                    <a:lumOff val="50000"/>
                  </a:schemeClr>
                </a:solidFill>
                <a:latin typeface="Arial Black" pitchFamily="34" charset="0"/>
              </a:rPr>
              <a:t>REPRESENTADO</a:t>
            </a:r>
            <a:r>
              <a:rPr lang="es-AR" dirty="0">
                <a:solidFill>
                  <a:schemeClr val="bg1">
                    <a:lumMod val="50000"/>
                    <a:lumOff val="50000"/>
                  </a:schemeClr>
                </a:solidFill>
              </a:rPr>
              <a:t> por su madre a quien se designa como </a:t>
            </a:r>
            <a:r>
              <a:rPr lang="es-AR" b="1" dirty="0">
                <a:solidFill>
                  <a:schemeClr val="bg1">
                    <a:lumMod val="50000"/>
                    <a:lumOff val="50000"/>
                  </a:schemeClr>
                </a:solidFill>
                <a:latin typeface="Arial Black" pitchFamily="34" charset="0"/>
              </a:rPr>
              <a:t>apoyo judicial</a:t>
            </a:r>
            <a:r>
              <a:rPr lang="es-AR" dirty="0">
                <a:solidFill>
                  <a:schemeClr val="bg1">
                    <a:lumMod val="50000"/>
                    <a:lumOff val="50000"/>
                  </a:schemeClr>
                </a:solidFill>
              </a:rPr>
              <a:t>.</a:t>
            </a:r>
            <a:endParaRPr lang="es-ES" dirty="0">
              <a:solidFill>
                <a:schemeClr val="bg1">
                  <a:lumMod val="50000"/>
                  <a:lumOff val="50000"/>
                </a:schemeClr>
              </a:solidFill>
            </a:endParaRPr>
          </a:p>
        </p:txBody>
      </p:sp>
      <p:sp>
        <p:nvSpPr>
          <p:cNvPr id="104452" name="3 Marcador de número de diapositiva">
            <a:extLst>
              <a:ext uri="{FF2B5EF4-FFF2-40B4-BE49-F238E27FC236}">
                <a16:creationId xmlns:a16="http://schemas.microsoft.com/office/drawing/2014/main" id="{520E2629-2ED6-D96E-5746-C78C44DDB3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3FAF60F-DD27-4CBD-A04D-0E5CC0485A4B}" type="slidenum">
              <a:rPr lang="es-ES" altLang="es-AR">
                <a:latin typeface="Arial" panose="020B0604020202020204" pitchFamily="34" charset="0"/>
              </a:rPr>
              <a:pPr eaLnBrk="1" hangingPunct="1"/>
              <a:t>89</a:t>
            </a:fld>
            <a:endParaRPr lang="es-ES" altLang="es-AR">
              <a:latin typeface="Arial" panose="020B0604020202020204" pitchFamily="34" charset="0"/>
            </a:endParaRPr>
          </a:p>
        </p:txBody>
      </p:sp>
      <p:pic>
        <p:nvPicPr>
          <p:cNvPr id="104453" name="Picture 2">
            <a:extLst>
              <a:ext uri="{FF2B5EF4-FFF2-40B4-BE49-F238E27FC236}">
                <a16:creationId xmlns:a16="http://schemas.microsoft.com/office/drawing/2014/main" id="{1C5005AE-A281-F7D9-5F1A-C825FB532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333375"/>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C13BD3C-E25B-E691-062D-4A8B63F498DD}"/>
              </a:ext>
            </a:extLst>
          </p:cNvPr>
          <p:cNvSpPr>
            <a:spLocks noGrp="1"/>
          </p:cNvSpPr>
          <p:nvPr>
            <p:ph type="title"/>
          </p:nvPr>
        </p:nvSpPr>
        <p:spPr/>
        <p:txBody>
          <a:bodyPr/>
          <a:lstStyle/>
          <a:p>
            <a:pPr>
              <a:defRPr/>
            </a:pPr>
            <a:r>
              <a:rPr lang="es-AR" sz="4000" dirty="0">
                <a:solidFill>
                  <a:srgbClr val="FF0000"/>
                </a:solidFill>
                <a:latin typeface="Algerian" pitchFamily="82" charset="0"/>
              </a:rPr>
              <a:t>Situaciones hipotéticas</a:t>
            </a:r>
            <a:br>
              <a:rPr lang="es-AR" sz="4000" dirty="0">
                <a:solidFill>
                  <a:srgbClr val="FF0000"/>
                </a:solidFill>
                <a:latin typeface="Algerian" pitchFamily="82" charset="0"/>
              </a:rPr>
            </a:br>
            <a:r>
              <a:rPr lang="es-AR" sz="2400" dirty="0" err="1">
                <a:solidFill>
                  <a:srgbClr val="FF0000"/>
                </a:solidFill>
                <a:latin typeface="Arial" pitchFamily="34" charset="0"/>
                <a:cs typeface="Arial" pitchFamily="34" charset="0"/>
              </a:rPr>
              <a:t>CNCiv</a:t>
            </a:r>
            <a:r>
              <a:rPr lang="es-AR" sz="2400" dirty="0">
                <a:solidFill>
                  <a:srgbClr val="FF0000"/>
                </a:solidFill>
                <a:latin typeface="Arial" pitchFamily="34" charset="0"/>
                <a:cs typeface="Arial" pitchFamily="34" charset="0"/>
              </a:rPr>
              <a:t>., Sala I, 10/08/2018, C.,L.N. s/</a:t>
            </a:r>
            <a:r>
              <a:rPr lang="es-AR" sz="2400" dirty="0" err="1">
                <a:solidFill>
                  <a:srgbClr val="FF0000"/>
                </a:solidFill>
                <a:latin typeface="Arial" pitchFamily="34" charset="0"/>
                <a:cs typeface="Arial" pitchFamily="34" charset="0"/>
              </a:rPr>
              <a:t>det</a:t>
            </a:r>
            <a:r>
              <a:rPr lang="es-AR" sz="2400" dirty="0">
                <a:solidFill>
                  <a:srgbClr val="FF0000"/>
                </a:solidFill>
                <a:latin typeface="Arial" pitchFamily="34" charset="0"/>
                <a:cs typeface="Arial" pitchFamily="34" charset="0"/>
              </a:rPr>
              <a:t>. </a:t>
            </a:r>
            <a:br>
              <a:rPr lang="es-AR" sz="2400" dirty="0">
                <a:solidFill>
                  <a:srgbClr val="FF0000"/>
                </a:solidFill>
                <a:latin typeface="Arial" pitchFamily="34" charset="0"/>
                <a:cs typeface="Arial" pitchFamily="34" charset="0"/>
              </a:rPr>
            </a:br>
            <a:r>
              <a:rPr lang="es-AR" sz="2400" dirty="0">
                <a:solidFill>
                  <a:srgbClr val="FF0000"/>
                </a:solidFill>
                <a:latin typeface="Arial" pitchFamily="34" charset="0"/>
                <a:cs typeface="Arial" pitchFamily="34" charset="0"/>
              </a:rPr>
              <a:t>capacidad</a:t>
            </a:r>
            <a:endParaRPr lang="es-ES" sz="4000" dirty="0">
              <a:solidFill>
                <a:srgbClr val="FF0000"/>
              </a:solidFill>
              <a:latin typeface="Arial" pitchFamily="34" charset="0"/>
              <a:cs typeface="Arial" pitchFamily="34" charset="0"/>
            </a:endParaRPr>
          </a:p>
        </p:txBody>
      </p:sp>
      <p:sp>
        <p:nvSpPr>
          <p:cNvPr id="3" name="2 Marcador de contenido">
            <a:extLst>
              <a:ext uri="{FF2B5EF4-FFF2-40B4-BE49-F238E27FC236}">
                <a16:creationId xmlns:a16="http://schemas.microsoft.com/office/drawing/2014/main" id="{3B07B4D7-CBDA-A1A4-EAAB-ADFB0222FA1C}"/>
              </a:ext>
            </a:extLst>
          </p:cNvPr>
          <p:cNvSpPr>
            <a:spLocks noGrp="1"/>
          </p:cNvSpPr>
          <p:nvPr>
            <p:ph idx="1"/>
          </p:nvPr>
        </p:nvSpPr>
        <p:spPr/>
        <p:txBody>
          <a:bodyPr/>
          <a:lstStyle/>
          <a:p>
            <a:pPr>
              <a:defRPr/>
            </a:pPr>
            <a:r>
              <a:rPr lang="es-AR" sz="2800" dirty="0">
                <a:solidFill>
                  <a:schemeClr val="bg1">
                    <a:lumMod val="50000"/>
                    <a:lumOff val="50000"/>
                  </a:schemeClr>
                </a:solidFill>
                <a:latin typeface="Arial" pitchFamily="34" charset="0"/>
                <a:cs typeface="Arial" pitchFamily="34" charset="0"/>
              </a:rPr>
              <a:t>Persona sin bienes en situación de calle.</a:t>
            </a:r>
          </a:p>
          <a:p>
            <a:pPr>
              <a:defRPr/>
            </a:pPr>
            <a:r>
              <a:rPr lang="es-AR" sz="2800" dirty="0">
                <a:solidFill>
                  <a:schemeClr val="bg1">
                    <a:lumMod val="50000"/>
                    <a:lumOff val="50000"/>
                  </a:schemeClr>
                </a:solidFill>
                <a:latin typeface="Arial" pitchFamily="34" charset="0"/>
                <a:cs typeface="Arial" pitchFamily="34" charset="0"/>
              </a:rPr>
              <a:t>Restricción a la capacidad para </a:t>
            </a:r>
            <a:r>
              <a:rPr lang="es-ES_tradnl" sz="2800" dirty="0">
                <a:solidFill>
                  <a:schemeClr val="bg1">
                    <a:lumMod val="50000"/>
                    <a:lumOff val="50000"/>
                  </a:schemeClr>
                </a:solidFill>
                <a:latin typeface="Arial" pitchFamily="34" charset="0"/>
                <a:cs typeface="Arial" pitchFamily="34" charset="0"/>
              </a:rPr>
              <a:t>la realización de actos jurídicos de disposición y administración de sus bienes.</a:t>
            </a:r>
          </a:p>
          <a:p>
            <a:pPr>
              <a:defRPr/>
            </a:pPr>
            <a:r>
              <a:rPr lang="es-ES_tradnl" sz="2800" dirty="0">
                <a:solidFill>
                  <a:schemeClr val="bg1">
                    <a:lumMod val="50000"/>
                    <a:lumOff val="50000"/>
                  </a:schemeClr>
                </a:solidFill>
                <a:latin typeface="Arial" pitchFamily="34" charset="0"/>
                <a:cs typeface="Arial" pitchFamily="34" charset="0"/>
              </a:rPr>
              <a:t>Defensa Pública APELA. Alzada confirma.</a:t>
            </a:r>
          </a:p>
          <a:p>
            <a:pPr>
              <a:defRPr/>
            </a:pPr>
            <a:r>
              <a:rPr lang="es-ES_tradnl" sz="2800" dirty="0">
                <a:solidFill>
                  <a:schemeClr val="bg1">
                    <a:lumMod val="50000"/>
                    <a:lumOff val="50000"/>
                  </a:schemeClr>
                </a:solidFill>
                <a:latin typeface="Arial" pitchFamily="34" charset="0"/>
                <a:cs typeface="Arial" pitchFamily="34" charset="0"/>
              </a:rPr>
              <a:t>La inexistencia de bienes registrables a nombre de C.L.N. no es óbice para establecer un sistema de protección general que contemple su </a:t>
            </a:r>
            <a:r>
              <a:rPr lang="es-ES_tradnl" sz="2800" b="1" dirty="0">
                <a:solidFill>
                  <a:schemeClr val="bg1">
                    <a:lumMod val="50000"/>
                    <a:lumOff val="50000"/>
                  </a:schemeClr>
                </a:solidFill>
                <a:latin typeface="Arial" pitchFamily="34" charset="0"/>
                <a:cs typeface="Arial" pitchFamily="34" charset="0"/>
              </a:rPr>
              <a:t>eventual existencia</a:t>
            </a:r>
            <a:r>
              <a:rPr lang="es-ES_tradnl" sz="2800" dirty="0">
                <a:solidFill>
                  <a:schemeClr val="bg1">
                    <a:lumMod val="50000"/>
                    <a:lumOff val="50000"/>
                  </a:schemeClr>
                </a:solidFill>
                <a:latin typeface="Arial" pitchFamily="34" charset="0"/>
                <a:cs typeface="Arial" pitchFamily="34" charset="0"/>
              </a:rPr>
              <a:t>. Agregó como salvaguarda la necesaria autorización judicial para los actos de disposición.</a:t>
            </a:r>
            <a:endParaRPr lang="es-ES" sz="2800" dirty="0">
              <a:solidFill>
                <a:schemeClr val="bg1">
                  <a:lumMod val="50000"/>
                  <a:lumOff val="50000"/>
                </a:schemeClr>
              </a:solidFill>
              <a:latin typeface="Arial" pitchFamily="34" charset="0"/>
              <a:cs typeface="Arial" pitchFamily="34" charset="0"/>
            </a:endParaRPr>
          </a:p>
        </p:txBody>
      </p:sp>
      <p:sp>
        <p:nvSpPr>
          <p:cNvPr id="55300" name="3 Marcador de número de diapositiva">
            <a:extLst>
              <a:ext uri="{FF2B5EF4-FFF2-40B4-BE49-F238E27FC236}">
                <a16:creationId xmlns:a16="http://schemas.microsoft.com/office/drawing/2014/main" id="{A32A2261-218C-BE2A-9011-104C029B67F3}"/>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953E9B8-0A20-42EC-8010-51DC80957F45}" type="slidenum">
              <a:rPr lang="es-ES" altLang="es-AR">
                <a:solidFill>
                  <a:srgbClr val="00248F"/>
                </a:solidFill>
                <a:latin typeface="Arial" panose="020B0604020202020204" pitchFamily="34" charset="0"/>
              </a:rPr>
              <a:pPr eaLnBrk="1" hangingPunct="1"/>
              <a:t>90</a:t>
            </a:fld>
            <a:endParaRPr lang="es-ES" altLang="es-AR">
              <a:solidFill>
                <a:srgbClr val="00248F"/>
              </a:solidFill>
              <a:latin typeface="Arial" panose="020B0604020202020204" pitchFamily="34" charset="0"/>
            </a:endParaRPr>
          </a:p>
        </p:txBody>
      </p:sp>
      <p:pic>
        <p:nvPicPr>
          <p:cNvPr id="105477" name="Picture 5">
            <a:extLst>
              <a:ext uri="{FF2B5EF4-FFF2-40B4-BE49-F238E27FC236}">
                <a16:creationId xmlns:a16="http://schemas.microsoft.com/office/drawing/2014/main" id="{D810272F-A867-FFF8-CB66-874848D83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300" y="188913"/>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A5799783-B383-4DD2-DEE3-7F433858D341}"/>
              </a:ext>
            </a:extLst>
          </p:cNvPr>
          <p:cNvSpPr>
            <a:spLocks noGrp="1"/>
          </p:cNvSpPr>
          <p:nvPr>
            <p:ph type="title"/>
          </p:nvPr>
        </p:nvSpPr>
        <p:spPr/>
        <p:txBody>
          <a:bodyPr/>
          <a:lstStyle/>
          <a:p>
            <a:pPr>
              <a:defRPr/>
            </a:pPr>
            <a:r>
              <a:rPr lang="es-AR" sz="2000" dirty="0">
                <a:solidFill>
                  <a:srgbClr val="FF0000"/>
                </a:solidFill>
                <a:latin typeface="Algerian" pitchFamily="82" charset="0"/>
              </a:rPr>
              <a:t>Situaciones  hipotéticas</a:t>
            </a:r>
            <a:br>
              <a:rPr lang="es-AR" sz="2000" dirty="0">
                <a:solidFill>
                  <a:srgbClr val="FF0000"/>
                </a:solidFill>
                <a:latin typeface="Algerian" pitchFamily="82" charset="0"/>
              </a:rPr>
            </a:br>
            <a:r>
              <a:rPr lang="es-ES_tradnl" sz="2000" dirty="0"/>
              <a:t> </a:t>
            </a:r>
            <a:r>
              <a:rPr lang="es-ES_tradnl" sz="2000" dirty="0">
                <a:solidFill>
                  <a:srgbClr val="FF0000"/>
                </a:solidFill>
              </a:rPr>
              <a:t>J. Civ. 87, 18/11/2016, C., R.A. s/determinación de la </a:t>
            </a:r>
            <a:br>
              <a:rPr lang="es-ES_tradnl" sz="2000" dirty="0">
                <a:solidFill>
                  <a:srgbClr val="FF0000"/>
                </a:solidFill>
              </a:rPr>
            </a:br>
            <a:r>
              <a:rPr lang="es-ES_tradnl" sz="2000" dirty="0">
                <a:solidFill>
                  <a:srgbClr val="FF0000"/>
                </a:solidFill>
              </a:rPr>
              <a:t>capacidad</a:t>
            </a:r>
            <a:endParaRPr lang="es-ES" sz="2000" dirty="0">
              <a:solidFill>
                <a:srgbClr val="FF0000"/>
              </a:solidFill>
            </a:endParaRPr>
          </a:p>
        </p:txBody>
      </p:sp>
      <p:sp>
        <p:nvSpPr>
          <p:cNvPr id="3" name="2 Marcador de contenido">
            <a:extLst>
              <a:ext uri="{FF2B5EF4-FFF2-40B4-BE49-F238E27FC236}">
                <a16:creationId xmlns:a16="http://schemas.microsoft.com/office/drawing/2014/main" id="{C3030307-9AFF-F31D-0F85-ADCA2B37758D}"/>
              </a:ext>
            </a:extLst>
          </p:cNvPr>
          <p:cNvSpPr>
            <a:spLocks noGrp="1"/>
          </p:cNvSpPr>
          <p:nvPr>
            <p:ph idx="1"/>
          </p:nvPr>
        </p:nvSpPr>
        <p:spPr/>
        <p:txBody>
          <a:bodyPr/>
          <a:lstStyle/>
          <a:p>
            <a:pPr>
              <a:buFont typeface="Wingdings" panose="05000000000000000000" pitchFamily="2" charset="2"/>
              <a:buNone/>
              <a:defRPr/>
            </a:pPr>
            <a:r>
              <a:rPr lang="es-ES_tradnl" dirty="0"/>
              <a:t>	</a:t>
            </a:r>
            <a:r>
              <a:rPr lang="es-ES_tradnl" sz="2800" dirty="0">
                <a:solidFill>
                  <a:schemeClr val="bg1">
                    <a:lumMod val="50000"/>
                    <a:lumOff val="50000"/>
                  </a:schemeClr>
                </a:solidFill>
              </a:rPr>
              <a:t>A pedido del Defensor de Menores e Incapaces, la jueza de grado amplió el punto I de la resolución dictada en el sentido que la limitación de la capacidad allí dispuesta comprende a los actos de disposición de </a:t>
            </a:r>
            <a:r>
              <a:rPr lang="es-ES_tradnl" sz="2800" b="1" dirty="0">
                <a:solidFill>
                  <a:schemeClr val="bg1">
                    <a:lumMod val="50000"/>
                    <a:lumOff val="50000"/>
                  </a:schemeClr>
                </a:solidFill>
              </a:rPr>
              <a:t>bienes en caso que ingrese al patrimonio</a:t>
            </a:r>
            <a:r>
              <a:rPr lang="es-ES_tradnl" sz="2800" dirty="0">
                <a:solidFill>
                  <a:schemeClr val="bg1">
                    <a:lumMod val="50000"/>
                    <a:lumOff val="50000"/>
                  </a:schemeClr>
                </a:solidFill>
              </a:rPr>
              <a:t> del causante algún bien registrable aclarando que para tales efectos contará con el apoyo jurídico mencionado en la forma de asistencia.</a:t>
            </a:r>
          </a:p>
          <a:p>
            <a:pPr>
              <a:buFont typeface="Wingdings" panose="05000000000000000000" pitchFamily="2" charset="2"/>
              <a:buNone/>
              <a:defRPr/>
            </a:pPr>
            <a:r>
              <a:rPr lang="es-ES_tradnl" sz="2800" dirty="0">
                <a:solidFill>
                  <a:schemeClr val="bg1">
                    <a:lumMod val="50000"/>
                    <a:lumOff val="50000"/>
                  </a:schemeClr>
                </a:solidFill>
              </a:rPr>
              <a:t>	Ídem Sala Tercera de la Cámara de Apelaciones Civil y Comercial de Salta,16/03/2017, “L.,E. </a:t>
            </a:r>
            <a:r>
              <a:rPr lang="es-ES_tradnl" sz="2800" dirty="0" err="1">
                <a:solidFill>
                  <a:schemeClr val="bg1">
                    <a:lumMod val="50000"/>
                    <a:lumOff val="50000"/>
                  </a:schemeClr>
                </a:solidFill>
              </a:rPr>
              <a:t>dec</a:t>
            </a:r>
            <a:r>
              <a:rPr lang="es-ES_tradnl" sz="2800" dirty="0">
                <a:solidFill>
                  <a:schemeClr val="bg1">
                    <a:lumMod val="50000"/>
                    <a:lumOff val="50000"/>
                  </a:schemeClr>
                </a:solidFill>
              </a:rPr>
              <a:t>. incapacidad </a:t>
            </a:r>
          </a:p>
          <a:p>
            <a:pPr>
              <a:buFont typeface="Wingdings" panose="05000000000000000000" pitchFamily="2" charset="2"/>
              <a:buNone/>
              <a:defRPr/>
            </a:pPr>
            <a:r>
              <a:rPr lang="es-ES_tradnl" sz="2800" dirty="0">
                <a:solidFill>
                  <a:schemeClr val="bg1">
                    <a:lumMod val="50000"/>
                    <a:lumOff val="50000"/>
                  </a:schemeClr>
                </a:solidFill>
              </a:rPr>
              <a:t>	Bienes que pudiesen ingresar a su patrimonio</a:t>
            </a:r>
            <a:endParaRPr lang="es-ES" sz="2800" dirty="0">
              <a:solidFill>
                <a:schemeClr val="bg1">
                  <a:lumMod val="50000"/>
                  <a:lumOff val="50000"/>
                </a:schemeClr>
              </a:solidFill>
            </a:endParaRPr>
          </a:p>
        </p:txBody>
      </p:sp>
      <p:sp>
        <p:nvSpPr>
          <p:cNvPr id="106500" name="3 Marcador de número de diapositiva">
            <a:extLst>
              <a:ext uri="{FF2B5EF4-FFF2-40B4-BE49-F238E27FC236}">
                <a16:creationId xmlns:a16="http://schemas.microsoft.com/office/drawing/2014/main" id="{D11D3FEB-D790-E931-A4C2-E817BF7AEFD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3365702-0345-48AF-9E1B-BAD89469A015}" type="slidenum">
              <a:rPr lang="es-ES" altLang="es-AR">
                <a:solidFill>
                  <a:schemeClr val="bg1"/>
                </a:solidFill>
                <a:latin typeface="Arial" panose="020B0604020202020204" pitchFamily="34" charset="0"/>
              </a:rPr>
              <a:pPr eaLnBrk="1" hangingPunct="1"/>
              <a:t>91</a:t>
            </a:fld>
            <a:endParaRPr lang="es-ES" altLang="es-AR">
              <a:solidFill>
                <a:schemeClr val="bg1"/>
              </a:solidFill>
              <a:latin typeface="Arial" panose="020B0604020202020204" pitchFamily="34" charset="0"/>
            </a:endParaRPr>
          </a:p>
        </p:txBody>
      </p:sp>
      <p:pic>
        <p:nvPicPr>
          <p:cNvPr id="106501" name="Picture 5">
            <a:extLst>
              <a:ext uri="{FF2B5EF4-FFF2-40B4-BE49-F238E27FC236}">
                <a16:creationId xmlns:a16="http://schemas.microsoft.com/office/drawing/2014/main" id="{1DD5127E-74CC-42A2-0313-695749A8E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115888"/>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1ED96BD-2DA9-1C33-8E5A-33A0BA40CE13}"/>
              </a:ext>
            </a:extLst>
          </p:cNvPr>
          <p:cNvSpPr>
            <a:spLocks noGrp="1"/>
          </p:cNvSpPr>
          <p:nvPr>
            <p:ph type="title"/>
          </p:nvPr>
        </p:nvSpPr>
        <p:spPr/>
        <p:txBody>
          <a:bodyPr/>
          <a:lstStyle/>
          <a:p>
            <a:pPr>
              <a:defRPr/>
            </a:pPr>
            <a:r>
              <a:rPr lang="es-AR" sz="4000" dirty="0">
                <a:solidFill>
                  <a:srgbClr val="FF0000"/>
                </a:solidFill>
                <a:latin typeface="Algerian" pitchFamily="82" charset="0"/>
              </a:rPr>
              <a:t>Apoyo </a:t>
            </a:r>
            <a:r>
              <a:rPr lang="es-AR" sz="2800" dirty="0">
                <a:solidFill>
                  <a:srgbClr val="FF0000"/>
                </a:solidFill>
                <a:latin typeface="Algerian" pitchFamily="82" charset="0"/>
              </a:rPr>
              <a:t>y</a:t>
            </a:r>
            <a:r>
              <a:rPr lang="es-AR" sz="4000" dirty="0">
                <a:solidFill>
                  <a:srgbClr val="FF0000"/>
                </a:solidFill>
                <a:latin typeface="Algerian" pitchFamily="82" charset="0"/>
              </a:rPr>
              <a:t> ajustes razonables</a:t>
            </a:r>
            <a:br>
              <a:rPr lang="es-AR" sz="4000" dirty="0">
                <a:solidFill>
                  <a:srgbClr val="FF0000"/>
                </a:solidFill>
                <a:latin typeface="Algerian" pitchFamily="82" charset="0"/>
              </a:rPr>
            </a:br>
            <a:r>
              <a:rPr lang="es-AR" sz="3200" dirty="0">
                <a:solidFill>
                  <a:srgbClr val="FF0000"/>
                </a:solidFill>
              </a:rPr>
              <a:t>J. Civ. 92, 17/09/2020, K., S.V.</a:t>
            </a:r>
            <a:endParaRPr lang="es-ES" sz="3200" dirty="0">
              <a:solidFill>
                <a:srgbClr val="FF0000"/>
              </a:solidFill>
            </a:endParaRPr>
          </a:p>
        </p:txBody>
      </p:sp>
      <p:sp>
        <p:nvSpPr>
          <p:cNvPr id="3" name="2 Marcador de contenido">
            <a:extLst>
              <a:ext uri="{FF2B5EF4-FFF2-40B4-BE49-F238E27FC236}">
                <a16:creationId xmlns:a16="http://schemas.microsoft.com/office/drawing/2014/main" id="{770C757A-C671-4448-79D9-25D6E868FAD3}"/>
              </a:ext>
            </a:extLst>
          </p:cNvPr>
          <p:cNvSpPr>
            <a:spLocks noGrp="1"/>
          </p:cNvSpPr>
          <p:nvPr>
            <p:ph idx="1"/>
          </p:nvPr>
        </p:nvSpPr>
        <p:spPr/>
        <p:txBody>
          <a:bodyPr/>
          <a:lstStyle/>
          <a:p>
            <a:pPr>
              <a:defRPr/>
            </a:pPr>
            <a:r>
              <a:rPr lang="es-ES" sz="2800" dirty="0">
                <a:solidFill>
                  <a:schemeClr val="bg1">
                    <a:lumMod val="50000"/>
                    <a:lumOff val="50000"/>
                  </a:schemeClr>
                </a:solidFill>
              </a:rPr>
              <a:t>Aclárese que la nombrada puede cumplir con las indicaciones terapéuticas contando con el sistema de apoyo a tales fines. Las personas que ejerzan la función de apoyo deberán procurar que su asistida obtenga los tratamientos adecuados y su efectivo cumplimiento, siempre teniéndose en consideración el respeto de su voluntad. Hágase saber a los </a:t>
            </a:r>
            <a:r>
              <a:rPr lang="es-ES" sz="2800" b="1" dirty="0">
                <a:solidFill>
                  <a:schemeClr val="bg1">
                    <a:lumMod val="50000"/>
                    <a:lumOff val="50000"/>
                  </a:schemeClr>
                </a:solidFill>
              </a:rPr>
              <a:t>profesionales u operadores </a:t>
            </a:r>
            <a:r>
              <a:rPr lang="es-ES" sz="2800" dirty="0">
                <a:solidFill>
                  <a:schemeClr val="bg1">
                    <a:lumMod val="50000"/>
                    <a:lumOff val="50000"/>
                  </a:schemeClr>
                </a:solidFill>
              </a:rPr>
              <a:t>que intervengan a esos efectos que deberán </a:t>
            </a:r>
            <a:r>
              <a:rPr lang="es-ES" sz="2800" b="1" dirty="0">
                <a:solidFill>
                  <a:schemeClr val="bg1">
                    <a:lumMod val="50000"/>
                    <a:lumOff val="50000"/>
                  </a:schemeClr>
                </a:solidFill>
              </a:rPr>
              <a:t>diseñar los mecanismos suficientes para posibilitar la comprensión de las circunstancias </a:t>
            </a:r>
            <a:r>
              <a:rPr lang="es-ES" sz="2800" dirty="0">
                <a:solidFill>
                  <a:schemeClr val="bg1">
                    <a:lumMod val="50000"/>
                    <a:lumOff val="50000"/>
                  </a:schemeClr>
                </a:solidFill>
              </a:rPr>
              <a:t>sobre las cuales deba </a:t>
            </a:r>
            <a:r>
              <a:rPr lang="es-ES" sz="2800" b="1" dirty="0">
                <a:solidFill>
                  <a:schemeClr val="bg1">
                    <a:lumMod val="50000"/>
                    <a:lumOff val="50000"/>
                  </a:schemeClr>
                </a:solidFill>
              </a:rPr>
              <a:t>tomarse una decisión o verter opinión</a:t>
            </a:r>
            <a:r>
              <a:rPr lang="es-ES" sz="2800" dirty="0">
                <a:solidFill>
                  <a:schemeClr val="bg1">
                    <a:lumMod val="50000"/>
                    <a:lumOff val="50000"/>
                  </a:schemeClr>
                </a:solidFill>
              </a:rPr>
              <a:t>. </a:t>
            </a:r>
          </a:p>
        </p:txBody>
      </p:sp>
      <p:sp>
        <p:nvSpPr>
          <p:cNvPr id="4" name="3 Marcador de número de diapositiva">
            <a:extLst>
              <a:ext uri="{FF2B5EF4-FFF2-40B4-BE49-F238E27FC236}">
                <a16:creationId xmlns:a16="http://schemas.microsoft.com/office/drawing/2014/main" id="{44BE1FD2-49BE-86C3-5341-AEF3B00F070D}"/>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F7F308C-7474-44E0-96C6-C89B3D2D5C02}" type="slidenum">
              <a:rPr lang="es-ES" altLang="es-AR">
                <a:solidFill>
                  <a:srgbClr val="00248F"/>
                </a:solidFill>
                <a:latin typeface="Arial" panose="020B0604020202020204" pitchFamily="34" charset="0"/>
              </a:rPr>
              <a:pPr eaLnBrk="1" hangingPunct="1"/>
              <a:t>92</a:t>
            </a:fld>
            <a:endParaRPr lang="es-ES" altLang="es-AR">
              <a:solidFill>
                <a:srgbClr val="00248F"/>
              </a:solidFill>
              <a:latin typeface="Arial" panose="020B06040202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580BF1D-1814-87C5-A911-77C8471B305A}"/>
              </a:ext>
            </a:extLst>
          </p:cNvPr>
          <p:cNvSpPr>
            <a:spLocks noGrp="1"/>
          </p:cNvSpPr>
          <p:nvPr>
            <p:ph type="title"/>
          </p:nvPr>
        </p:nvSpPr>
        <p:spPr/>
        <p:txBody>
          <a:bodyPr/>
          <a:lstStyle/>
          <a:p>
            <a:pPr>
              <a:defRPr/>
            </a:pPr>
            <a:r>
              <a:rPr lang="es-ES" sz="4000" dirty="0">
                <a:solidFill>
                  <a:srgbClr val="FF0000"/>
                </a:solidFill>
              </a:rPr>
              <a:t>CCC, </a:t>
            </a:r>
            <a:r>
              <a:rPr lang="es-ES" sz="4000" dirty="0" err="1">
                <a:solidFill>
                  <a:srgbClr val="FF0000"/>
                </a:solidFill>
              </a:rPr>
              <a:t>Necochea</a:t>
            </a:r>
            <a:r>
              <a:rPr lang="es-ES" sz="4000" dirty="0">
                <a:solidFill>
                  <a:srgbClr val="FF0000"/>
                </a:solidFill>
              </a:rPr>
              <a:t>, Buenos Aires; 18/03/2024, C.O.N.</a:t>
            </a:r>
          </a:p>
        </p:txBody>
      </p:sp>
      <p:sp>
        <p:nvSpPr>
          <p:cNvPr id="3" name="2 Marcador de contenido">
            <a:extLst>
              <a:ext uri="{FF2B5EF4-FFF2-40B4-BE49-F238E27FC236}">
                <a16:creationId xmlns:a16="http://schemas.microsoft.com/office/drawing/2014/main" id="{EE5E3EC8-6091-DE42-A5A9-00693C17EBE1}"/>
              </a:ext>
            </a:extLst>
          </p:cNvPr>
          <p:cNvSpPr>
            <a:spLocks noGrp="1"/>
          </p:cNvSpPr>
          <p:nvPr>
            <p:ph idx="1"/>
          </p:nvPr>
        </p:nvSpPr>
        <p:spPr/>
        <p:txBody>
          <a:bodyPr/>
          <a:lstStyle/>
          <a:p>
            <a:pPr>
              <a:defRPr/>
            </a:pPr>
            <a:r>
              <a:rPr lang="es-ES" sz="2400" dirty="0">
                <a:solidFill>
                  <a:schemeClr val="bg1">
                    <a:lumMod val="50000"/>
                    <a:lumOff val="50000"/>
                  </a:schemeClr>
                </a:solidFill>
              </a:rPr>
              <a:t>Curaduría Oficial: actos de administración, y disposición de bienes para actos entre vivos con autorización judicial y con la debida rendición de cuentas, para la realización de gestiones administrativas relacionadas al causante en autos, iniciar e intervenir en procesos judiciales y/o administrativos.</a:t>
            </a:r>
          </a:p>
          <a:p>
            <a:pPr>
              <a:defRPr/>
            </a:pPr>
            <a:r>
              <a:rPr lang="es-ES" sz="2400" dirty="0">
                <a:solidFill>
                  <a:schemeClr val="bg1">
                    <a:lumMod val="50000"/>
                    <a:lumOff val="50000"/>
                  </a:schemeClr>
                </a:solidFill>
              </a:rPr>
              <a:t>Hogar de Ancianos G. L. para lo referente a la atención de la salud, así como para las cuestiones asistenciales y sociales.</a:t>
            </a:r>
          </a:p>
          <a:p>
            <a:pPr>
              <a:defRPr/>
            </a:pPr>
            <a:r>
              <a:rPr lang="es-ES" sz="2400" dirty="0">
                <a:solidFill>
                  <a:schemeClr val="bg1">
                    <a:lumMod val="50000"/>
                    <a:lumOff val="50000"/>
                  </a:schemeClr>
                </a:solidFill>
              </a:rPr>
              <a:t>Apela Asesora aduce que la institución no fue solicitada como apoyo y que le corresponde al curador oficial.</a:t>
            </a:r>
          </a:p>
          <a:p>
            <a:pPr>
              <a:defRPr/>
            </a:pPr>
            <a:r>
              <a:rPr lang="es-ES" sz="2400" dirty="0">
                <a:solidFill>
                  <a:schemeClr val="bg1">
                    <a:lumMod val="50000"/>
                    <a:lumOff val="50000"/>
                  </a:schemeClr>
                </a:solidFill>
              </a:rPr>
              <a:t>Traslado. Su rol es de "apoyo jurídico" y de control "pero no cumple funciones de acompañante socio terapéutico".</a:t>
            </a:r>
          </a:p>
          <a:p>
            <a:pPr>
              <a:defRPr/>
            </a:pPr>
            <a:r>
              <a:rPr lang="es-ES" sz="2400" dirty="0">
                <a:solidFill>
                  <a:schemeClr val="bg1">
                    <a:lumMod val="50000"/>
                    <a:lumOff val="50000"/>
                  </a:schemeClr>
                </a:solidFill>
              </a:rPr>
              <a:t>Solicitó seguimiento de la cuestión médico-social-farmacológica por parte del Hogar.</a:t>
            </a:r>
          </a:p>
        </p:txBody>
      </p:sp>
      <p:sp>
        <p:nvSpPr>
          <p:cNvPr id="4" name="3 Marcador de número de diapositiva">
            <a:extLst>
              <a:ext uri="{FF2B5EF4-FFF2-40B4-BE49-F238E27FC236}">
                <a16:creationId xmlns:a16="http://schemas.microsoft.com/office/drawing/2014/main" id="{36D4EB43-7D33-06D5-E789-5F95915F1DF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D9BFF19-AA47-40F5-BDCB-E353AD10E734}" type="slidenum">
              <a:rPr lang="es-ES" altLang="es-AR">
                <a:solidFill>
                  <a:srgbClr val="0A47FF"/>
                </a:solidFill>
                <a:latin typeface="Arial" panose="020B0604020202020204" pitchFamily="34" charset="0"/>
              </a:rPr>
              <a:pPr eaLnBrk="1" hangingPunct="1"/>
              <a:t>93</a:t>
            </a:fld>
            <a:endParaRPr lang="es-ES" altLang="es-AR">
              <a:solidFill>
                <a:srgbClr val="0A47FF"/>
              </a:solidFill>
              <a:latin typeface="Arial" panose="020B0604020202020204"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DB616CD-0FD2-E9DF-0BAC-0BFE01C0F233}"/>
              </a:ext>
            </a:extLst>
          </p:cNvPr>
          <p:cNvSpPr>
            <a:spLocks noGrp="1"/>
          </p:cNvSpPr>
          <p:nvPr>
            <p:ph type="title"/>
          </p:nvPr>
        </p:nvSpPr>
        <p:spPr/>
        <p:txBody>
          <a:bodyPr/>
          <a:lstStyle/>
          <a:p>
            <a:pPr>
              <a:defRPr/>
            </a:pPr>
            <a:r>
              <a:rPr lang="es-ES" sz="4000" dirty="0">
                <a:solidFill>
                  <a:srgbClr val="FF0000"/>
                </a:solidFill>
              </a:rPr>
              <a:t>CCC, </a:t>
            </a:r>
            <a:r>
              <a:rPr lang="es-ES" sz="4000" dirty="0" err="1">
                <a:solidFill>
                  <a:srgbClr val="FF0000"/>
                </a:solidFill>
              </a:rPr>
              <a:t>Necochea</a:t>
            </a:r>
            <a:r>
              <a:rPr lang="es-ES" sz="4000" dirty="0">
                <a:solidFill>
                  <a:srgbClr val="FF0000"/>
                </a:solidFill>
              </a:rPr>
              <a:t>, Buenos Aires; 18/03/2024, C.O.N.</a:t>
            </a:r>
          </a:p>
        </p:txBody>
      </p:sp>
      <p:sp>
        <p:nvSpPr>
          <p:cNvPr id="3" name="2 Marcador de contenido">
            <a:extLst>
              <a:ext uri="{FF2B5EF4-FFF2-40B4-BE49-F238E27FC236}">
                <a16:creationId xmlns:a16="http://schemas.microsoft.com/office/drawing/2014/main" id="{8912BCC1-35D9-6232-65B5-EFFA1FCDDA7F}"/>
              </a:ext>
            </a:extLst>
          </p:cNvPr>
          <p:cNvSpPr>
            <a:spLocks noGrp="1"/>
          </p:cNvSpPr>
          <p:nvPr>
            <p:ph idx="1"/>
          </p:nvPr>
        </p:nvSpPr>
        <p:spPr/>
        <p:txBody>
          <a:bodyPr/>
          <a:lstStyle/>
          <a:p>
            <a:pPr>
              <a:defRPr/>
            </a:pPr>
            <a:r>
              <a:rPr lang="es-ES" sz="2800" dirty="0">
                <a:solidFill>
                  <a:schemeClr val="bg1">
                    <a:lumMod val="50000"/>
                    <a:lumOff val="50000"/>
                  </a:schemeClr>
                </a:solidFill>
              </a:rPr>
              <a:t>Cámara revoca parcialmente en cuanto designa al Hogar G. L. como apoyo para lo referente a la atención de la salud y para las cuestiones asistenciales y sociales, quedando designado a tales fines el Curador Oficial.</a:t>
            </a:r>
          </a:p>
          <a:p>
            <a:pPr>
              <a:defRPr/>
            </a:pPr>
            <a:r>
              <a:rPr lang="es-ES" sz="2800" dirty="0">
                <a:solidFill>
                  <a:schemeClr val="bg1">
                    <a:lumMod val="50000"/>
                    <a:lumOff val="50000"/>
                  </a:schemeClr>
                </a:solidFill>
              </a:rPr>
              <a:t>Será el "apoyo jurídico", con funciones específicas a tales fines designado por juez competente, el que deberá realizar gestiones extrajudiciales o judiciales en su caso y ante los organismos obligados, para que la persona tenga garantizadas las </a:t>
            </a:r>
            <a:r>
              <a:rPr lang="es-ES" sz="2800" b="1" dirty="0">
                <a:solidFill>
                  <a:schemeClr val="bg1">
                    <a:lumMod val="50000"/>
                    <a:lumOff val="50000"/>
                  </a:schemeClr>
                </a:solidFill>
              </a:rPr>
              <a:t>prestaciones de salud o de asistencia personal</a:t>
            </a:r>
            <a:r>
              <a:rPr lang="es-ES" sz="2800" dirty="0">
                <a:solidFill>
                  <a:schemeClr val="bg1">
                    <a:lumMod val="50000"/>
                    <a:lumOff val="50000"/>
                  </a:schemeClr>
                </a:solidFill>
              </a:rPr>
              <a:t> que se le indiquen, pero no el que se ocupe personalmente de brindar estas prestaciones</a:t>
            </a:r>
            <a:r>
              <a:rPr lang="es-ES" sz="2800" b="1" dirty="0">
                <a:solidFill>
                  <a:schemeClr val="bg1">
                    <a:lumMod val="50000"/>
                    <a:lumOff val="50000"/>
                  </a:schemeClr>
                </a:solidFill>
              </a:rPr>
              <a:t>. Son las prestaciones de apoyo.</a:t>
            </a:r>
            <a:endParaRPr lang="es-ES" sz="2800" dirty="0">
              <a:solidFill>
                <a:schemeClr val="bg1">
                  <a:lumMod val="50000"/>
                  <a:lumOff val="50000"/>
                </a:schemeClr>
              </a:solidFill>
            </a:endParaRPr>
          </a:p>
        </p:txBody>
      </p:sp>
      <p:sp>
        <p:nvSpPr>
          <p:cNvPr id="4" name="3 Marcador de número de diapositiva">
            <a:extLst>
              <a:ext uri="{FF2B5EF4-FFF2-40B4-BE49-F238E27FC236}">
                <a16:creationId xmlns:a16="http://schemas.microsoft.com/office/drawing/2014/main" id="{F17EE76F-6C1F-B077-73B0-8AF3F644750F}"/>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BBC3867-8D6C-4AE9-986D-E4D692B12E8C}" type="slidenum">
              <a:rPr lang="es-ES" altLang="es-AR">
                <a:solidFill>
                  <a:srgbClr val="0A47FF"/>
                </a:solidFill>
                <a:latin typeface="Arial" panose="020B0604020202020204" pitchFamily="34" charset="0"/>
              </a:rPr>
              <a:pPr eaLnBrk="1" hangingPunct="1"/>
              <a:t>94</a:t>
            </a:fld>
            <a:endParaRPr lang="es-ES" altLang="es-AR">
              <a:solidFill>
                <a:srgbClr val="0A47FF"/>
              </a:solidFill>
              <a:latin typeface="Arial" panose="020B06040202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66DA252-9380-86FC-F82D-D91D8FB251D4}"/>
              </a:ext>
            </a:extLst>
          </p:cNvPr>
          <p:cNvSpPr>
            <a:spLocks noGrp="1"/>
          </p:cNvSpPr>
          <p:nvPr>
            <p:ph type="title"/>
          </p:nvPr>
        </p:nvSpPr>
        <p:spPr/>
        <p:txBody>
          <a:bodyPr/>
          <a:lstStyle/>
          <a:p>
            <a:pPr>
              <a:defRPr/>
            </a:pPr>
            <a:r>
              <a:rPr lang="es-ES" sz="4000" dirty="0">
                <a:solidFill>
                  <a:srgbClr val="FF0000"/>
                </a:solidFill>
              </a:rPr>
              <a:t>CCC, </a:t>
            </a:r>
            <a:r>
              <a:rPr lang="es-ES" sz="4000" dirty="0" err="1">
                <a:solidFill>
                  <a:srgbClr val="FF0000"/>
                </a:solidFill>
              </a:rPr>
              <a:t>Necochea</a:t>
            </a:r>
            <a:r>
              <a:rPr lang="es-ES" sz="4000" dirty="0">
                <a:solidFill>
                  <a:srgbClr val="FF0000"/>
                </a:solidFill>
              </a:rPr>
              <a:t>, Buenos Aires; 18/03/2024, C.O.N.</a:t>
            </a:r>
          </a:p>
        </p:txBody>
      </p:sp>
      <p:sp>
        <p:nvSpPr>
          <p:cNvPr id="3" name="2 Marcador de contenido">
            <a:extLst>
              <a:ext uri="{FF2B5EF4-FFF2-40B4-BE49-F238E27FC236}">
                <a16:creationId xmlns:a16="http://schemas.microsoft.com/office/drawing/2014/main" id="{BF7C4CD0-B94F-6F9E-0F9B-024BE0D5046A}"/>
              </a:ext>
            </a:extLst>
          </p:cNvPr>
          <p:cNvSpPr>
            <a:spLocks noGrp="1"/>
          </p:cNvSpPr>
          <p:nvPr>
            <p:ph idx="1"/>
          </p:nvPr>
        </p:nvSpPr>
        <p:spPr/>
        <p:txBody>
          <a:bodyPr/>
          <a:lstStyle/>
          <a:p>
            <a:pPr>
              <a:defRPr/>
            </a:pPr>
            <a:r>
              <a:rPr lang="es-ES" sz="2800" dirty="0">
                <a:solidFill>
                  <a:schemeClr val="bg1">
                    <a:lumMod val="50000"/>
                    <a:lumOff val="50000"/>
                  </a:schemeClr>
                </a:solidFill>
              </a:rPr>
              <a:t>Establecer "como salvaguarda en favor de la causante el sostenimiento del servicio de cuidado a largo plazo de ese establecimiento (el Hogar Geriátrico)... pues ello se muestra como esencial para el respeto de la dignidad de la Sra. C.".</a:t>
            </a:r>
          </a:p>
          <a:p>
            <a:pPr>
              <a:defRPr/>
            </a:pPr>
            <a:r>
              <a:rPr lang="es-ES" sz="2800" dirty="0">
                <a:solidFill>
                  <a:schemeClr val="bg1">
                    <a:lumMod val="50000"/>
                    <a:lumOff val="50000"/>
                  </a:schemeClr>
                </a:solidFill>
              </a:rPr>
              <a:t>Las salvaguardias son el control a la asistencia y no una modalidad de asistencia en sí misma y eventualmente previenen abusos con relación al régimen de apoyos.</a:t>
            </a:r>
          </a:p>
          <a:p>
            <a:pPr>
              <a:defRPr/>
            </a:pPr>
            <a:r>
              <a:rPr lang="es-ES" sz="2800" dirty="0">
                <a:solidFill>
                  <a:schemeClr val="bg1">
                    <a:lumMod val="50000"/>
                    <a:lumOff val="50000"/>
                  </a:schemeClr>
                </a:solidFill>
              </a:rPr>
              <a:t>La permanencia en una residencia no es un acto jurídico ni opera como control de la actuación de los apoyos.</a:t>
            </a:r>
          </a:p>
        </p:txBody>
      </p:sp>
      <p:sp>
        <p:nvSpPr>
          <p:cNvPr id="4" name="3 Marcador de número de diapositiva">
            <a:extLst>
              <a:ext uri="{FF2B5EF4-FFF2-40B4-BE49-F238E27FC236}">
                <a16:creationId xmlns:a16="http://schemas.microsoft.com/office/drawing/2014/main" id="{4BCE250D-D077-AEC7-187E-6C1F441E8FBB}"/>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52CE2C30-30A8-4D5E-895C-70A4209D7EA7}" type="slidenum">
              <a:rPr lang="es-ES" altLang="es-AR">
                <a:solidFill>
                  <a:srgbClr val="0A47FF"/>
                </a:solidFill>
                <a:latin typeface="Arial" panose="020B0604020202020204" pitchFamily="34" charset="0"/>
              </a:rPr>
              <a:pPr eaLnBrk="1" hangingPunct="1"/>
              <a:t>95</a:t>
            </a:fld>
            <a:endParaRPr lang="es-ES" altLang="es-AR">
              <a:solidFill>
                <a:srgbClr val="0A47FF"/>
              </a:solidFill>
              <a:latin typeface="Arial" panose="020B060402020202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8AB017D-2919-E8CD-EFCC-A40F887D17BD}"/>
              </a:ext>
            </a:extLst>
          </p:cNvPr>
          <p:cNvSpPr>
            <a:spLocks noGrp="1"/>
          </p:cNvSpPr>
          <p:nvPr>
            <p:ph type="title"/>
          </p:nvPr>
        </p:nvSpPr>
        <p:spPr/>
        <p:txBody>
          <a:bodyPr/>
          <a:lstStyle/>
          <a:p>
            <a:pPr>
              <a:defRPr/>
            </a:pPr>
            <a:r>
              <a:rPr lang="es-ES" dirty="0">
                <a:solidFill>
                  <a:srgbClr val="FF0000"/>
                </a:solidFill>
                <a:latin typeface="Cambria" pitchFamily="18" charset="0"/>
                <a:ea typeface="Cambria" pitchFamily="18" charset="0"/>
              </a:rPr>
              <a:t>Salvaguardias</a:t>
            </a:r>
          </a:p>
        </p:txBody>
      </p:sp>
      <p:sp>
        <p:nvSpPr>
          <p:cNvPr id="3" name="2 Marcador de contenido">
            <a:extLst>
              <a:ext uri="{FF2B5EF4-FFF2-40B4-BE49-F238E27FC236}">
                <a16:creationId xmlns:a16="http://schemas.microsoft.com/office/drawing/2014/main" id="{B62A7554-FACF-4613-322D-5084FBEEEC74}"/>
              </a:ext>
            </a:extLst>
          </p:cNvPr>
          <p:cNvSpPr>
            <a:spLocks noGrp="1"/>
          </p:cNvSpPr>
          <p:nvPr>
            <p:ph idx="1"/>
          </p:nvPr>
        </p:nvSpPr>
        <p:spPr/>
        <p:txBody>
          <a:bodyPr/>
          <a:lstStyle/>
          <a:p>
            <a:pPr>
              <a:defRPr/>
            </a:pPr>
            <a:r>
              <a:rPr lang="es-ES" sz="2800" dirty="0">
                <a:solidFill>
                  <a:schemeClr val="bg1">
                    <a:lumMod val="50000"/>
                    <a:lumOff val="50000"/>
                  </a:schemeClr>
                </a:solidFill>
              </a:rPr>
              <a:t>Aquella medida que se encuentra obligado a tomar el Estado a fin de controlar, vigilar y garantizar el correcto desenvolvimiento del apoyo: respeto por su decisión.</a:t>
            </a:r>
          </a:p>
          <a:p>
            <a:pPr>
              <a:defRPr/>
            </a:pPr>
            <a:r>
              <a:rPr lang="es-ES" sz="2800" dirty="0">
                <a:solidFill>
                  <a:schemeClr val="bg1">
                    <a:lumMod val="50000"/>
                    <a:lumOff val="50000"/>
                  </a:schemeClr>
                </a:solidFill>
              </a:rPr>
              <a:t>Deben proporcionar protección contra los abusos, en igualdad de condiciones con las demás personas. </a:t>
            </a:r>
          </a:p>
          <a:p>
            <a:pPr>
              <a:defRPr/>
            </a:pPr>
            <a:r>
              <a:rPr lang="es-ES" sz="2800" dirty="0">
                <a:solidFill>
                  <a:schemeClr val="bg1">
                    <a:lumMod val="50000"/>
                    <a:lumOff val="50000"/>
                  </a:schemeClr>
                </a:solidFill>
              </a:rPr>
              <a:t>Actúan como caución para un funcionamiento regular de los mecanismos de apoyo.</a:t>
            </a:r>
          </a:p>
          <a:p>
            <a:pPr>
              <a:defRPr/>
            </a:pPr>
            <a:r>
              <a:rPr lang="es-ES" sz="2800" dirty="0">
                <a:solidFill>
                  <a:schemeClr val="bg1">
                    <a:lumMod val="50000"/>
                    <a:lumOff val="50000"/>
                  </a:schemeClr>
                </a:solidFill>
              </a:rPr>
              <a:t>No se encuentran expresamente mencionados en el CCyC. “procurar la </a:t>
            </a:r>
            <a:r>
              <a:rPr lang="es-ES" sz="2800" dirty="0" err="1">
                <a:solidFill>
                  <a:schemeClr val="bg1">
                    <a:lumMod val="50000"/>
                    <a:lumOff val="50000"/>
                  </a:schemeClr>
                </a:solidFill>
              </a:rPr>
              <a:t>protecc</a:t>
            </a:r>
            <a:r>
              <a:rPr lang="es-ES" sz="2800" dirty="0">
                <a:solidFill>
                  <a:schemeClr val="bg1">
                    <a:lumMod val="50000"/>
                    <a:lumOff val="50000"/>
                  </a:schemeClr>
                </a:solidFill>
              </a:rPr>
              <a:t>. de la persona respecto de eventuales conflictos de intereses o influencia indebida”</a:t>
            </a:r>
          </a:p>
        </p:txBody>
      </p:sp>
      <p:sp>
        <p:nvSpPr>
          <p:cNvPr id="111620" name="3 Marcador de número de diapositiva">
            <a:extLst>
              <a:ext uri="{FF2B5EF4-FFF2-40B4-BE49-F238E27FC236}">
                <a16:creationId xmlns:a16="http://schemas.microsoft.com/office/drawing/2014/main" id="{AA3F3CAB-1B6B-4D63-6FEB-8BBCB247C25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33352E73-6660-4CC1-94A4-A75B37540D00}" type="slidenum">
              <a:rPr lang="es-ES" altLang="es-AR">
                <a:solidFill>
                  <a:schemeClr val="bg1"/>
                </a:solidFill>
                <a:latin typeface="Arial" panose="020B0604020202020204" pitchFamily="34" charset="0"/>
              </a:rPr>
              <a:pPr eaLnBrk="1" hangingPunct="1"/>
              <a:t>96</a:t>
            </a:fld>
            <a:endParaRPr lang="es-ES" altLang="es-AR">
              <a:solidFill>
                <a:schemeClr val="bg1"/>
              </a:solidFill>
              <a:latin typeface="Arial" panose="020B0604020202020204"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C17288E-C7D8-2D29-84FF-3D5031CDF9B2}"/>
              </a:ext>
            </a:extLst>
          </p:cNvPr>
          <p:cNvSpPr>
            <a:spLocks noGrp="1"/>
          </p:cNvSpPr>
          <p:nvPr>
            <p:ph type="title"/>
          </p:nvPr>
        </p:nvSpPr>
        <p:spPr/>
        <p:txBody>
          <a:bodyPr/>
          <a:lstStyle/>
          <a:p>
            <a:pPr>
              <a:defRPr/>
            </a:pPr>
            <a:br>
              <a:rPr lang="es-AR" dirty="0">
                <a:solidFill>
                  <a:srgbClr val="FF0000"/>
                </a:solidFill>
                <a:latin typeface="Algerian" pitchFamily="82" charset="0"/>
              </a:rPr>
            </a:br>
            <a:r>
              <a:rPr lang="es-AR" dirty="0">
                <a:solidFill>
                  <a:srgbClr val="FF0000"/>
                </a:solidFill>
                <a:latin typeface="Algerian" pitchFamily="82" charset="0"/>
              </a:rPr>
              <a:t>Salvaguardas</a:t>
            </a:r>
            <a:br>
              <a:rPr lang="es-AR" dirty="0">
                <a:solidFill>
                  <a:srgbClr val="FF0000"/>
                </a:solidFill>
                <a:latin typeface="Algerian" pitchFamily="82" charset="0"/>
              </a:rPr>
            </a:br>
            <a:r>
              <a:rPr lang="es-ES" sz="2800" dirty="0" err="1">
                <a:solidFill>
                  <a:srgbClr val="FF0000"/>
                </a:solidFill>
                <a:latin typeface="Algerian" pitchFamily="82" charset="0"/>
              </a:rPr>
              <a:t>CNCiv</a:t>
            </a:r>
            <a:r>
              <a:rPr lang="es-ES" sz="2800" dirty="0">
                <a:solidFill>
                  <a:srgbClr val="FF0000"/>
                </a:solidFill>
                <a:latin typeface="Algerian" pitchFamily="82" charset="0"/>
              </a:rPr>
              <a:t>., Sala G, 2/06/2020. A., M. J. </a:t>
            </a:r>
            <a:r>
              <a:rPr lang="es-ES" sz="2800" dirty="0">
                <a:solidFill>
                  <a:srgbClr val="FF0000"/>
                </a:solidFill>
                <a:latin typeface="Adobe Fan Heiti Std B" pitchFamily="34" charset="-128"/>
                <a:ea typeface="Adobe Fan Heiti Std B" pitchFamily="34" charset="-128"/>
              </a:rPr>
              <a:t>s/</a:t>
            </a:r>
            <a:r>
              <a:rPr lang="es-ES" sz="2800" dirty="0" err="1">
                <a:solidFill>
                  <a:srgbClr val="FF0000"/>
                </a:solidFill>
                <a:latin typeface="Adobe Fan Heiti Std B" pitchFamily="34" charset="-128"/>
                <a:ea typeface="Adobe Fan Heiti Std B" pitchFamily="34" charset="-128"/>
              </a:rPr>
              <a:t>det</a:t>
            </a:r>
            <a:r>
              <a:rPr lang="es-ES" sz="2800" dirty="0">
                <a:solidFill>
                  <a:srgbClr val="FF0000"/>
                </a:solidFill>
                <a:latin typeface="Adobe Fan Heiti Std B" pitchFamily="34" charset="-128"/>
                <a:ea typeface="Adobe Fan Heiti Std B" pitchFamily="34" charset="-128"/>
              </a:rPr>
              <a:t>. cap</a:t>
            </a:r>
            <a:r>
              <a:rPr lang="es-ES" sz="2800" dirty="0">
                <a:solidFill>
                  <a:srgbClr val="FF0000"/>
                </a:solidFill>
                <a:latin typeface="Algerian" pitchFamily="82" charset="0"/>
              </a:rPr>
              <a:t>. </a:t>
            </a:r>
            <a:br>
              <a:rPr lang="es-AR" sz="2800" dirty="0">
                <a:solidFill>
                  <a:srgbClr val="FF0000"/>
                </a:solidFill>
                <a:latin typeface="Algerian" pitchFamily="82" charset="0"/>
              </a:rPr>
            </a:br>
            <a:r>
              <a:rPr lang="es-AR" dirty="0">
                <a:solidFill>
                  <a:srgbClr val="FF0000"/>
                </a:solidFill>
                <a:latin typeface="Algerian" pitchFamily="82" charset="0"/>
              </a:rPr>
              <a:t> </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7B775F53-717F-67C2-7EAB-F026464946F4}"/>
              </a:ext>
            </a:extLst>
          </p:cNvPr>
          <p:cNvSpPr>
            <a:spLocks noGrp="1"/>
          </p:cNvSpPr>
          <p:nvPr>
            <p:ph idx="1"/>
          </p:nvPr>
        </p:nvSpPr>
        <p:spPr/>
        <p:txBody>
          <a:bodyPr/>
          <a:lstStyle/>
          <a:p>
            <a:pPr>
              <a:defRPr/>
            </a:pPr>
            <a:r>
              <a:rPr lang="es-ES" sz="3600" dirty="0">
                <a:solidFill>
                  <a:schemeClr val="bg1">
                    <a:lumMod val="50000"/>
                    <a:lumOff val="50000"/>
                  </a:schemeClr>
                </a:solidFill>
              </a:rPr>
              <a:t>Como salvaguarda </a:t>
            </a:r>
            <a:r>
              <a:rPr lang="es-ES" sz="3600" b="1" dirty="0">
                <a:solidFill>
                  <a:schemeClr val="bg1">
                    <a:lumMod val="50000"/>
                    <a:lumOff val="50000"/>
                  </a:schemeClr>
                </a:solidFill>
              </a:rPr>
              <a:t>se deberá contar con la previa autorización judicial para los actos de disposición de bienes registrables </a:t>
            </a:r>
            <a:r>
              <a:rPr lang="es-ES" sz="3600" dirty="0">
                <a:solidFill>
                  <a:schemeClr val="bg1">
                    <a:lumMod val="50000"/>
                    <a:lumOff val="50000"/>
                  </a:schemeClr>
                </a:solidFill>
              </a:rPr>
              <a:t>(art. 12 CDPD). </a:t>
            </a:r>
          </a:p>
          <a:p>
            <a:pPr>
              <a:defRPr/>
            </a:pPr>
            <a:r>
              <a:rPr lang="es-ES" sz="3600" dirty="0">
                <a:solidFill>
                  <a:schemeClr val="bg1">
                    <a:lumMod val="50000"/>
                    <a:lumOff val="50000"/>
                  </a:schemeClr>
                </a:solidFill>
              </a:rPr>
              <a:t>Los actos llevados a cabo en contradicción con la disposición precedente serán pasibles de nulidad (art. 38, 44 y 388 </a:t>
            </a:r>
            <a:r>
              <a:rPr lang="es-ES" sz="3600" dirty="0" err="1">
                <a:solidFill>
                  <a:schemeClr val="bg1">
                    <a:lumMod val="50000"/>
                    <a:lumOff val="50000"/>
                  </a:schemeClr>
                </a:solidFill>
              </a:rPr>
              <a:t>CCyCN</a:t>
            </a:r>
            <a:r>
              <a:rPr lang="es-ES" sz="3600" dirty="0">
                <a:solidFill>
                  <a:schemeClr val="bg1">
                    <a:lumMod val="50000"/>
                    <a:lumOff val="50000"/>
                  </a:schemeClr>
                </a:solidFill>
              </a:rPr>
              <a:t>). </a:t>
            </a:r>
          </a:p>
        </p:txBody>
      </p:sp>
      <p:sp>
        <p:nvSpPr>
          <p:cNvPr id="118788" name="3 Marcador de número de diapositiva">
            <a:extLst>
              <a:ext uri="{FF2B5EF4-FFF2-40B4-BE49-F238E27FC236}">
                <a16:creationId xmlns:a16="http://schemas.microsoft.com/office/drawing/2014/main" id="{DE287F75-5462-97F0-5FB4-F1059425BCE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EA708C5-35E8-4B5B-AC3D-354D31254A99}" type="slidenum">
              <a:rPr lang="es-ES" altLang="es-AR">
                <a:solidFill>
                  <a:srgbClr val="0A47FF"/>
                </a:solidFill>
                <a:latin typeface="Arial" panose="020B0604020202020204" pitchFamily="34" charset="0"/>
              </a:rPr>
              <a:pPr eaLnBrk="1" hangingPunct="1"/>
              <a:t>97</a:t>
            </a:fld>
            <a:endParaRPr lang="es-ES" altLang="es-AR">
              <a:solidFill>
                <a:srgbClr val="0A47FF"/>
              </a:solidFill>
              <a:latin typeface="Arial" panose="020B06040202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13F1763-F915-BD62-CDC4-2883E2D3AC16}"/>
              </a:ext>
            </a:extLst>
          </p:cNvPr>
          <p:cNvSpPr>
            <a:spLocks noGrp="1"/>
          </p:cNvSpPr>
          <p:nvPr>
            <p:ph type="title"/>
          </p:nvPr>
        </p:nvSpPr>
        <p:spPr/>
        <p:txBody>
          <a:bodyPr/>
          <a:lstStyle/>
          <a:p>
            <a:pPr>
              <a:defRPr/>
            </a:pPr>
            <a:br>
              <a:rPr lang="es-AR" dirty="0">
                <a:solidFill>
                  <a:srgbClr val="FF0000"/>
                </a:solidFill>
                <a:latin typeface="Algerian" pitchFamily="82" charset="0"/>
              </a:rPr>
            </a:br>
            <a:br>
              <a:rPr lang="es-AR" dirty="0">
                <a:solidFill>
                  <a:srgbClr val="FF0000"/>
                </a:solidFill>
                <a:latin typeface="Algerian" pitchFamily="82" charset="0"/>
              </a:rPr>
            </a:br>
            <a:r>
              <a:rPr lang="es-AR" dirty="0">
                <a:solidFill>
                  <a:srgbClr val="FF0000"/>
                </a:solidFill>
                <a:latin typeface="Algerian" pitchFamily="82" charset="0"/>
              </a:rPr>
              <a:t>Salvaguardas</a:t>
            </a:r>
            <a:br>
              <a:rPr lang="es-AR" dirty="0">
                <a:solidFill>
                  <a:srgbClr val="FF0000"/>
                </a:solidFill>
                <a:latin typeface="Algerian" pitchFamily="82" charset="0"/>
              </a:rPr>
            </a:br>
            <a:r>
              <a:rPr lang="es-AR" sz="2800" dirty="0" err="1">
                <a:solidFill>
                  <a:srgbClr val="FF0000"/>
                </a:solidFill>
                <a:latin typeface="Arial" pitchFamily="34" charset="0"/>
                <a:cs typeface="Arial" pitchFamily="34" charset="0"/>
              </a:rPr>
              <a:t>CNCiv</a:t>
            </a:r>
            <a:r>
              <a:rPr lang="es-AR" sz="2800" dirty="0">
                <a:solidFill>
                  <a:srgbClr val="FF0000"/>
                </a:solidFill>
                <a:latin typeface="Arial" pitchFamily="34" charset="0"/>
                <a:cs typeface="Arial" pitchFamily="34" charset="0"/>
              </a:rPr>
              <a:t>., Sala H, 23/06/2020. </a:t>
            </a:r>
            <a:r>
              <a:rPr lang="es-ES" sz="2800" dirty="0">
                <a:solidFill>
                  <a:srgbClr val="FF0000"/>
                </a:solidFill>
                <a:latin typeface="Arial" pitchFamily="34" charset="0"/>
                <a:cs typeface="Arial" pitchFamily="34" charset="0"/>
              </a:rPr>
              <a:t> M, M.I. s/</a:t>
            </a:r>
            <a:r>
              <a:rPr lang="es-ES" sz="2800" dirty="0" err="1">
                <a:solidFill>
                  <a:srgbClr val="FF0000"/>
                </a:solidFill>
                <a:latin typeface="Arial" pitchFamily="34" charset="0"/>
                <a:cs typeface="Arial" pitchFamily="34" charset="0"/>
              </a:rPr>
              <a:t>det</a:t>
            </a:r>
            <a:r>
              <a:rPr lang="es-ES" sz="2800" dirty="0">
                <a:solidFill>
                  <a:srgbClr val="FF0000"/>
                </a:solidFill>
                <a:latin typeface="Arial" pitchFamily="34" charset="0"/>
                <a:cs typeface="Arial" pitchFamily="34" charset="0"/>
              </a:rPr>
              <a:t>. capacidad </a:t>
            </a:r>
            <a:br>
              <a:rPr lang="es-AR" dirty="0">
                <a:solidFill>
                  <a:srgbClr val="FF0000"/>
                </a:solidFill>
                <a:latin typeface="Algerian" pitchFamily="82" charset="0"/>
              </a:rPr>
            </a:br>
            <a:br>
              <a:rPr lang="es-AR" dirty="0">
                <a:solidFill>
                  <a:srgbClr val="FF0000"/>
                </a:solidFill>
                <a:latin typeface="Algerian" pitchFamily="82" charset="0"/>
              </a:rPr>
            </a:br>
            <a:br>
              <a:rPr lang="es-AR" sz="2800" dirty="0">
                <a:solidFill>
                  <a:srgbClr val="FF0000"/>
                </a:solidFill>
                <a:latin typeface="Algerian" pitchFamily="82" charset="0"/>
              </a:rPr>
            </a:br>
            <a:r>
              <a:rPr lang="es-AR" dirty="0">
                <a:solidFill>
                  <a:srgbClr val="FF0000"/>
                </a:solidFill>
                <a:latin typeface="Algerian" pitchFamily="82" charset="0"/>
              </a:rPr>
              <a:t> </a:t>
            </a:r>
            <a:endParaRPr lang="es-ES" dirty="0">
              <a:solidFill>
                <a:srgbClr val="FF0000"/>
              </a:solidFill>
              <a:latin typeface="Algerian" pitchFamily="82" charset="0"/>
            </a:endParaRPr>
          </a:p>
        </p:txBody>
      </p:sp>
      <p:sp>
        <p:nvSpPr>
          <p:cNvPr id="3" name="2 Marcador de contenido">
            <a:extLst>
              <a:ext uri="{FF2B5EF4-FFF2-40B4-BE49-F238E27FC236}">
                <a16:creationId xmlns:a16="http://schemas.microsoft.com/office/drawing/2014/main" id="{6983AC9C-7B10-3554-8116-8DB563C316BD}"/>
              </a:ext>
            </a:extLst>
          </p:cNvPr>
          <p:cNvSpPr>
            <a:spLocks noGrp="1"/>
          </p:cNvSpPr>
          <p:nvPr>
            <p:ph idx="1"/>
          </p:nvPr>
        </p:nvSpPr>
        <p:spPr/>
        <p:txBody>
          <a:bodyPr/>
          <a:lstStyle/>
          <a:p>
            <a:pPr>
              <a:defRPr/>
            </a:pPr>
            <a:r>
              <a:rPr lang="es-ES" dirty="0">
                <a:solidFill>
                  <a:schemeClr val="bg1">
                    <a:lumMod val="50000"/>
                    <a:lumOff val="50000"/>
                  </a:schemeClr>
                </a:solidFill>
              </a:rPr>
              <a:t>A)Practicar informes socio-ambientales y evaluaciones interdisciplinarias cada tres años, B) será nulo todo acto de administración y de disposición que pudiera otorgar la persona, toda vez que el mismo debe ser efectuado por la persona designada como apoyo. En caso de los actos de </a:t>
            </a:r>
            <a:r>
              <a:rPr lang="es-ES" b="1" dirty="0">
                <a:solidFill>
                  <a:schemeClr val="bg1">
                    <a:lumMod val="50000"/>
                    <a:lumOff val="50000"/>
                  </a:schemeClr>
                </a:solidFill>
              </a:rPr>
              <a:t>disposición</a:t>
            </a:r>
            <a:r>
              <a:rPr lang="es-ES" dirty="0">
                <a:solidFill>
                  <a:schemeClr val="bg1">
                    <a:lumMod val="50000"/>
                    <a:lumOff val="50000"/>
                  </a:schemeClr>
                </a:solidFill>
              </a:rPr>
              <a:t>, en representación de M.I.M, con la </a:t>
            </a:r>
            <a:r>
              <a:rPr lang="es-ES" b="1" dirty="0">
                <a:solidFill>
                  <a:schemeClr val="bg1">
                    <a:lumMod val="50000"/>
                    <a:lumOff val="50000"/>
                  </a:schemeClr>
                </a:solidFill>
              </a:rPr>
              <a:t>debida autorización judicial</a:t>
            </a:r>
            <a:r>
              <a:rPr lang="es-ES" dirty="0">
                <a:solidFill>
                  <a:schemeClr val="bg1">
                    <a:lumMod val="50000"/>
                    <a:lumOff val="50000"/>
                  </a:schemeClr>
                </a:solidFill>
              </a:rPr>
              <a:t>, C) será pasible de nulidad todo acto que encuadre en las previsiones del art. 45 del CCCN </a:t>
            </a:r>
          </a:p>
        </p:txBody>
      </p:sp>
      <p:sp>
        <p:nvSpPr>
          <p:cNvPr id="119812" name="3 Marcador de número de diapositiva">
            <a:extLst>
              <a:ext uri="{FF2B5EF4-FFF2-40B4-BE49-F238E27FC236}">
                <a16:creationId xmlns:a16="http://schemas.microsoft.com/office/drawing/2014/main" id="{8F28F669-A615-5641-C665-79EA8E291F80}"/>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s-ES" altLang="es-AR">
                <a:solidFill>
                  <a:srgbClr val="0A47FF"/>
                </a:solidFill>
                <a:latin typeface="Arial" panose="020B0604020202020204" pitchFamily="34" charset="0"/>
              </a:rPr>
              <a:t>.</a:t>
            </a:r>
            <a:fld id="{F6BC5A55-C00D-4363-B5DD-99D7920B7FD3}" type="slidenum">
              <a:rPr lang="es-ES" altLang="es-AR">
                <a:solidFill>
                  <a:srgbClr val="0A47FF"/>
                </a:solidFill>
                <a:latin typeface="Arial" panose="020B0604020202020204" pitchFamily="34" charset="0"/>
              </a:rPr>
              <a:pPr eaLnBrk="1" hangingPunct="1"/>
              <a:t>98</a:t>
            </a:fld>
            <a:endParaRPr lang="es-ES" altLang="es-AR">
              <a:solidFill>
                <a:srgbClr val="0A47FF"/>
              </a:solidFill>
              <a:latin typeface="Arial" panose="020B0604020202020204"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1673BB0-D15C-F6CD-3089-66DCFA6C1080}"/>
              </a:ext>
            </a:extLst>
          </p:cNvPr>
          <p:cNvSpPr>
            <a:spLocks noGrp="1"/>
          </p:cNvSpPr>
          <p:nvPr>
            <p:ph type="title"/>
          </p:nvPr>
        </p:nvSpPr>
        <p:spPr/>
        <p:txBody>
          <a:bodyPr/>
          <a:lstStyle/>
          <a:p>
            <a:pPr>
              <a:defRPr/>
            </a:pPr>
            <a:r>
              <a:rPr lang="es-AR" dirty="0">
                <a:solidFill>
                  <a:srgbClr val="FF0000"/>
                </a:solidFill>
                <a:latin typeface="Algerian" pitchFamily="82" charset="0"/>
              </a:rPr>
              <a:t>Salvaguardas</a:t>
            </a:r>
            <a:br>
              <a:rPr lang="es-AR" dirty="0">
                <a:solidFill>
                  <a:srgbClr val="FF0000"/>
                </a:solidFill>
                <a:latin typeface="Algerian" pitchFamily="82" charset="0"/>
              </a:rPr>
            </a:br>
            <a:r>
              <a:rPr lang="es-AR" sz="2800" dirty="0">
                <a:solidFill>
                  <a:srgbClr val="FF0000"/>
                </a:solidFill>
              </a:rPr>
              <a:t>J. Civ. 25, 19/08/2020. P.I., J.M.</a:t>
            </a:r>
            <a:endParaRPr lang="es-ES" sz="2800" dirty="0">
              <a:solidFill>
                <a:srgbClr val="FF0000"/>
              </a:solidFill>
            </a:endParaRPr>
          </a:p>
        </p:txBody>
      </p:sp>
      <p:sp>
        <p:nvSpPr>
          <p:cNvPr id="3" name="2 Marcador de contenido">
            <a:extLst>
              <a:ext uri="{FF2B5EF4-FFF2-40B4-BE49-F238E27FC236}">
                <a16:creationId xmlns:a16="http://schemas.microsoft.com/office/drawing/2014/main" id="{6D8899D2-07FD-767F-D4B2-99005434C11D}"/>
              </a:ext>
            </a:extLst>
          </p:cNvPr>
          <p:cNvSpPr>
            <a:spLocks noGrp="1"/>
          </p:cNvSpPr>
          <p:nvPr>
            <p:ph idx="1"/>
          </p:nvPr>
        </p:nvSpPr>
        <p:spPr/>
        <p:txBody>
          <a:bodyPr/>
          <a:lstStyle/>
          <a:p>
            <a:pPr>
              <a:defRPr/>
            </a:pPr>
            <a:endParaRPr lang="es-ES" dirty="0">
              <a:solidFill>
                <a:srgbClr val="FF0000"/>
              </a:solidFill>
            </a:endParaRPr>
          </a:p>
          <a:p>
            <a:pPr>
              <a:defRPr/>
            </a:pPr>
            <a:r>
              <a:rPr lang="es-ES" sz="4000" dirty="0">
                <a:solidFill>
                  <a:schemeClr val="bg1">
                    <a:lumMod val="50000"/>
                    <a:lumOff val="50000"/>
                  </a:schemeClr>
                </a:solidFill>
              </a:rPr>
              <a:t>Resuelvo: </a:t>
            </a:r>
          </a:p>
          <a:p>
            <a:pPr>
              <a:defRPr/>
            </a:pPr>
            <a:r>
              <a:rPr lang="es-ES" sz="4000" dirty="0">
                <a:solidFill>
                  <a:schemeClr val="bg1">
                    <a:lumMod val="50000"/>
                    <a:lumOff val="50000"/>
                  </a:schemeClr>
                </a:solidFill>
              </a:rPr>
              <a:t>.... IV) Establecer como salvaguarda, la supervisión de los apoyos instaurados a través de la confección de informes sociales y pedido de informe a su cobertura de salud.- </a:t>
            </a:r>
          </a:p>
        </p:txBody>
      </p:sp>
      <p:sp>
        <p:nvSpPr>
          <p:cNvPr id="114692" name="3 Marcador de número de diapositiva">
            <a:extLst>
              <a:ext uri="{FF2B5EF4-FFF2-40B4-BE49-F238E27FC236}">
                <a16:creationId xmlns:a16="http://schemas.microsoft.com/office/drawing/2014/main" id="{03D81C55-6A33-A825-05D4-91D7EDFAFA9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7AE8EC84-0DF4-45D1-952F-7F24471AB859}" type="slidenum">
              <a:rPr lang="es-ES" altLang="es-AR">
                <a:solidFill>
                  <a:schemeClr val="bg1"/>
                </a:solidFill>
                <a:latin typeface="Arial" panose="020B0604020202020204" pitchFamily="34" charset="0"/>
              </a:rPr>
              <a:pPr eaLnBrk="1" hangingPunct="1"/>
              <a:t>99</a:t>
            </a:fld>
            <a:endParaRPr lang="es-ES" altLang="es-AR">
              <a:solidFill>
                <a:schemeClr val="bg1"/>
              </a:solidFill>
              <a:latin typeface="Arial" panose="020B0604020202020204"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A2C26C6-2C4E-CDFC-58EB-D269EEF39905}"/>
              </a:ext>
            </a:extLst>
          </p:cNvPr>
          <p:cNvSpPr>
            <a:spLocks noGrp="1"/>
          </p:cNvSpPr>
          <p:nvPr>
            <p:ph type="title"/>
          </p:nvPr>
        </p:nvSpPr>
        <p:spPr/>
        <p:txBody>
          <a:bodyPr/>
          <a:lstStyle/>
          <a:p>
            <a:pPr>
              <a:defRPr/>
            </a:pPr>
            <a:br>
              <a:rPr lang="es-ES" i="1" dirty="0"/>
            </a:br>
            <a:r>
              <a:rPr lang="es-ES" sz="2400" dirty="0">
                <a:solidFill>
                  <a:srgbClr val="FF0000"/>
                </a:solidFill>
                <a:latin typeface="Algerian" pitchFamily="82" charset="0"/>
              </a:rPr>
              <a:t>Efectos primarios derivados de la sentencia de restricción a la capacidad jurídica.</a:t>
            </a:r>
            <a:br>
              <a:rPr lang="es-ES" dirty="0">
                <a:solidFill>
                  <a:srgbClr val="FF0000"/>
                </a:solidFill>
              </a:rPr>
            </a:br>
            <a:endParaRPr lang="es-ES" dirty="0">
              <a:solidFill>
                <a:srgbClr val="FF0000"/>
              </a:solidFill>
            </a:endParaRPr>
          </a:p>
        </p:txBody>
      </p:sp>
      <p:sp>
        <p:nvSpPr>
          <p:cNvPr id="3" name="2 Marcador de contenido">
            <a:extLst>
              <a:ext uri="{FF2B5EF4-FFF2-40B4-BE49-F238E27FC236}">
                <a16:creationId xmlns:a16="http://schemas.microsoft.com/office/drawing/2014/main" id="{E432EE15-8476-0269-A8F6-FD97FBB61736}"/>
              </a:ext>
            </a:extLst>
          </p:cNvPr>
          <p:cNvSpPr>
            <a:spLocks noGrp="1"/>
          </p:cNvSpPr>
          <p:nvPr>
            <p:ph idx="1"/>
          </p:nvPr>
        </p:nvSpPr>
        <p:spPr/>
        <p:txBody>
          <a:bodyPr/>
          <a:lstStyle/>
          <a:p>
            <a:pPr>
              <a:defRPr/>
            </a:pPr>
            <a:r>
              <a:rPr lang="es-ES" dirty="0">
                <a:solidFill>
                  <a:schemeClr val="bg1">
                    <a:lumMod val="50000"/>
                    <a:lumOff val="50000"/>
                  </a:schemeClr>
                </a:solidFill>
              </a:rPr>
              <a:t>Son las limitaciones expresas que la sentencia impone al ejercicio de la plena capacidad jurídica de la persona. Por ejemplo:</a:t>
            </a:r>
          </a:p>
          <a:p>
            <a:pPr>
              <a:defRPr/>
            </a:pPr>
            <a:endParaRPr lang="es-ES" dirty="0">
              <a:solidFill>
                <a:schemeClr val="bg1">
                  <a:lumMod val="50000"/>
                  <a:lumOff val="50000"/>
                </a:schemeClr>
              </a:solidFill>
            </a:endParaRPr>
          </a:p>
          <a:p>
            <a:pPr>
              <a:defRPr/>
            </a:pPr>
            <a:r>
              <a:rPr lang="es-ES" dirty="0">
                <a:solidFill>
                  <a:schemeClr val="bg1">
                    <a:lumMod val="50000"/>
                    <a:lumOff val="50000"/>
                  </a:schemeClr>
                </a:solidFill>
              </a:rPr>
              <a:t>Restringir la </a:t>
            </a:r>
            <a:r>
              <a:rPr lang="es-ES" b="1" dirty="0">
                <a:solidFill>
                  <a:schemeClr val="bg1">
                    <a:lumMod val="50000"/>
                    <a:lumOff val="50000"/>
                  </a:schemeClr>
                </a:solidFill>
              </a:rPr>
              <a:t>capacidad</a:t>
            </a:r>
            <a:r>
              <a:rPr lang="es-ES" dirty="0">
                <a:solidFill>
                  <a:schemeClr val="bg1">
                    <a:lumMod val="50000"/>
                    <a:lumOff val="50000"/>
                  </a:schemeClr>
                </a:solidFill>
              </a:rPr>
              <a:t> del SR. ... titular de D.N.I...., respecto de los actos de disposición de bienes inmuebles dejándose constancia que para el ejercicio de los mismos requerirá el apoyo de ...</a:t>
            </a:r>
          </a:p>
        </p:txBody>
      </p:sp>
      <p:sp>
        <p:nvSpPr>
          <p:cNvPr id="115716" name="3 Marcador de número de diapositiva">
            <a:extLst>
              <a:ext uri="{FF2B5EF4-FFF2-40B4-BE49-F238E27FC236}">
                <a16:creationId xmlns:a16="http://schemas.microsoft.com/office/drawing/2014/main" id="{1F796F3A-35AA-25A6-59AB-D587F1FE0858}"/>
              </a:ext>
            </a:extLst>
          </p:cNvPr>
          <p:cNvSpPr>
            <a:spLocks noGrp="1"/>
          </p:cNvSpPr>
          <p:nvPr>
            <p:ph type="sldNum" sz="quarter" idx="11"/>
          </p:nvPr>
        </p:nvSpPr>
        <p:spPr>
          <a:xfrm>
            <a:off x="6732588" y="63817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A2BC691-9FAD-46CE-9C67-F1B5ED2EC2B1}" type="slidenum">
              <a:rPr lang="es-ES" altLang="es-AR">
                <a:solidFill>
                  <a:schemeClr val="bg1"/>
                </a:solidFill>
                <a:latin typeface="Arial" panose="020B0604020202020204" pitchFamily="34" charset="0"/>
              </a:rPr>
              <a:pPr eaLnBrk="1" hangingPunct="1"/>
              <a:t>100</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31A7D80E-94EF-0823-869A-2A59ECBD150A}"/>
              </a:ext>
            </a:extLst>
          </p:cNvPr>
          <p:cNvCxnSpPr/>
          <p:nvPr/>
        </p:nvCxnSpPr>
        <p:spPr>
          <a:xfrm rot="10800000" flipV="1">
            <a:off x="2000250" y="3071813"/>
            <a:ext cx="2500313" cy="928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1C00E47-F7EE-01A4-DD1E-57B1D596CF00}"/>
              </a:ext>
            </a:extLst>
          </p:cNvPr>
          <p:cNvSpPr>
            <a:spLocks noGrp="1"/>
          </p:cNvSpPr>
          <p:nvPr>
            <p:ph type="title"/>
          </p:nvPr>
        </p:nvSpPr>
        <p:spPr/>
        <p:txBody>
          <a:bodyPr/>
          <a:lstStyle/>
          <a:p>
            <a:pPr>
              <a:defRPr/>
            </a:pPr>
            <a:br>
              <a:rPr lang="es-ES" i="1" dirty="0"/>
            </a:br>
            <a:r>
              <a:rPr lang="es-ES" sz="2400" dirty="0">
                <a:solidFill>
                  <a:srgbClr val="FF0000"/>
                </a:solidFill>
                <a:latin typeface="Algerian" pitchFamily="82" charset="0"/>
              </a:rPr>
              <a:t>Efectos secundarios derivados de la sentencia de restricción a la capacidad jurídica.</a:t>
            </a:r>
            <a:br>
              <a:rPr lang="es-ES" dirty="0">
                <a:solidFill>
                  <a:srgbClr val="FF0000"/>
                </a:solidFill>
              </a:rPr>
            </a:br>
            <a:endParaRPr lang="es-ES" dirty="0">
              <a:solidFill>
                <a:srgbClr val="FF0000"/>
              </a:solidFill>
            </a:endParaRPr>
          </a:p>
        </p:txBody>
      </p:sp>
      <p:sp>
        <p:nvSpPr>
          <p:cNvPr id="3" name="2 Marcador de contenido">
            <a:extLst>
              <a:ext uri="{FF2B5EF4-FFF2-40B4-BE49-F238E27FC236}">
                <a16:creationId xmlns:a16="http://schemas.microsoft.com/office/drawing/2014/main" id="{6CD6EE7E-0D95-1FF8-5F63-1C95A17B1164}"/>
              </a:ext>
            </a:extLst>
          </p:cNvPr>
          <p:cNvSpPr>
            <a:spLocks noGrp="1"/>
          </p:cNvSpPr>
          <p:nvPr>
            <p:ph idx="1"/>
          </p:nvPr>
        </p:nvSpPr>
        <p:spPr/>
        <p:txBody>
          <a:bodyPr/>
          <a:lstStyle/>
          <a:p>
            <a:pPr>
              <a:defRPr/>
            </a:pPr>
            <a:r>
              <a:rPr lang="es-ES" sz="2800" dirty="0">
                <a:solidFill>
                  <a:schemeClr val="bg1">
                    <a:lumMod val="50000"/>
                    <a:lumOff val="50000"/>
                  </a:schemeClr>
                </a:solidFill>
              </a:rPr>
              <a:t>Son aquellos que establece el ordenamiento jurídico en general, independientemente del alcance y extensión que en la sentencia se haya dictado e incluye a las personas que tengan una sentencia de restricción a la capacidad. Ejemplos:</a:t>
            </a:r>
          </a:p>
          <a:p>
            <a:pPr>
              <a:defRPr/>
            </a:pPr>
            <a:r>
              <a:rPr lang="es-ES" sz="2800" dirty="0">
                <a:solidFill>
                  <a:schemeClr val="bg1">
                    <a:lumMod val="50000"/>
                    <a:lumOff val="50000"/>
                  </a:schemeClr>
                </a:solidFill>
              </a:rPr>
              <a:t>Art. 110, j) CCyC “No pueden ser tutores las personas inhabilitadas, incapaces o con capacidad restringida</a:t>
            </a:r>
          </a:p>
          <a:p>
            <a:pPr>
              <a:defRPr/>
            </a:pPr>
            <a:r>
              <a:rPr lang="es-ES" sz="2800" dirty="0">
                <a:solidFill>
                  <a:schemeClr val="bg1">
                    <a:lumMod val="50000"/>
                    <a:lumOff val="50000"/>
                  </a:schemeClr>
                </a:solidFill>
              </a:rPr>
              <a:t>La partición de bienes en la sucesión debe ser judicial, si hay un heredero declarado incapaz o con capacidad restringida. Art. 2371 CCyC.</a:t>
            </a:r>
          </a:p>
        </p:txBody>
      </p:sp>
      <p:sp>
        <p:nvSpPr>
          <p:cNvPr id="116740" name="3 Marcador de número de diapositiva">
            <a:extLst>
              <a:ext uri="{FF2B5EF4-FFF2-40B4-BE49-F238E27FC236}">
                <a16:creationId xmlns:a16="http://schemas.microsoft.com/office/drawing/2014/main" id="{3C2BF6A4-1594-1985-FB44-C2896C4AB16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E9BCB3A-7155-48A3-B585-FDA4A781CC6B}" type="slidenum">
              <a:rPr lang="es-ES" altLang="es-AR">
                <a:solidFill>
                  <a:schemeClr val="bg1"/>
                </a:solidFill>
                <a:latin typeface="Arial" panose="020B0604020202020204" pitchFamily="34" charset="0"/>
              </a:rPr>
              <a:pPr eaLnBrk="1" hangingPunct="1"/>
              <a:t>101</a:t>
            </a:fld>
            <a:endParaRPr lang="es-ES" altLang="es-AR">
              <a:solidFill>
                <a:schemeClr val="bg1"/>
              </a:solidFill>
              <a:latin typeface="Arial" panose="020B0604020202020204"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3320ABD-57C4-491F-6BAB-CF2D70D32630}"/>
              </a:ext>
            </a:extLst>
          </p:cNvPr>
          <p:cNvSpPr>
            <a:spLocks noGrp="1"/>
          </p:cNvSpPr>
          <p:nvPr>
            <p:ph type="title"/>
          </p:nvPr>
        </p:nvSpPr>
        <p:spPr/>
        <p:txBody>
          <a:bodyPr/>
          <a:lstStyle/>
          <a:p>
            <a:pPr>
              <a:defRPr/>
            </a:pPr>
            <a:r>
              <a:rPr lang="es-ES" sz="3200" dirty="0">
                <a:solidFill>
                  <a:srgbClr val="FF0000"/>
                </a:solidFill>
                <a:latin typeface="Algerian" pitchFamily="82" charset="0"/>
              </a:rPr>
              <a:t>Medidas protectorias previstas en el ordenamiento</a:t>
            </a:r>
          </a:p>
        </p:txBody>
      </p:sp>
      <p:sp>
        <p:nvSpPr>
          <p:cNvPr id="3" name="2 Marcador de contenido">
            <a:extLst>
              <a:ext uri="{FF2B5EF4-FFF2-40B4-BE49-F238E27FC236}">
                <a16:creationId xmlns:a16="http://schemas.microsoft.com/office/drawing/2014/main" id="{2A5D24BC-BFD0-43F4-13D4-B3F01B5B6C63}"/>
              </a:ext>
            </a:extLst>
          </p:cNvPr>
          <p:cNvSpPr>
            <a:spLocks noGrp="1"/>
          </p:cNvSpPr>
          <p:nvPr>
            <p:ph idx="1"/>
          </p:nvPr>
        </p:nvSpPr>
        <p:spPr/>
        <p:txBody>
          <a:bodyPr/>
          <a:lstStyle/>
          <a:p>
            <a:pPr>
              <a:defRPr/>
            </a:pPr>
            <a:r>
              <a:rPr lang="es-ES" dirty="0">
                <a:solidFill>
                  <a:schemeClr val="bg1">
                    <a:lumMod val="50000"/>
                    <a:lumOff val="50000"/>
                  </a:schemeClr>
                </a:solidFill>
              </a:rPr>
              <a:t>Puede haber una sentencia de restricción o no</a:t>
            </a:r>
          </a:p>
          <a:p>
            <a:pPr>
              <a:defRPr/>
            </a:pPr>
            <a:r>
              <a:rPr lang="es-ES" dirty="0">
                <a:solidFill>
                  <a:schemeClr val="bg1">
                    <a:lumMod val="50000"/>
                    <a:lumOff val="50000"/>
                  </a:schemeClr>
                </a:solidFill>
              </a:rPr>
              <a:t>La incapacidad transitoria del progenitor que tiene a su cargo al hijo habilita a delegar el ejercicio de la responsabilidad parental a su cónyuge o conviviente (art. 674 CCyC)</a:t>
            </a:r>
          </a:p>
          <a:p>
            <a:pPr>
              <a:defRPr/>
            </a:pPr>
            <a:r>
              <a:rPr lang="es-ES" dirty="0">
                <a:solidFill>
                  <a:schemeClr val="bg1">
                    <a:lumMod val="50000"/>
                    <a:lumOff val="50000"/>
                  </a:schemeClr>
                </a:solidFill>
              </a:rPr>
              <a:t>Ninguna persona con discapacidad puede ser sometida a investigaciones en salud sin su consentimiento libre e informado (art. 59 CCyC)</a:t>
            </a:r>
          </a:p>
          <a:p>
            <a:pPr>
              <a:defRPr/>
            </a:pPr>
            <a:r>
              <a:rPr lang="es-ES" dirty="0">
                <a:solidFill>
                  <a:schemeClr val="bg1">
                    <a:lumMod val="50000"/>
                    <a:lumOff val="50000"/>
                  </a:schemeClr>
                </a:solidFill>
              </a:rPr>
              <a:t>Mejora de la legitima a la persona con discapacidad. Art. 2448 CCyC</a:t>
            </a:r>
          </a:p>
        </p:txBody>
      </p:sp>
      <p:sp>
        <p:nvSpPr>
          <p:cNvPr id="111620" name="3 Marcador de número de diapositiva">
            <a:extLst>
              <a:ext uri="{FF2B5EF4-FFF2-40B4-BE49-F238E27FC236}">
                <a16:creationId xmlns:a16="http://schemas.microsoft.com/office/drawing/2014/main" id="{9674AA3E-206C-1B71-7A07-F3FA2A69B6D7}"/>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79FCCEB-58D6-4FA2-858B-4D0A0E3409D2}" type="slidenum">
              <a:rPr lang="es-ES" altLang="es-AR">
                <a:solidFill>
                  <a:srgbClr val="0A47FF"/>
                </a:solidFill>
                <a:latin typeface="Arial" panose="020B0604020202020204" pitchFamily="34" charset="0"/>
              </a:rPr>
              <a:pPr eaLnBrk="1" hangingPunct="1"/>
              <a:t>102</a:t>
            </a:fld>
            <a:endParaRPr lang="es-ES" altLang="es-AR">
              <a:solidFill>
                <a:srgbClr val="0A47FF"/>
              </a:solidFill>
              <a:latin typeface="Arial" panose="020B06040202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F66DF0E-08FD-3283-9FDC-A836E7C88A63}"/>
              </a:ext>
            </a:extLst>
          </p:cNvPr>
          <p:cNvSpPr>
            <a:spLocks noGrp="1"/>
          </p:cNvSpPr>
          <p:nvPr>
            <p:ph type="title"/>
          </p:nvPr>
        </p:nvSpPr>
        <p:spPr/>
        <p:txBody>
          <a:bodyPr/>
          <a:lstStyle/>
          <a:p>
            <a:pPr algn="l">
              <a:defRPr/>
            </a:pPr>
            <a:r>
              <a:rPr lang="es-ES" sz="3200" dirty="0">
                <a:solidFill>
                  <a:srgbClr val="FF0000"/>
                </a:solidFill>
                <a:latin typeface="Algerian" pitchFamily="82" charset="0"/>
              </a:rPr>
              <a:t>Registración de </a:t>
            </a:r>
            <a:br>
              <a:rPr lang="es-ES" sz="3200" dirty="0">
                <a:solidFill>
                  <a:srgbClr val="FF0000"/>
                </a:solidFill>
                <a:latin typeface="Algerian" pitchFamily="82" charset="0"/>
              </a:rPr>
            </a:br>
            <a:r>
              <a:rPr lang="es-ES" sz="3200" dirty="0">
                <a:solidFill>
                  <a:srgbClr val="FF0000"/>
                </a:solidFill>
                <a:latin typeface="Algerian" pitchFamily="82" charset="0"/>
              </a:rPr>
              <a:t>la sentencia </a:t>
            </a:r>
          </a:p>
        </p:txBody>
      </p:sp>
      <p:sp>
        <p:nvSpPr>
          <p:cNvPr id="3" name="2 Marcador de contenido">
            <a:extLst>
              <a:ext uri="{FF2B5EF4-FFF2-40B4-BE49-F238E27FC236}">
                <a16:creationId xmlns:a16="http://schemas.microsoft.com/office/drawing/2014/main" id="{DD1E1ED2-54A2-2E10-12C0-9F60322EA53E}"/>
              </a:ext>
            </a:extLst>
          </p:cNvPr>
          <p:cNvSpPr>
            <a:spLocks noGrp="1"/>
          </p:cNvSpPr>
          <p:nvPr>
            <p:ph idx="1"/>
          </p:nvPr>
        </p:nvSpPr>
        <p:spPr/>
        <p:txBody>
          <a:bodyPr/>
          <a:lstStyle/>
          <a:p>
            <a:pPr>
              <a:defRPr/>
            </a:pPr>
            <a:r>
              <a:rPr lang="es-ES" sz="2400" b="1" dirty="0">
                <a:solidFill>
                  <a:schemeClr val="bg1">
                    <a:lumMod val="50000"/>
                    <a:lumOff val="50000"/>
                  </a:schemeClr>
                </a:solidFill>
                <a:latin typeface="Arial" pitchFamily="34" charset="0"/>
                <a:cs typeface="Arial" pitchFamily="34" charset="0"/>
              </a:rPr>
              <a:t>La sentencia debe ser inscripta </a:t>
            </a:r>
          </a:p>
          <a:p>
            <a:pPr>
              <a:buFont typeface="Wingdings" panose="05000000000000000000" pitchFamily="2" charset="2"/>
              <a:buNone/>
              <a:defRPr/>
            </a:pPr>
            <a:r>
              <a:rPr lang="es-ES" sz="2400" b="1" dirty="0">
                <a:solidFill>
                  <a:schemeClr val="bg1">
                    <a:lumMod val="50000"/>
                    <a:lumOff val="50000"/>
                  </a:schemeClr>
                </a:solidFill>
                <a:latin typeface="Arial" pitchFamily="34" charset="0"/>
                <a:cs typeface="Arial" pitchFamily="34" charset="0"/>
              </a:rPr>
              <a:t>	en el Registro de Estado Civil y Capacidad de las Personas y se debe dejar constancia al margen del acta de nacimiento. Arts. 39 CCC; 199 </a:t>
            </a:r>
            <a:r>
              <a:rPr lang="es-ES" sz="2400" b="1" dirty="0" err="1">
                <a:solidFill>
                  <a:schemeClr val="bg1">
                    <a:lumMod val="50000"/>
                    <a:lumOff val="50000"/>
                  </a:schemeClr>
                </a:solidFill>
                <a:latin typeface="Arial" pitchFamily="34" charset="0"/>
                <a:cs typeface="Arial" pitchFamily="34" charset="0"/>
              </a:rPr>
              <a:t>C.Proc</a:t>
            </a:r>
            <a:r>
              <a:rPr lang="es-ES" sz="2400" b="1" dirty="0">
                <a:solidFill>
                  <a:schemeClr val="bg1">
                    <a:lumMod val="50000"/>
                    <a:lumOff val="50000"/>
                  </a:schemeClr>
                </a:solidFill>
                <a:latin typeface="Arial" pitchFamily="34" charset="0"/>
                <a:cs typeface="Arial" pitchFamily="34" charset="0"/>
              </a:rPr>
              <a:t>.</a:t>
            </a:r>
          </a:p>
          <a:p>
            <a:pPr>
              <a:defRPr/>
            </a:pPr>
            <a:r>
              <a:rPr lang="es-ES" sz="2400" b="1" dirty="0">
                <a:solidFill>
                  <a:schemeClr val="bg1">
                    <a:lumMod val="50000"/>
                    <a:lumOff val="50000"/>
                  </a:schemeClr>
                </a:solidFill>
                <a:latin typeface="Arial" pitchFamily="34" charset="0"/>
                <a:cs typeface="Arial" pitchFamily="34" charset="0"/>
              </a:rPr>
              <a:t>Sin perjuicio de lo dispuesto en el artículo 45, los actos mencionados en este Capítulo producen efectos contra terceros recién a partir de la fecha de inscripción en el registro.</a:t>
            </a:r>
          </a:p>
          <a:p>
            <a:pPr>
              <a:defRPr/>
            </a:pPr>
            <a:r>
              <a:rPr lang="es-ES" sz="2400" b="1" dirty="0">
                <a:solidFill>
                  <a:schemeClr val="bg1">
                    <a:lumMod val="50000"/>
                    <a:lumOff val="50000"/>
                  </a:schemeClr>
                </a:solidFill>
                <a:latin typeface="Arial" pitchFamily="34" charset="0"/>
                <a:cs typeface="Arial" pitchFamily="34" charset="0"/>
              </a:rPr>
              <a:t>Desaparecidas las restricciones, se procede a la inmediata cancelación registral. (arts. </a:t>
            </a:r>
            <a:r>
              <a:rPr lang="es-ES" sz="2400" b="1">
                <a:solidFill>
                  <a:schemeClr val="bg1">
                    <a:lumMod val="50000"/>
                    <a:lumOff val="50000"/>
                  </a:schemeClr>
                </a:solidFill>
                <a:latin typeface="Arial" pitchFamily="34" charset="0"/>
                <a:cs typeface="Arial" pitchFamily="34" charset="0"/>
              </a:rPr>
              <a:t>39 y 206)</a:t>
            </a:r>
            <a:endParaRPr lang="es-ES" sz="2400" b="1" dirty="0">
              <a:solidFill>
                <a:schemeClr val="bg1">
                  <a:lumMod val="50000"/>
                  <a:lumOff val="50000"/>
                </a:schemeClr>
              </a:solidFill>
              <a:latin typeface="Arial" pitchFamily="34" charset="0"/>
              <a:cs typeface="Arial" pitchFamily="34" charset="0"/>
            </a:endParaRPr>
          </a:p>
          <a:p>
            <a:pPr>
              <a:defRPr/>
            </a:pPr>
            <a:r>
              <a:rPr lang="es-ES_tradnl" sz="2400" b="1" dirty="0">
                <a:solidFill>
                  <a:schemeClr val="bg1">
                    <a:lumMod val="50000"/>
                    <a:lumOff val="50000"/>
                  </a:schemeClr>
                </a:solidFill>
                <a:latin typeface="Arial" pitchFamily="34" charset="0"/>
                <a:cs typeface="Arial" pitchFamily="34" charset="0"/>
              </a:rPr>
              <a:t>Inscripción de medidas de apoyo de ser necesario (art. 43). </a:t>
            </a:r>
            <a:r>
              <a:rPr lang="es-ES" sz="2400" dirty="0">
                <a:solidFill>
                  <a:schemeClr val="bg1">
                    <a:lumMod val="50000"/>
                    <a:lumOff val="50000"/>
                  </a:schemeClr>
                </a:solidFill>
                <a:latin typeface="Arial" pitchFamily="34" charset="0"/>
                <a:cs typeface="Arial" pitchFamily="34" charset="0"/>
              </a:rPr>
              <a:t>Ley 26.413 Registro Civil: arts. 88 y 89.</a:t>
            </a:r>
          </a:p>
          <a:p>
            <a:pPr>
              <a:defRPr/>
            </a:pPr>
            <a:endParaRPr lang="es-ES" sz="2400" b="1" dirty="0">
              <a:solidFill>
                <a:schemeClr val="bg1">
                  <a:lumMod val="50000"/>
                  <a:lumOff val="50000"/>
                </a:schemeClr>
              </a:solidFill>
              <a:latin typeface="Arial" pitchFamily="34" charset="0"/>
              <a:cs typeface="Arial" pitchFamily="34" charset="0"/>
            </a:endParaRPr>
          </a:p>
        </p:txBody>
      </p:sp>
      <p:sp>
        <p:nvSpPr>
          <p:cNvPr id="112644" name="3 Marcador de número de diapositiva">
            <a:extLst>
              <a:ext uri="{FF2B5EF4-FFF2-40B4-BE49-F238E27FC236}">
                <a16:creationId xmlns:a16="http://schemas.microsoft.com/office/drawing/2014/main" id="{24BBAAF5-7478-378C-4B25-C9D37F3BC40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3F24E75-8D4C-4BB7-A0F9-DE5C5D371CA6}" type="slidenum">
              <a:rPr lang="es-ES" altLang="es-AR">
                <a:solidFill>
                  <a:srgbClr val="0A47FF"/>
                </a:solidFill>
                <a:latin typeface="Arial" panose="020B0604020202020204" pitchFamily="34" charset="0"/>
              </a:rPr>
              <a:pPr eaLnBrk="1" hangingPunct="1"/>
              <a:t>103</a:t>
            </a:fld>
            <a:endParaRPr lang="es-ES" altLang="es-AR">
              <a:solidFill>
                <a:srgbClr val="0A47FF"/>
              </a:solidFill>
              <a:latin typeface="Arial" panose="020B0604020202020204" pitchFamily="34" charset="0"/>
            </a:endParaRPr>
          </a:p>
        </p:txBody>
      </p:sp>
      <p:pic>
        <p:nvPicPr>
          <p:cNvPr id="118789" name="Picture 2" descr="C:\Users\Jerry\Pictures\sentencia 2.jpg">
            <a:extLst>
              <a:ext uri="{FF2B5EF4-FFF2-40B4-BE49-F238E27FC236}">
                <a16:creationId xmlns:a16="http://schemas.microsoft.com/office/drawing/2014/main" id="{2159BBD9-EB03-3CEB-527E-94731AF3B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0" y="142875"/>
            <a:ext cx="2941638"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704CE2E-EA72-51D4-1BE0-918637313116}"/>
              </a:ext>
            </a:extLst>
          </p:cNvPr>
          <p:cNvSpPr>
            <a:spLocks noGrp="1"/>
          </p:cNvSpPr>
          <p:nvPr>
            <p:ph type="title"/>
          </p:nvPr>
        </p:nvSpPr>
        <p:spPr/>
        <p:txBody>
          <a:bodyPr/>
          <a:lstStyle/>
          <a:p>
            <a:pPr>
              <a:defRPr/>
            </a:pPr>
            <a:r>
              <a:rPr lang="es-ES" sz="3600" dirty="0">
                <a:solidFill>
                  <a:srgbClr val="FF0000"/>
                </a:solidFill>
                <a:latin typeface="Algerian" pitchFamily="82" charset="0"/>
              </a:rPr>
              <a:t>Cese de la incapacidad y de las restricciones a la capacidad</a:t>
            </a:r>
          </a:p>
        </p:txBody>
      </p:sp>
      <p:sp>
        <p:nvSpPr>
          <p:cNvPr id="3" name="2 Marcador de contenido">
            <a:extLst>
              <a:ext uri="{FF2B5EF4-FFF2-40B4-BE49-F238E27FC236}">
                <a16:creationId xmlns:a16="http://schemas.microsoft.com/office/drawing/2014/main" id="{7FF45C07-2EE2-9BE7-BF37-5C31EF022CF9}"/>
              </a:ext>
            </a:extLst>
          </p:cNvPr>
          <p:cNvSpPr>
            <a:spLocks noGrp="1"/>
          </p:cNvSpPr>
          <p:nvPr>
            <p:ph idx="1"/>
          </p:nvPr>
        </p:nvSpPr>
        <p:spPr/>
        <p:txBody>
          <a:bodyPr/>
          <a:lstStyle/>
          <a:p>
            <a:pPr>
              <a:defRPr/>
            </a:pPr>
            <a:r>
              <a:rPr lang="es-ES" dirty="0">
                <a:solidFill>
                  <a:schemeClr val="bg1">
                    <a:lumMod val="50000"/>
                    <a:lumOff val="50000"/>
                  </a:schemeClr>
                </a:solidFill>
              </a:rPr>
              <a:t>El </a:t>
            </a:r>
            <a:r>
              <a:rPr lang="es-ES" b="1" dirty="0">
                <a:solidFill>
                  <a:schemeClr val="bg1">
                    <a:lumMod val="50000"/>
                    <a:lumOff val="50000"/>
                  </a:schemeClr>
                </a:solidFill>
              </a:rPr>
              <a:t>cese</a:t>
            </a:r>
            <a:r>
              <a:rPr lang="es-ES" dirty="0">
                <a:solidFill>
                  <a:schemeClr val="bg1">
                    <a:lumMod val="50000"/>
                    <a:lumOff val="50000"/>
                  </a:schemeClr>
                </a:solidFill>
              </a:rPr>
              <a:t> de la incapacidad o de la restricción a la capacidad debe decretarse por el juez que la declaró, previo examen de un equipo interdisciplinario integrado conforme a las pautas del artículo 37, que dictamine sobre el </a:t>
            </a:r>
            <a:r>
              <a:rPr lang="es-ES" b="1" dirty="0">
                <a:solidFill>
                  <a:schemeClr val="bg1">
                    <a:lumMod val="50000"/>
                    <a:lumOff val="50000"/>
                  </a:schemeClr>
                </a:solidFill>
              </a:rPr>
              <a:t>restablecimiento</a:t>
            </a:r>
            <a:r>
              <a:rPr lang="es-ES" dirty="0">
                <a:solidFill>
                  <a:schemeClr val="bg1">
                    <a:lumMod val="50000"/>
                    <a:lumOff val="50000"/>
                  </a:schemeClr>
                </a:solidFill>
              </a:rPr>
              <a:t> de la persona.</a:t>
            </a:r>
          </a:p>
          <a:p>
            <a:pPr>
              <a:defRPr/>
            </a:pPr>
            <a:r>
              <a:rPr lang="es-ES" dirty="0">
                <a:solidFill>
                  <a:schemeClr val="bg1">
                    <a:lumMod val="50000"/>
                    <a:lumOff val="50000"/>
                  </a:schemeClr>
                </a:solidFill>
              </a:rPr>
              <a:t>Si el restablecimiento no es total, el juez puede ampliar la nómina de actos que la persona puede realizar por sí o con la asistencia de su curador o apoyo.(art. 47)</a:t>
            </a:r>
          </a:p>
        </p:txBody>
      </p:sp>
      <p:sp>
        <p:nvSpPr>
          <p:cNvPr id="119812" name="3 Marcador de número de diapositiva">
            <a:extLst>
              <a:ext uri="{FF2B5EF4-FFF2-40B4-BE49-F238E27FC236}">
                <a16:creationId xmlns:a16="http://schemas.microsoft.com/office/drawing/2014/main" id="{440336EF-82BC-6685-10E5-830A293DC6D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23D432DD-2604-484C-859E-E040F1F8FFF5}" type="slidenum">
              <a:rPr lang="es-ES" altLang="es-AR">
                <a:latin typeface="Arial" panose="020B0604020202020204" pitchFamily="34" charset="0"/>
              </a:rPr>
              <a:pPr eaLnBrk="1" hangingPunct="1"/>
              <a:t>104</a:t>
            </a:fld>
            <a:endParaRPr lang="es-ES" altLang="es-AR">
              <a:latin typeface="Arial" panose="020B06040202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CEE0EF4-2288-9E1D-97E3-33CA0DC547C4}"/>
              </a:ext>
            </a:extLst>
          </p:cNvPr>
          <p:cNvSpPr>
            <a:spLocks noGrp="1"/>
          </p:cNvSpPr>
          <p:nvPr>
            <p:ph type="title"/>
          </p:nvPr>
        </p:nvSpPr>
        <p:spPr/>
        <p:txBody>
          <a:bodyPr/>
          <a:lstStyle/>
          <a:p>
            <a:pPr>
              <a:defRPr/>
            </a:pPr>
            <a:r>
              <a:rPr lang="es-AR" sz="4000" dirty="0">
                <a:solidFill>
                  <a:srgbClr val="FF0000"/>
                </a:solidFill>
              </a:rPr>
              <a:t>Cese restricción pese al diagnóstico</a:t>
            </a:r>
            <a:br>
              <a:rPr lang="es-AR" sz="4000" dirty="0">
                <a:solidFill>
                  <a:srgbClr val="FF0000"/>
                </a:solidFill>
              </a:rPr>
            </a:br>
            <a:r>
              <a:rPr lang="es-AR" sz="3200" dirty="0">
                <a:solidFill>
                  <a:srgbClr val="FF0000"/>
                </a:solidFill>
              </a:rPr>
              <a:t> J. Civ. 92, 16/06/2016, </a:t>
            </a:r>
            <a:r>
              <a:rPr lang="es-ES" sz="3200" dirty="0">
                <a:solidFill>
                  <a:srgbClr val="FF0000"/>
                </a:solidFill>
              </a:rPr>
              <a:t>F., M. P.</a:t>
            </a:r>
            <a:r>
              <a:rPr lang="es-AR" sz="3200" dirty="0">
                <a:solidFill>
                  <a:srgbClr val="FF0000"/>
                </a:solidFill>
              </a:rPr>
              <a:t> </a:t>
            </a:r>
            <a:endParaRPr lang="es-ES" sz="3200" dirty="0">
              <a:solidFill>
                <a:srgbClr val="FF0000"/>
              </a:solidFill>
            </a:endParaRPr>
          </a:p>
        </p:txBody>
      </p:sp>
      <p:sp>
        <p:nvSpPr>
          <p:cNvPr id="3" name="2 Marcador de contenido">
            <a:extLst>
              <a:ext uri="{FF2B5EF4-FFF2-40B4-BE49-F238E27FC236}">
                <a16:creationId xmlns:a16="http://schemas.microsoft.com/office/drawing/2014/main" id="{24432328-EB6B-38ED-CBC0-8147D17A2AEB}"/>
              </a:ext>
            </a:extLst>
          </p:cNvPr>
          <p:cNvSpPr>
            <a:spLocks noGrp="1"/>
          </p:cNvSpPr>
          <p:nvPr>
            <p:ph idx="1"/>
          </p:nvPr>
        </p:nvSpPr>
        <p:spPr/>
        <p:txBody>
          <a:bodyPr/>
          <a:lstStyle/>
          <a:p>
            <a:pPr>
              <a:defRPr/>
            </a:pPr>
            <a:r>
              <a:rPr lang="es-ES" dirty="0">
                <a:solidFill>
                  <a:schemeClr val="bg1">
                    <a:lumMod val="50000"/>
                    <a:lumOff val="50000"/>
                  </a:schemeClr>
                </a:solidFill>
              </a:rPr>
              <a:t>Diagnóstico de retraso mental desde los primeros años de vida, con pronóstico de cronicidad y progresividad, requiriendo asistencia para su vida cotidiana y apoyo para el ejercicio de los actos jurídicos, tanto de la evaluación psicológica como de la audiencia mantenida con la Sra. F. y sus hermanos en los términos del art. 40 del CCyC surge la </a:t>
            </a:r>
            <a:r>
              <a:rPr lang="es-ES" b="1" dirty="0" err="1">
                <a:solidFill>
                  <a:schemeClr val="bg1">
                    <a:lumMod val="50000"/>
                    <a:lumOff val="50000"/>
                  </a:schemeClr>
                </a:solidFill>
              </a:rPr>
              <a:t>innecesariedad</a:t>
            </a:r>
            <a:r>
              <a:rPr lang="es-ES" dirty="0">
                <a:solidFill>
                  <a:schemeClr val="bg1">
                    <a:lumMod val="50000"/>
                    <a:lumOff val="50000"/>
                  </a:schemeClr>
                </a:solidFill>
              </a:rPr>
              <a:t> de sostener la restricción de capacidad que pesa sobre aquélla.</a:t>
            </a:r>
          </a:p>
        </p:txBody>
      </p:sp>
      <p:sp>
        <p:nvSpPr>
          <p:cNvPr id="36868" name="3 Marcador de número de diapositiva">
            <a:extLst>
              <a:ext uri="{FF2B5EF4-FFF2-40B4-BE49-F238E27FC236}">
                <a16:creationId xmlns:a16="http://schemas.microsoft.com/office/drawing/2014/main" id="{D305230D-9E90-BD19-3F18-249FDEF9D3D4}"/>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9B3154A-C71C-4363-9147-81E04B5A5B06}" type="slidenum">
              <a:rPr lang="es-ES" altLang="es-AR">
                <a:solidFill>
                  <a:srgbClr val="00248F"/>
                </a:solidFill>
                <a:latin typeface="Arial" panose="020B0604020202020204" pitchFamily="34" charset="0"/>
              </a:rPr>
              <a:pPr eaLnBrk="1" hangingPunct="1"/>
              <a:t>105</a:t>
            </a:fld>
            <a:endParaRPr lang="es-ES" altLang="es-AR">
              <a:solidFill>
                <a:srgbClr val="00248F"/>
              </a:solidFill>
              <a:latin typeface="Arial" panose="020B06040202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3EF2A608-5144-E8A1-03AB-AF0398963A54}"/>
              </a:ext>
            </a:extLst>
          </p:cNvPr>
          <p:cNvSpPr>
            <a:spLocks noGrp="1"/>
          </p:cNvSpPr>
          <p:nvPr>
            <p:ph type="title"/>
          </p:nvPr>
        </p:nvSpPr>
        <p:spPr/>
        <p:txBody>
          <a:bodyPr/>
          <a:lstStyle/>
          <a:p>
            <a:pPr>
              <a:defRPr/>
            </a:pPr>
            <a:r>
              <a:rPr lang="es-ES" sz="4000" dirty="0">
                <a:solidFill>
                  <a:srgbClr val="FF0000"/>
                </a:solidFill>
                <a:latin typeface="Algerian" pitchFamily="82" charset="0"/>
              </a:rPr>
              <a:t>Revisión ¿qué tramite darle?</a:t>
            </a:r>
          </a:p>
        </p:txBody>
      </p:sp>
      <p:sp>
        <p:nvSpPr>
          <p:cNvPr id="3" name="2 Marcador de contenido">
            <a:extLst>
              <a:ext uri="{FF2B5EF4-FFF2-40B4-BE49-F238E27FC236}">
                <a16:creationId xmlns:a16="http://schemas.microsoft.com/office/drawing/2014/main" id="{89247A8C-B0CC-82CB-DCF5-FFAA8D730036}"/>
              </a:ext>
            </a:extLst>
          </p:cNvPr>
          <p:cNvSpPr>
            <a:spLocks noGrp="1"/>
          </p:cNvSpPr>
          <p:nvPr>
            <p:ph idx="1"/>
          </p:nvPr>
        </p:nvSpPr>
        <p:spPr/>
        <p:txBody>
          <a:bodyPr/>
          <a:lstStyle/>
          <a:p>
            <a:pPr>
              <a:defRPr/>
            </a:pPr>
            <a:r>
              <a:rPr lang="es-ES" dirty="0">
                <a:solidFill>
                  <a:schemeClr val="bg1">
                    <a:lumMod val="50000"/>
                    <a:lumOff val="50000"/>
                  </a:schemeClr>
                </a:solidFill>
              </a:rPr>
              <a:t>Plazo: que no exceda los 3 años.</a:t>
            </a:r>
          </a:p>
          <a:p>
            <a:pPr>
              <a:defRPr/>
            </a:pPr>
            <a:r>
              <a:rPr lang="es-ES" dirty="0">
                <a:solidFill>
                  <a:schemeClr val="bg1">
                    <a:lumMod val="50000"/>
                    <a:lumOff val="50000"/>
                  </a:schemeClr>
                </a:solidFill>
              </a:rPr>
              <a:t>Audiencia: obligación del juez de reunirse con la persona. ¿puede el juez en ciertos casos obviar la entrevista personal?</a:t>
            </a:r>
          </a:p>
          <a:p>
            <a:pPr>
              <a:defRPr/>
            </a:pPr>
            <a:r>
              <a:rPr lang="es-ES" sz="1800" dirty="0" err="1">
                <a:solidFill>
                  <a:schemeClr val="bg1">
                    <a:lumMod val="50000"/>
                    <a:lumOff val="50000"/>
                  </a:schemeClr>
                </a:solidFill>
              </a:rPr>
              <a:t>CCyC</a:t>
            </a:r>
            <a:r>
              <a:rPr lang="es-ES" sz="1800" dirty="0">
                <a:solidFill>
                  <a:schemeClr val="bg1">
                    <a:lumMod val="50000"/>
                    <a:lumOff val="50000"/>
                  </a:schemeClr>
                </a:solidFill>
              </a:rPr>
              <a:t> de </a:t>
            </a:r>
            <a:r>
              <a:rPr lang="es-ES" sz="1800" dirty="0" err="1">
                <a:solidFill>
                  <a:schemeClr val="bg1">
                    <a:lumMod val="50000"/>
                    <a:lumOff val="50000"/>
                  </a:schemeClr>
                </a:solidFill>
              </a:rPr>
              <a:t>Gualeguaychú</a:t>
            </a:r>
            <a:r>
              <a:rPr lang="es-ES" sz="1800" dirty="0">
                <a:solidFill>
                  <a:schemeClr val="bg1">
                    <a:lumMod val="50000"/>
                    <a:lumOff val="50000"/>
                  </a:schemeClr>
                </a:solidFill>
              </a:rPr>
              <a:t>, sala I, 11/05/2015, A. J. E. s/ declaración de incapacidad.</a:t>
            </a:r>
          </a:p>
          <a:p>
            <a:pPr>
              <a:defRPr/>
            </a:pPr>
            <a:r>
              <a:rPr lang="es-ES" sz="1800" dirty="0" err="1">
                <a:solidFill>
                  <a:schemeClr val="bg1">
                    <a:lumMod val="50000"/>
                    <a:lumOff val="50000"/>
                  </a:schemeClr>
                </a:solidFill>
              </a:rPr>
              <a:t>JCivil</a:t>
            </a:r>
            <a:r>
              <a:rPr lang="es-ES" sz="1800" dirty="0">
                <a:solidFill>
                  <a:schemeClr val="bg1">
                    <a:lumMod val="50000"/>
                    <a:lumOff val="50000"/>
                  </a:schemeClr>
                </a:solidFill>
              </a:rPr>
              <a:t> 92, 2/10/2015, C., A.A. s/determinación de la capacidad. Dificultad en la coordinación con los Ministerios Públicos para efectivizar la audiencia hizo saber al Defensor Publico Curador que concurriría en forma individual </a:t>
            </a:r>
          </a:p>
          <a:p>
            <a:pPr>
              <a:defRPr/>
            </a:pPr>
            <a:r>
              <a:rPr lang="es-ES" dirty="0">
                <a:solidFill>
                  <a:schemeClr val="bg1">
                    <a:lumMod val="50000"/>
                    <a:lumOff val="50000"/>
                  </a:schemeClr>
                </a:solidFill>
              </a:rPr>
              <a:t>Evaluación interdisciplinaria - Defensa técnica</a:t>
            </a:r>
          </a:p>
          <a:p>
            <a:pPr>
              <a:defRPr/>
            </a:pPr>
            <a:r>
              <a:rPr lang="es-ES" dirty="0">
                <a:solidFill>
                  <a:schemeClr val="bg1">
                    <a:lumMod val="50000"/>
                    <a:lumOff val="50000"/>
                  </a:schemeClr>
                </a:solidFill>
              </a:rPr>
              <a:t>Hacer saber 		Correr traslado</a:t>
            </a:r>
          </a:p>
          <a:p>
            <a:pPr>
              <a:defRPr/>
            </a:pPr>
            <a:r>
              <a:rPr lang="es-ES" dirty="0">
                <a:solidFill>
                  <a:schemeClr val="bg1">
                    <a:lumMod val="50000"/>
                    <a:lumOff val="50000"/>
                  </a:schemeClr>
                </a:solidFill>
              </a:rPr>
              <a:t>Sentencia  	notificar en forma personal</a:t>
            </a:r>
          </a:p>
        </p:txBody>
      </p:sp>
      <p:sp>
        <p:nvSpPr>
          <p:cNvPr id="115716" name="3 Marcador de número de diapositiva">
            <a:extLst>
              <a:ext uri="{FF2B5EF4-FFF2-40B4-BE49-F238E27FC236}">
                <a16:creationId xmlns:a16="http://schemas.microsoft.com/office/drawing/2014/main" id="{796684BC-E3A2-98BE-BF5B-65AAD6A6462C}"/>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D0E1CD2C-9226-4802-8226-02B0BC552EFD}" type="slidenum">
              <a:rPr lang="es-ES" altLang="es-AR">
                <a:solidFill>
                  <a:srgbClr val="0A47FF"/>
                </a:solidFill>
                <a:latin typeface="Arial" panose="020B0604020202020204" pitchFamily="34" charset="0"/>
              </a:rPr>
              <a:pPr eaLnBrk="1" hangingPunct="1"/>
              <a:t>106</a:t>
            </a:fld>
            <a:endParaRPr lang="es-ES" altLang="es-AR">
              <a:solidFill>
                <a:srgbClr val="0A47FF"/>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49B0CA26-A6EA-FE6B-ADCD-270AFE6A298D}"/>
              </a:ext>
            </a:extLst>
          </p:cNvPr>
          <p:cNvCxnSpPr/>
          <p:nvPr/>
        </p:nvCxnSpPr>
        <p:spPr>
          <a:xfrm rot="10800000" flipV="1">
            <a:off x="2286000" y="5429250"/>
            <a:ext cx="785813"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3FC636E4-6F9E-DB1C-00EB-0B8F399C13C7}"/>
              </a:ext>
            </a:extLst>
          </p:cNvPr>
          <p:cNvCxnSpPr/>
          <p:nvPr/>
        </p:nvCxnSpPr>
        <p:spPr>
          <a:xfrm>
            <a:off x="3429000" y="5286375"/>
            <a:ext cx="2643188"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a:extLst>
              <a:ext uri="{FF2B5EF4-FFF2-40B4-BE49-F238E27FC236}">
                <a16:creationId xmlns:a16="http://schemas.microsoft.com/office/drawing/2014/main" id="{577FC85F-440B-BA21-98ED-45BE5F385827}"/>
              </a:ext>
            </a:extLst>
          </p:cNvPr>
          <p:cNvCxnSpPr/>
          <p:nvPr/>
        </p:nvCxnSpPr>
        <p:spPr>
          <a:xfrm>
            <a:off x="2500313" y="6500813"/>
            <a:ext cx="78581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a:extLst>
              <a:ext uri="{FF2B5EF4-FFF2-40B4-BE49-F238E27FC236}">
                <a16:creationId xmlns:a16="http://schemas.microsoft.com/office/drawing/2014/main" id="{6319E003-2BAF-9AB3-91FF-3E3C8CACA2F4}"/>
              </a:ext>
            </a:extLst>
          </p:cNvPr>
          <p:cNvCxnSpPr/>
          <p:nvPr/>
        </p:nvCxnSpPr>
        <p:spPr>
          <a:xfrm rot="16200000" flipV="1">
            <a:off x="3357563" y="5357813"/>
            <a:ext cx="11430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0BD865D9-6934-BFF1-C2FA-686E47808620}"/>
              </a:ext>
            </a:extLst>
          </p:cNvPr>
          <p:cNvSpPr>
            <a:spLocks noGrp="1"/>
          </p:cNvSpPr>
          <p:nvPr>
            <p:ph type="title"/>
          </p:nvPr>
        </p:nvSpPr>
        <p:spPr/>
        <p:txBody>
          <a:bodyPr/>
          <a:lstStyle/>
          <a:p>
            <a:pPr>
              <a:defRPr/>
            </a:pPr>
            <a:r>
              <a:rPr lang="es-ES" sz="3600" dirty="0">
                <a:solidFill>
                  <a:srgbClr val="FF0000"/>
                </a:solidFill>
                <a:latin typeface="Algerian" pitchFamily="82" charset="0"/>
              </a:rPr>
              <a:t>¿cese restricción a partir de </a:t>
            </a:r>
            <a:br>
              <a:rPr lang="es-ES" sz="3600" dirty="0">
                <a:solidFill>
                  <a:srgbClr val="FF0000"/>
                </a:solidFill>
                <a:latin typeface="Algerian" pitchFamily="82" charset="0"/>
              </a:rPr>
            </a:br>
            <a:r>
              <a:rPr lang="es-ES" sz="3600" dirty="0">
                <a:solidFill>
                  <a:srgbClr val="FF0000"/>
                </a:solidFill>
                <a:latin typeface="Algerian" pitchFamily="82" charset="0"/>
              </a:rPr>
              <a:t>una revisión?</a:t>
            </a:r>
          </a:p>
        </p:txBody>
      </p:sp>
      <p:sp>
        <p:nvSpPr>
          <p:cNvPr id="3" name="2 Marcador de contenido">
            <a:extLst>
              <a:ext uri="{FF2B5EF4-FFF2-40B4-BE49-F238E27FC236}">
                <a16:creationId xmlns:a16="http://schemas.microsoft.com/office/drawing/2014/main" id="{593EAB90-2F14-610B-3449-F5A7135A0B2D}"/>
              </a:ext>
            </a:extLst>
          </p:cNvPr>
          <p:cNvSpPr>
            <a:spLocks noGrp="1"/>
          </p:cNvSpPr>
          <p:nvPr>
            <p:ph idx="1"/>
          </p:nvPr>
        </p:nvSpPr>
        <p:spPr/>
        <p:txBody>
          <a:bodyPr/>
          <a:lstStyle/>
          <a:p>
            <a:pPr>
              <a:buFont typeface="Wingdings" panose="05000000000000000000" pitchFamily="2" charset="2"/>
              <a:buNone/>
              <a:defRPr/>
            </a:pPr>
            <a:endParaRPr lang="es-ES" dirty="0"/>
          </a:p>
          <a:p>
            <a:pPr>
              <a:defRPr/>
            </a:pPr>
            <a:r>
              <a:rPr lang="es-ES" dirty="0">
                <a:solidFill>
                  <a:schemeClr val="bg1">
                    <a:lumMod val="50000"/>
                    <a:lumOff val="50000"/>
                  </a:schemeClr>
                </a:solidFill>
              </a:rPr>
              <a:t>Apertura a prueba  	</a:t>
            </a:r>
          </a:p>
          <a:p>
            <a:pPr>
              <a:defRPr/>
            </a:pPr>
            <a:r>
              <a:rPr lang="es-ES" dirty="0">
                <a:solidFill>
                  <a:schemeClr val="bg1">
                    <a:lumMod val="50000"/>
                    <a:lumOff val="50000"/>
                  </a:schemeClr>
                </a:solidFill>
              </a:rPr>
              <a:t>Intervención CMF</a:t>
            </a:r>
          </a:p>
          <a:p>
            <a:pPr>
              <a:buFont typeface="Wingdings" panose="05000000000000000000" pitchFamily="2" charset="2"/>
              <a:buNone/>
              <a:defRPr/>
            </a:pPr>
            <a:r>
              <a:rPr lang="es-ES" dirty="0">
                <a:solidFill>
                  <a:schemeClr val="bg1">
                    <a:lumMod val="50000"/>
                    <a:lumOff val="50000"/>
                  </a:schemeClr>
                </a:solidFill>
              </a:rPr>
              <a:t>	Designación curador provisorio</a:t>
            </a:r>
          </a:p>
          <a:p>
            <a:pPr>
              <a:defRPr/>
            </a:pPr>
            <a:r>
              <a:rPr lang="es-ES" dirty="0">
                <a:solidFill>
                  <a:schemeClr val="bg1">
                    <a:lumMod val="50000"/>
                    <a:lumOff val="50000"/>
                  </a:schemeClr>
                </a:solidFill>
              </a:rPr>
              <a:t>ley 26.657 al Cód. Civil, no deroga el art. 635 del Cód. Procesal</a:t>
            </a:r>
          </a:p>
          <a:p>
            <a:pPr>
              <a:buFont typeface="Wingdings" panose="05000000000000000000" pitchFamily="2" charset="2"/>
              <a:buNone/>
              <a:defRPr/>
            </a:pPr>
            <a:endParaRPr lang="es-ES" dirty="0">
              <a:solidFill>
                <a:schemeClr val="bg1">
                  <a:lumMod val="50000"/>
                  <a:lumOff val="50000"/>
                </a:schemeClr>
              </a:solidFill>
            </a:endParaRPr>
          </a:p>
          <a:p>
            <a:pPr>
              <a:buFont typeface="Wingdings" panose="05000000000000000000" pitchFamily="2" charset="2"/>
              <a:buNone/>
              <a:defRPr/>
            </a:pPr>
            <a:endParaRPr lang="en-US" dirty="0">
              <a:solidFill>
                <a:schemeClr val="bg1">
                  <a:lumMod val="50000"/>
                  <a:lumOff val="50000"/>
                </a:schemeClr>
              </a:solidFill>
            </a:endParaRPr>
          </a:p>
          <a:p>
            <a:pPr>
              <a:defRPr/>
            </a:pPr>
            <a:r>
              <a:rPr lang="en-US" sz="2400" dirty="0">
                <a:solidFill>
                  <a:schemeClr val="bg1">
                    <a:lumMod val="50000"/>
                    <a:lumOff val="50000"/>
                  </a:schemeClr>
                </a:solidFill>
              </a:rPr>
              <a:t>CNCiv., </a:t>
            </a:r>
            <a:r>
              <a:rPr lang="en-US" sz="2400" dirty="0" err="1">
                <a:solidFill>
                  <a:schemeClr val="bg1">
                    <a:lumMod val="50000"/>
                    <a:lumOff val="50000"/>
                  </a:schemeClr>
                </a:solidFill>
              </a:rPr>
              <a:t>Sala</a:t>
            </a:r>
            <a:r>
              <a:rPr lang="en-US" sz="2400" dirty="0">
                <a:solidFill>
                  <a:schemeClr val="bg1">
                    <a:lumMod val="50000"/>
                    <a:lumOff val="50000"/>
                  </a:schemeClr>
                </a:solidFill>
              </a:rPr>
              <a:t> J, M., M. Á. s/ </a:t>
            </a:r>
            <a:r>
              <a:rPr lang="en-US" sz="2400" dirty="0" err="1">
                <a:solidFill>
                  <a:schemeClr val="bg1">
                    <a:lumMod val="50000"/>
                    <a:lumOff val="50000"/>
                  </a:schemeClr>
                </a:solidFill>
              </a:rPr>
              <a:t>insania</a:t>
            </a:r>
            <a:r>
              <a:rPr lang="en-US" sz="2400" dirty="0">
                <a:solidFill>
                  <a:schemeClr val="bg1">
                    <a:lumMod val="50000"/>
                    <a:lumOff val="50000"/>
                  </a:schemeClr>
                </a:solidFill>
              </a:rPr>
              <a:t> • 20/02/2014</a:t>
            </a:r>
            <a:r>
              <a:rPr lang="en-US" dirty="0">
                <a:solidFill>
                  <a:schemeClr val="bg1">
                    <a:lumMod val="50000"/>
                    <a:lumOff val="50000"/>
                  </a:schemeClr>
                </a:solidFill>
              </a:rPr>
              <a:t>  </a:t>
            </a:r>
            <a:endParaRPr lang="es-ES" dirty="0">
              <a:solidFill>
                <a:schemeClr val="bg1">
                  <a:lumMod val="50000"/>
                  <a:lumOff val="50000"/>
                </a:schemeClr>
              </a:solidFill>
            </a:endParaRPr>
          </a:p>
          <a:p>
            <a:pPr>
              <a:defRPr/>
            </a:pPr>
            <a:endParaRPr lang="es-ES" dirty="0"/>
          </a:p>
          <a:p>
            <a:pPr>
              <a:defRPr/>
            </a:pPr>
            <a:endParaRPr lang="es-ES" dirty="0"/>
          </a:p>
          <a:p>
            <a:pPr>
              <a:defRPr/>
            </a:pPr>
            <a:endParaRPr lang="es-ES" dirty="0"/>
          </a:p>
          <a:p>
            <a:pPr>
              <a:defRPr/>
            </a:pPr>
            <a:endParaRPr lang="es-ES" dirty="0"/>
          </a:p>
        </p:txBody>
      </p:sp>
      <p:sp>
        <p:nvSpPr>
          <p:cNvPr id="122884" name="3 Marcador de número de diapositiva">
            <a:extLst>
              <a:ext uri="{FF2B5EF4-FFF2-40B4-BE49-F238E27FC236}">
                <a16:creationId xmlns:a16="http://schemas.microsoft.com/office/drawing/2014/main" id="{B3211912-B4B7-775A-9DEB-4094C81C61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3DAEF948-411B-4797-916D-E9FD34A1D5CE}" type="slidenum">
              <a:rPr lang="es-ES" altLang="es-AR">
                <a:solidFill>
                  <a:schemeClr val="bg1"/>
                </a:solidFill>
                <a:latin typeface="Arial" panose="020B0604020202020204" pitchFamily="34" charset="0"/>
              </a:rPr>
              <a:pPr eaLnBrk="1" hangingPunct="1"/>
              <a:t>107</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8C29B49C-43B4-FE3B-8EE6-55AE012355CB}"/>
              </a:ext>
            </a:extLst>
          </p:cNvPr>
          <p:cNvCxnSpPr/>
          <p:nvPr/>
        </p:nvCxnSpPr>
        <p:spPr>
          <a:xfrm rot="10800000" flipV="1">
            <a:off x="3214688" y="1071563"/>
            <a:ext cx="4214812" cy="1571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549FAE40-4367-ADB4-FE32-E8503A401EB1}"/>
              </a:ext>
            </a:extLst>
          </p:cNvPr>
          <p:cNvCxnSpPr/>
          <p:nvPr/>
        </p:nvCxnSpPr>
        <p:spPr>
          <a:xfrm rot="10800000" flipV="1">
            <a:off x="3429000" y="1000125"/>
            <a:ext cx="4000500" cy="22145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a:extLst>
              <a:ext uri="{FF2B5EF4-FFF2-40B4-BE49-F238E27FC236}">
                <a16:creationId xmlns:a16="http://schemas.microsoft.com/office/drawing/2014/main" id="{9DD5E934-0D2D-384D-BC5B-D761758161C4}"/>
              </a:ext>
            </a:extLst>
          </p:cNvPr>
          <p:cNvCxnSpPr/>
          <p:nvPr/>
        </p:nvCxnSpPr>
        <p:spPr>
          <a:xfrm rot="5400000">
            <a:off x="5000625" y="1285875"/>
            <a:ext cx="2714625" cy="2143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7EBB8E0-9855-82D7-66B0-C1BEFE6B2FC6}"/>
              </a:ext>
            </a:extLst>
          </p:cNvPr>
          <p:cNvSpPr>
            <a:spLocks noGrp="1"/>
          </p:cNvSpPr>
          <p:nvPr>
            <p:ph type="title"/>
          </p:nvPr>
        </p:nvSpPr>
        <p:spPr/>
        <p:txBody>
          <a:bodyPr/>
          <a:lstStyle/>
          <a:p>
            <a:pPr>
              <a:defRPr/>
            </a:pPr>
            <a:r>
              <a:rPr lang="es-ES" sz="3200" dirty="0">
                <a:solidFill>
                  <a:srgbClr val="FF0000"/>
                </a:solidFill>
                <a:latin typeface="Arial Black" pitchFamily="34" charset="0"/>
              </a:rPr>
              <a:t>Cese de restricción a partir de </a:t>
            </a:r>
            <a:br>
              <a:rPr lang="es-ES" sz="3200" dirty="0">
                <a:solidFill>
                  <a:srgbClr val="FF0000"/>
                </a:solidFill>
                <a:latin typeface="Arial Black" pitchFamily="34" charset="0"/>
              </a:rPr>
            </a:br>
            <a:r>
              <a:rPr lang="es-ES" sz="3200" dirty="0">
                <a:solidFill>
                  <a:srgbClr val="FF0000"/>
                </a:solidFill>
                <a:latin typeface="Arial Black" pitchFamily="34" charset="0"/>
              </a:rPr>
              <a:t>una revisión</a:t>
            </a:r>
          </a:p>
        </p:txBody>
      </p:sp>
      <p:sp>
        <p:nvSpPr>
          <p:cNvPr id="3" name="2 Marcador de contenido">
            <a:extLst>
              <a:ext uri="{FF2B5EF4-FFF2-40B4-BE49-F238E27FC236}">
                <a16:creationId xmlns:a16="http://schemas.microsoft.com/office/drawing/2014/main" id="{7759AD44-6EF1-D65F-925F-819B4F12BF4A}"/>
              </a:ext>
            </a:extLst>
          </p:cNvPr>
          <p:cNvSpPr>
            <a:spLocks noGrp="1"/>
          </p:cNvSpPr>
          <p:nvPr>
            <p:ph idx="1"/>
          </p:nvPr>
        </p:nvSpPr>
        <p:spPr/>
        <p:txBody>
          <a:bodyPr/>
          <a:lstStyle/>
          <a:p>
            <a:pPr>
              <a:defRPr/>
            </a:pPr>
            <a:r>
              <a:rPr lang="es-ES" sz="2400" dirty="0">
                <a:solidFill>
                  <a:schemeClr val="bg1">
                    <a:lumMod val="50000"/>
                    <a:lumOff val="50000"/>
                  </a:schemeClr>
                </a:solidFill>
                <a:latin typeface="Arial" pitchFamily="34" charset="0"/>
                <a:cs typeface="Arial" pitchFamily="34" charset="0"/>
              </a:rPr>
              <a:t>Si bien la revisión de la sentencia contemplada en el art. 40 del </a:t>
            </a:r>
            <a:r>
              <a:rPr lang="es-ES" sz="2400" dirty="0" err="1">
                <a:solidFill>
                  <a:schemeClr val="bg1">
                    <a:lumMod val="50000"/>
                    <a:lumOff val="50000"/>
                  </a:schemeClr>
                </a:solidFill>
                <a:latin typeface="Arial" pitchFamily="34" charset="0"/>
                <a:cs typeface="Arial" pitchFamily="34" charset="0"/>
              </a:rPr>
              <a:t>CCyCN</a:t>
            </a:r>
            <a:r>
              <a:rPr lang="es-ES" sz="2400" dirty="0">
                <a:solidFill>
                  <a:schemeClr val="bg1">
                    <a:lumMod val="50000"/>
                    <a:lumOff val="50000"/>
                  </a:schemeClr>
                </a:solidFill>
                <a:latin typeface="Arial" pitchFamily="34" charset="0"/>
                <a:cs typeface="Arial" pitchFamily="34" charset="0"/>
              </a:rPr>
              <a:t> no se condice necesariamente con el proceso previsto en el art. 47 del citado cuerpo legal para el cese de las restricciones impuestas a través de la sentencia, en la especie, la petición de cese de las restricciones fue formulada por el propio interesado, y asimismo por el Sr. Defensor de Menores y por la Sra. Defensora Pública Curadora; esta última ha asumido la defensa técnica de H. R. A. - que fuera oportunamente ejercida por la disuelta Unidad de Letrados -, se ha asegurado su derecho de defensa en juicio y se han observado las garantías del debido proceso.</a:t>
            </a:r>
            <a:r>
              <a:rPr lang="es-AR" sz="2400" dirty="0">
                <a:solidFill>
                  <a:schemeClr val="bg1">
                    <a:lumMod val="50000"/>
                    <a:lumOff val="50000"/>
                  </a:schemeClr>
                </a:solidFill>
              </a:rPr>
              <a:t> </a:t>
            </a:r>
            <a:r>
              <a:rPr lang="es-AR" sz="2400" b="1" dirty="0">
                <a:solidFill>
                  <a:srgbClr val="FF0000"/>
                </a:solidFill>
              </a:rPr>
              <a:t>J. Civil N° 106, 28/08/2019, “A., H.R. s/ </a:t>
            </a:r>
            <a:r>
              <a:rPr lang="es-AR" sz="2400" b="1" dirty="0" err="1">
                <a:solidFill>
                  <a:srgbClr val="FF0000"/>
                </a:solidFill>
              </a:rPr>
              <a:t>deteminación</a:t>
            </a:r>
            <a:r>
              <a:rPr lang="es-AR" sz="2400" b="1" dirty="0">
                <a:solidFill>
                  <a:srgbClr val="FF0000"/>
                </a:solidFill>
              </a:rPr>
              <a:t> de la capacidad”.</a:t>
            </a:r>
            <a:endParaRPr lang="es-ES" sz="2400" b="1" dirty="0">
              <a:solidFill>
                <a:srgbClr val="FF0000"/>
              </a:solidFill>
              <a:latin typeface="Arial" pitchFamily="34" charset="0"/>
              <a:cs typeface="Arial" pitchFamily="34" charset="0"/>
            </a:endParaRPr>
          </a:p>
        </p:txBody>
      </p:sp>
      <p:sp>
        <p:nvSpPr>
          <p:cNvPr id="123908" name="3 Marcador de número de diapositiva">
            <a:extLst>
              <a:ext uri="{FF2B5EF4-FFF2-40B4-BE49-F238E27FC236}">
                <a16:creationId xmlns:a16="http://schemas.microsoft.com/office/drawing/2014/main" id="{A2A34406-CFFB-E656-CD37-CB1EE809B89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AD108F5-86BB-4C6C-B3C6-2746E7E46149}" type="slidenum">
              <a:rPr lang="es-ES" altLang="es-AR">
                <a:solidFill>
                  <a:schemeClr val="bg1"/>
                </a:solidFill>
                <a:latin typeface="Arial" panose="020B0604020202020204" pitchFamily="34" charset="0"/>
              </a:rPr>
              <a:pPr eaLnBrk="1" hangingPunct="1"/>
              <a:t>108</a:t>
            </a:fld>
            <a:endParaRPr lang="es-ES" altLang="es-AR">
              <a:solidFill>
                <a:schemeClr val="bg1"/>
              </a:solidFill>
              <a:latin typeface="Arial" panose="020B0604020202020204"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FCDA899-8A77-BDAF-43D3-F364E88A8139}"/>
              </a:ext>
            </a:extLst>
          </p:cNvPr>
          <p:cNvSpPr>
            <a:spLocks noGrp="1"/>
          </p:cNvSpPr>
          <p:nvPr>
            <p:ph type="title"/>
          </p:nvPr>
        </p:nvSpPr>
        <p:spPr>
          <a:xfrm>
            <a:off x="468313" y="260350"/>
            <a:ext cx="8229600" cy="1143000"/>
          </a:xfrm>
        </p:spPr>
        <p:txBody>
          <a:bodyPr/>
          <a:lstStyle/>
          <a:p>
            <a:pPr>
              <a:defRPr/>
            </a:pPr>
            <a:br>
              <a:rPr lang="es-ES" sz="3200" dirty="0">
                <a:solidFill>
                  <a:srgbClr val="FF0000"/>
                </a:solidFill>
                <a:latin typeface="Arial Black" pitchFamily="34" charset="0"/>
              </a:rPr>
            </a:br>
            <a:r>
              <a:rPr lang="es-ES" sz="3200" dirty="0">
                <a:solidFill>
                  <a:srgbClr val="FF0000"/>
                </a:solidFill>
                <a:latin typeface="Arial Black" pitchFamily="34" charset="0"/>
              </a:rPr>
              <a:t>Cese de restricción a partir de </a:t>
            </a:r>
            <a:br>
              <a:rPr lang="es-ES" sz="3200" dirty="0">
                <a:solidFill>
                  <a:srgbClr val="FF0000"/>
                </a:solidFill>
                <a:latin typeface="Arial Black" pitchFamily="34" charset="0"/>
              </a:rPr>
            </a:br>
            <a:r>
              <a:rPr lang="es-ES" sz="3200" dirty="0">
                <a:solidFill>
                  <a:srgbClr val="FF0000"/>
                </a:solidFill>
                <a:latin typeface="Arial" pitchFamily="34" charset="0"/>
                <a:cs typeface="Arial" pitchFamily="34" charset="0"/>
              </a:rPr>
              <a:t>una revisión</a:t>
            </a:r>
            <a:br>
              <a:rPr lang="es-ES" sz="3200" dirty="0">
                <a:solidFill>
                  <a:srgbClr val="FF0000"/>
                </a:solidFill>
                <a:latin typeface="Adobe Arabic" pitchFamily="18" charset="-78"/>
                <a:cs typeface="Adobe Arabic" pitchFamily="18" charset="-78"/>
              </a:rPr>
            </a:br>
            <a:r>
              <a:rPr lang="es-ES" sz="3200" b="0" dirty="0">
                <a:solidFill>
                  <a:srgbClr val="FF0000"/>
                </a:solidFill>
                <a:latin typeface="Adobe Arabic" pitchFamily="18" charset="-78"/>
                <a:cs typeface="Adobe Arabic" pitchFamily="18" charset="-78"/>
              </a:rPr>
              <a:t>Juzgado Villa la Angostura, 7/06/2023, </a:t>
            </a:r>
            <a:r>
              <a:rPr lang="es-ES" sz="3200" dirty="0">
                <a:solidFill>
                  <a:srgbClr val="FF0000"/>
                </a:solidFill>
                <a:latin typeface="Adobe Arabic" pitchFamily="18" charset="-78"/>
                <a:cs typeface="Adobe Arabic" pitchFamily="18" charset="-78"/>
              </a:rPr>
              <a:t>A. S. V. S </a:t>
            </a:r>
            <a:br>
              <a:rPr lang="es-ES" sz="3200" b="0" dirty="0">
                <a:solidFill>
                  <a:srgbClr val="FF0000"/>
                </a:solidFill>
                <a:latin typeface="Adobe Arabic" pitchFamily="18" charset="-78"/>
                <a:cs typeface="Adobe Arabic" pitchFamily="18" charset="-78"/>
              </a:rPr>
            </a:br>
            <a:endParaRPr lang="es-ES" sz="3200" b="0" dirty="0">
              <a:solidFill>
                <a:srgbClr val="FF0000"/>
              </a:solidFill>
              <a:latin typeface="Adobe Arabic" pitchFamily="18" charset="-78"/>
              <a:cs typeface="Adobe Arabic" pitchFamily="18" charset="-78"/>
            </a:endParaRPr>
          </a:p>
        </p:txBody>
      </p:sp>
      <p:sp>
        <p:nvSpPr>
          <p:cNvPr id="3" name="2 Marcador de contenido">
            <a:extLst>
              <a:ext uri="{FF2B5EF4-FFF2-40B4-BE49-F238E27FC236}">
                <a16:creationId xmlns:a16="http://schemas.microsoft.com/office/drawing/2014/main" id="{D63D26E1-4716-4668-4C1D-57400CD34183}"/>
              </a:ext>
            </a:extLst>
          </p:cNvPr>
          <p:cNvSpPr>
            <a:spLocks noGrp="1"/>
          </p:cNvSpPr>
          <p:nvPr>
            <p:ph idx="1"/>
          </p:nvPr>
        </p:nvSpPr>
        <p:spPr/>
        <p:txBody>
          <a:bodyPr/>
          <a:lstStyle/>
          <a:p>
            <a:pPr>
              <a:defRPr/>
            </a:pPr>
            <a:r>
              <a:rPr lang="es-ES" dirty="0"/>
              <a:t> </a:t>
            </a:r>
            <a:r>
              <a:rPr lang="es-ES" dirty="0">
                <a:solidFill>
                  <a:schemeClr val="bg1">
                    <a:lumMod val="50000"/>
                    <a:lumOff val="50000"/>
                  </a:schemeClr>
                </a:solidFill>
              </a:rPr>
              <a:t>S. V. A. Restricción para actos de disposición de bienes y administración de bienes de carácter complejo </a:t>
            </a:r>
          </a:p>
          <a:p>
            <a:pPr>
              <a:defRPr/>
            </a:pPr>
            <a:r>
              <a:rPr lang="es-ES" dirty="0">
                <a:solidFill>
                  <a:schemeClr val="bg1">
                    <a:lumMod val="50000"/>
                    <a:lumOff val="50000"/>
                  </a:schemeClr>
                </a:solidFill>
              </a:rPr>
              <a:t>Revisión. Informe interdisciplinario y audiencia.</a:t>
            </a:r>
          </a:p>
          <a:p>
            <a:pPr>
              <a:defRPr/>
            </a:pPr>
            <a:r>
              <a:rPr lang="es-ES" sz="2400" dirty="0">
                <a:solidFill>
                  <a:schemeClr val="bg1">
                    <a:lumMod val="50000"/>
                    <a:lumOff val="50000"/>
                  </a:schemeClr>
                </a:solidFill>
              </a:rPr>
              <a:t>Autonomía en su ámbito cotidiano, se prepara sus alimentos al mediodía, asea su vivienda –ubicada mismo terreno que la de su padre- y realiza actividades inherentes a su cuidado personal. Concurre al Centro de Día 3 veces por semana y participa en el taller de música y de costura, amigos, colectivo. Licencia p/moto</a:t>
            </a:r>
          </a:p>
          <a:p>
            <a:pPr>
              <a:defRPr/>
            </a:pPr>
            <a:r>
              <a:rPr lang="es-ES" sz="2400" dirty="0">
                <a:solidFill>
                  <a:schemeClr val="bg1">
                    <a:lumMod val="50000"/>
                    <a:lumOff val="50000"/>
                  </a:schemeClr>
                </a:solidFill>
              </a:rPr>
              <a:t>Deja sin efecto sentencia de restricción y restablece la capacidad jurídica.</a:t>
            </a:r>
          </a:p>
          <a:p>
            <a:pPr>
              <a:defRPr/>
            </a:pPr>
            <a:endParaRPr lang="es-ES" sz="2400" dirty="0">
              <a:solidFill>
                <a:schemeClr val="bg1">
                  <a:lumMod val="50000"/>
                  <a:lumOff val="50000"/>
                </a:schemeClr>
              </a:solidFill>
            </a:endParaRPr>
          </a:p>
          <a:p>
            <a:pPr>
              <a:defRPr/>
            </a:pPr>
            <a:endParaRPr lang="es-ES" dirty="0">
              <a:solidFill>
                <a:schemeClr val="bg1">
                  <a:lumMod val="50000"/>
                  <a:lumOff val="50000"/>
                </a:schemeClr>
              </a:solidFill>
            </a:endParaRPr>
          </a:p>
          <a:p>
            <a:pPr>
              <a:defRPr/>
            </a:pPr>
            <a:endParaRPr lang="es-ES" dirty="0">
              <a:solidFill>
                <a:schemeClr val="bg1">
                  <a:lumMod val="50000"/>
                  <a:lumOff val="50000"/>
                </a:schemeClr>
              </a:solidFill>
            </a:endParaRPr>
          </a:p>
        </p:txBody>
      </p:sp>
      <p:sp>
        <p:nvSpPr>
          <p:cNvPr id="124932" name="3 Marcador de número de diapositiva">
            <a:extLst>
              <a:ext uri="{FF2B5EF4-FFF2-40B4-BE49-F238E27FC236}">
                <a16:creationId xmlns:a16="http://schemas.microsoft.com/office/drawing/2014/main" id="{CDCB2154-D7FD-367E-B454-C816924FF74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467DC4C-AAF3-4A8C-984B-5E84DDBEFA45}" type="slidenum">
              <a:rPr lang="es-ES" altLang="es-AR">
                <a:solidFill>
                  <a:schemeClr val="bg1"/>
                </a:solidFill>
                <a:latin typeface="Arial" panose="020B0604020202020204" pitchFamily="34" charset="0"/>
              </a:rPr>
              <a:pPr eaLnBrk="1" hangingPunct="1"/>
              <a:t>109</a:t>
            </a:fld>
            <a:endParaRPr lang="es-ES" altLang="es-AR">
              <a:solidFill>
                <a:schemeClr val="bg1"/>
              </a:solidFill>
              <a:latin typeface="Arial" panose="020B0604020202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29CAF207-D6BB-F7E2-244C-2BE8487C6A87}"/>
              </a:ext>
            </a:extLst>
          </p:cNvPr>
          <p:cNvSpPr>
            <a:spLocks noGrp="1"/>
          </p:cNvSpPr>
          <p:nvPr>
            <p:ph type="title"/>
          </p:nvPr>
        </p:nvSpPr>
        <p:spPr/>
        <p:txBody>
          <a:bodyPr/>
          <a:lstStyle/>
          <a:p>
            <a:pPr>
              <a:defRPr/>
            </a:pPr>
            <a:r>
              <a:rPr lang="es-ES" sz="2400" dirty="0">
                <a:solidFill>
                  <a:srgbClr val="FF0000"/>
                </a:solidFill>
                <a:latin typeface="Cambria" pitchFamily="18" charset="0"/>
                <a:ea typeface="Cambria" pitchFamily="18" charset="0"/>
              </a:rPr>
              <a:t>Apoyos por fuera de los procesos de restricción</a:t>
            </a:r>
            <a:br>
              <a:rPr lang="es-ES" sz="2400" dirty="0">
                <a:solidFill>
                  <a:srgbClr val="FF0000"/>
                </a:solidFill>
                <a:latin typeface="Cambria" pitchFamily="18" charset="0"/>
                <a:ea typeface="Cambria" pitchFamily="18" charset="0"/>
              </a:rPr>
            </a:br>
            <a:endParaRPr lang="es-ES" sz="2400" dirty="0">
              <a:solidFill>
                <a:srgbClr val="FF0000"/>
              </a:solidFill>
            </a:endParaRPr>
          </a:p>
        </p:txBody>
      </p:sp>
      <p:sp>
        <p:nvSpPr>
          <p:cNvPr id="3" name="2 Marcador de contenido">
            <a:extLst>
              <a:ext uri="{FF2B5EF4-FFF2-40B4-BE49-F238E27FC236}">
                <a16:creationId xmlns:a16="http://schemas.microsoft.com/office/drawing/2014/main" id="{6D284E66-EB61-1356-BF9A-C1B3858A9739}"/>
              </a:ext>
            </a:extLst>
          </p:cNvPr>
          <p:cNvSpPr>
            <a:spLocks noGrp="1"/>
          </p:cNvSpPr>
          <p:nvPr>
            <p:ph idx="1"/>
          </p:nvPr>
        </p:nvSpPr>
        <p:spPr/>
        <p:txBody>
          <a:bodyPr/>
          <a:lstStyle/>
          <a:p>
            <a:pPr>
              <a:defRPr/>
            </a:pPr>
            <a:endParaRPr lang="es-ES" dirty="0"/>
          </a:p>
        </p:txBody>
      </p:sp>
      <p:sp>
        <p:nvSpPr>
          <p:cNvPr id="125956" name="3 Marcador de número de diapositiva">
            <a:extLst>
              <a:ext uri="{FF2B5EF4-FFF2-40B4-BE49-F238E27FC236}">
                <a16:creationId xmlns:a16="http://schemas.microsoft.com/office/drawing/2014/main" id="{1974DDAA-25BD-C814-9C97-E6B62A6D88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DC456BF-3072-4B6F-87A6-195DE4FE3A70}" type="slidenum">
              <a:rPr lang="es-ES" altLang="es-AR">
                <a:latin typeface="Arial" panose="020B0604020202020204" pitchFamily="34" charset="0"/>
              </a:rPr>
              <a:pPr eaLnBrk="1" hangingPunct="1"/>
              <a:t>110</a:t>
            </a:fld>
            <a:endParaRPr lang="es-ES" altLang="es-AR">
              <a:latin typeface="Arial" panose="020B0604020202020204" pitchFamily="34" charset="0"/>
            </a:endParaRPr>
          </a:p>
        </p:txBody>
      </p:sp>
      <p:sp>
        <p:nvSpPr>
          <p:cNvPr id="5" name="4 Elipse">
            <a:extLst>
              <a:ext uri="{FF2B5EF4-FFF2-40B4-BE49-F238E27FC236}">
                <a16:creationId xmlns:a16="http://schemas.microsoft.com/office/drawing/2014/main" id="{DEFF596B-0261-3746-9A57-8AFFB7373244}"/>
              </a:ext>
            </a:extLst>
          </p:cNvPr>
          <p:cNvSpPr/>
          <p:nvPr/>
        </p:nvSpPr>
        <p:spPr>
          <a:xfrm>
            <a:off x="1187450" y="981075"/>
            <a:ext cx="69850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3200" b="1" dirty="0">
                <a:solidFill>
                  <a:srgbClr val="EDFE0E"/>
                </a:solidFill>
              </a:rPr>
              <a:t>Medida autónoma</a:t>
            </a:r>
          </a:p>
        </p:txBody>
      </p:sp>
      <p:sp>
        <p:nvSpPr>
          <p:cNvPr id="6" name="5 Elipse">
            <a:extLst>
              <a:ext uri="{FF2B5EF4-FFF2-40B4-BE49-F238E27FC236}">
                <a16:creationId xmlns:a16="http://schemas.microsoft.com/office/drawing/2014/main" id="{B81B2386-5759-9FD3-36C6-0DA636EA6875}"/>
              </a:ext>
            </a:extLst>
          </p:cNvPr>
          <p:cNvSpPr/>
          <p:nvPr/>
        </p:nvSpPr>
        <p:spPr>
          <a:xfrm>
            <a:off x="1258888" y="2276475"/>
            <a:ext cx="7058025" cy="15128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2800" b="1" dirty="0">
                <a:solidFill>
                  <a:srgbClr val="EDFE0E"/>
                </a:solidFill>
              </a:rPr>
              <a:t>Pedido de homologación de un convenio.</a:t>
            </a:r>
          </a:p>
        </p:txBody>
      </p:sp>
      <p:sp>
        <p:nvSpPr>
          <p:cNvPr id="8" name="7 Elipse">
            <a:extLst>
              <a:ext uri="{FF2B5EF4-FFF2-40B4-BE49-F238E27FC236}">
                <a16:creationId xmlns:a16="http://schemas.microsoft.com/office/drawing/2014/main" id="{65469A15-6CAB-9A84-C82A-B819F59F3FD1}"/>
              </a:ext>
            </a:extLst>
          </p:cNvPr>
          <p:cNvSpPr/>
          <p:nvPr/>
        </p:nvSpPr>
        <p:spPr>
          <a:xfrm>
            <a:off x="1258888" y="3789363"/>
            <a:ext cx="7129462" cy="141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b="1" dirty="0">
                <a:solidFill>
                  <a:srgbClr val="EDFE0E"/>
                </a:solidFill>
              </a:rPr>
              <a:t>Instrumento privado. </a:t>
            </a:r>
            <a:endParaRPr lang="es-ES" sz="3200" b="1">
              <a:solidFill>
                <a:srgbClr val="EDFE0E"/>
              </a:solidFill>
            </a:endParaRPr>
          </a:p>
          <a:p>
            <a:pPr algn="ctr">
              <a:defRPr/>
            </a:pPr>
            <a:r>
              <a:rPr lang="es-ES" sz="3200">
                <a:solidFill>
                  <a:srgbClr val="EDFE0E"/>
                </a:solidFill>
              </a:rPr>
              <a:t>Falta fecha </a:t>
            </a:r>
            <a:r>
              <a:rPr lang="es-ES" sz="3200" dirty="0">
                <a:solidFill>
                  <a:srgbClr val="EDFE0E"/>
                </a:solidFill>
              </a:rPr>
              <a:t>cierta, eventuales violaciones a derechos</a:t>
            </a:r>
          </a:p>
        </p:txBody>
      </p:sp>
      <p:sp>
        <p:nvSpPr>
          <p:cNvPr id="9" name="8 Elipse">
            <a:extLst>
              <a:ext uri="{FF2B5EF4-FFF2-40B4-BE49-F238E27FC236}">
                <a16:creationId xmlns:a16="http://schemas.microsoft.com/office/drawing/2014/main" id="{2449BC05-44E2-3C66-5BE6-E635AE45DB3D}"/>
              </a:ext>
            </a:extLst>
          </p:cNvPr>
          <p:cNvSpPr/>
          <p:nvPr/>
        </p:nvSpPr>
        <p:spPr>
          <a:xfrm>
            <a:off x="971550" y="5229225"/>
            <a:ext cx="7561263" cy="15128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b="1" dirty="0">
                <a:solidFill>
                  <a:srgbClr val="EDFE0E"/>
                </a:solidFill>
              </a:rPr>
              <a:t>Instrumento  público. Costo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401ABF63-779B-7AEB-6469-6D7988C12DA7}"/>
              </a:ext>
            </a:extLst>
          </p:cNvPr>
          <p:cNvSpPr>
            <a:spLocks noGrp="1"/>
          </p:cNvSpPr>
          <p:nvPr>
            <p:ph type="title"/>
          </p:nvPr>
        </p:nvSpPr>
        <p:spPr/>
        <p:txBody>
          <a:bodyPr/>
          <a:lstStyle/>
          <a:p>
            <a:pPr>
              <a:defRPr/>
            </a:pPr>
            <a:r>
              <a:rPr lang="es-ES" sz="2400" b="0" dirty="0">
                <a:solidFill>
                  <a:srgbClr val="FF0000"/>
                </a:solidFill>
              </a:rPr>
              <a:t>Cámara de Apelaciones- Sala Primera Civil y Comercial Gualeguaychú, 7/7/2021, "S. O. R. R. S/ RESTRICCIONES A LA CAPACIDAD"</a:t>
            </a:r>
          </a:p>
        </p:txBody>
      </p:sp>
      <p:sp>
        <p:nvSpPr>
          <p:cNvPr id="3" name="2 Marcador de contenido">
            <a:extLst>
              <a:ext uri="{FF2B5EF4-FFF2-40B4-BE49-F238E27FC236}">
                <a16:creationId xmlns:a16="http://schemas.microsoft.com/office/drawing/2014/main" id="{557899FE-F9BA-F566-E54C-F71FCBEF30DD}"/>
              </a:ext>
            </a:extLst>
          </p:cNvPr>
          <p:cNvSpPr>
            <a:spLocks noGrp="1"/>
          </p:cNvSpPr>
          <p:nvPr>
            <p:ph idx="1"/>
          </p:nvPr>
        </p:nvSpPr>
        <p:spPr/>
        <p:txBody>
          <a:bodyPr/>
          <a:lstStyle/>
          <a:p>
            <a:pPr>
              <a:defRPr/>
            </a:pPr>
            <a:r>
              <a:rPr lang="pt-BR" dirty="0">
                <a:solidFill>
                  <a:schemeClr val="bg1">
                    <a:lumMod val="50000"/>
                    <a:lumOff val="50000"/>
                  </a:schemeClr>
                </a:solidFill>
              </a:rPr>
              <a:t>Sra. O. R. R. S. </a:t>
            </a:r>
            <a:r>
              <a:rPr lang="pt-BR" dirty="0" err="1">
                <a:solidFill>
                  <a:schemeClr val="bg1">
                    <a:lumMod val="50000"/>
                    <a:lumOff val="50000"/>
                  </a:schemeClr>
                </a:solidFill>
              </a:rPr>
              <a:t>sordomuda</a:t>
            </a:r>
            <a:r>
              <a:rPr lang="pt-BR" dirty="0">
                <a:solidFill>
                  <a:schemeClr val="bg1">
                    <a:lumMod val="50000"/>
                    <a:lumOff val="50000"/>
                  </a:schemeClr>
                </a:solidFill>
              </a:rPr>
              <a:t>, art. 153 CC</a:t>
            </a:r>
            <a:endParaRPr lang="es-ES" dirty="0">
              <a:solidFill>
                <a:schemeClr val="bg1">
                  <a:lumMod val="50000"/>
                  <a:lumOff val="50000"/>
                </a:schemeClr>
              </a:solidFill>
            </a:endParaRPr>
          </a:p>
          <a:p>
            <a:pPr>
              <a:defRPr/>
            </a:pPr>
            <a:r>
              <a:rPr lang="es-ES" dirty="0">
                <a:solidFill>
                  <a:schemeClr val="bg1">
                    <a:lumMod val="50000"/>
                    <a:lumOff val="50000"/>
                  </a:schemeClr>
                </a:solidFill>
              </a:rPr>
              <a:t>Se declara el cese de la incapacidad y se recepta </a:t>
            </a:r>
            <a:r>
              <a:rPr lang="es-ES" b="1" dirty="0">
                <a:solidFill>
                  <a:schemeClr val="bg1">
                    <a:lumMod val="50000"/>
                    <a:lumOff val="50000"/>
                  </a:schemeClr>
                </a:solidFill>
              </a:rPr>
              <a:t>la medida autosatisfactiva propuesta y se designa a </a:t>
            </a:r>
            <a:r>
              <a:rPr lang="es-ES" dirty="0">
                <a:solidFill>
                  <a:schemeClr val="bg1">
                    <a:lumMod val="50000"/>
                    <a:lumOff val="50000"/>
                  </a:schemeClr>
                </a:solidFill>
              </a:rPr>
              <a:t>la Sra. O. I. P. para que opere como </a:t>
            </a:r>
            <a:r>
              <a:rPr lang="es-ES" b="1" dirty="0">
                <a:solidFill>
                  <a:schemeClr val="bg1">
                    <a:lumMod val="50000"/>
                    <a:lumOff val="50000"/>
                  </a:schemeClr>
                </a:solidFill>
              </a:rPr>
              <a:t>apoyo a los efectos comunicacionales</a:t>
            </a:r>
            <a:r>
              <a:rPr lang="es-ES" dirty="0">
                <a:solidFill>
                  <a:schemeClr val="bg1">
                    <a:lumMod val="50000"/>
                    <a:lumOff val="50000"/>
                  </a:schemeClr>
                </a:solidFill>
              </a:rPr>
              <a:t>, actuando como intérprete de la Sra. O. R. R. S. ante los entes previsionales o de salud que lo requieran, y para el ejercicio de su vida independiente en sociedad.</a:t>
            </a:r>
          </a:p>
        </p:txBody>
      </p:sp>
      <p:sp>
        <p:nvSpPr>
          <p:cNvPr id="126980" name="3 Marcador de número de diapositiva">
            <a:extLst>
              <a:ext uri="{FF2B5EF4-FFF2-40B4-BE49-F238E27FC236}">
                <a16:creationId xmlns:a16="http://schemas.microsoft.com/office/drawing/2014/main" id="{53811C30-7E26-C1C2-C43A-1C45E4F6D1E8}"/>
              </a:ext>
            </a:extLst>
          </p:cNvPr>
          <p:cNvSpPr>
            <a:spLocks noGrp="1"/>
          </p:cNvSpPr>
          <p:nvPr>
            <p:ph type="sldNum" sz="quarter" idx="11"/>
          </p:nvPr>
        </p:nvSpPr>
        <p:spPr>
          <a:xfrm>
            <a:off x="6516688" y="623728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898A883-3D0B-475C-A7A8-ECC93178A071}" type="slidenum">
              <a:rPr lang="es-ES" altLang="es-AR">
                <a:solidFill>
                  <a:schemeClr val="bg1"/>
                </a:solidFill>
                <a:latin typeface="Arial" panose="020B0604020202020204" pitchFamily="34" charset="0"/>
              </a:rPr>
              <a:pPr eaLnBrk="1" hangingPunct="1"/>
              <a:t>111</a:t>
            </a:fld>
            <a:endParaRPr lang="es-ES" altLang="es-AR">
              <a:solidFill>
                <a:schemeClr val="bg1"/>
              </a:solidFill>
              <a:latin typeface="Arial" panose="020B0604020202020204" pitchFamily="34" charset="0"/>
            </a:endParaRPr>
          </a:p>
        </p:txBody>
      </p:sp>
      <p:cxnSp>
        <p:nvCxnSpPr>
          <p:cNvPr id="6" name="5 Conector recto de flecha">
            <a:extLst>
              <a:ext uri="{FF2B5EF4-FFF2-40B4-BE49-F238E27FC236}">
                <a16:creationId xmlns:a16="http://schemas.microsoft.com/office/drawing/2014/main" id="{42CDF456-FEB4-2080-8392-D16EFEF8F9EB}"/>
              </a:ext>
            </a:extLst>
          </p:cNvPr>
          <p:cNvCxnSpPr/>
          <p:nvPr/>
        </p:nvCxnSpPr>
        <p:spPr>
          <a:xfrm>
            <a:off x="4427538" y="2060575"/>
            <a:ext cx="576262" cy="360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a:extLst>
              <a:ext uri="{FF2B5EF4-FFF2-40B4-BE49-F238E27FC236}">
                <a16:creationId xmlns:a16="http://schemas.microsoft.com/office/drawing/2014/main" id="{9113E730-E1BA-4FA2-81B6-33C11511E7D8}"/>
              </a:ext>
            </a:extLst>
          </p:cNvPr>
          <p:cNvCxnSpPr/>
          <p:nvPr/>
        </p:nvCxnSpPr>
        <p:spPr>
          <a:xfrm flipH="1">
            <a:off x="6011863" y="2060575"/>
            <a:ext cx="288925" cy="288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4B33A31-5D03-6739-915E-809031ADA16A}"/>
              </a:ext>
            </a:extLst>
          </p:cNvPr>
          <p:cNvSpPr>
            <a:spLocks noGrp="1"/>
          </p:cNvSpPr>
          <p:nvPr>
            <p:ph type="title"/>
          </p:nvPr>
        </p:nvSpPr>
        <p:spPr/>
        <p:txBody>
          <a:bodyPr/>
          <a:lstStyle/>
          <a:p>
            <a:pPr>
              <a:defRPr/>
            </a:pPr>
            <a:br>
              <a:rPr lang="es-ES" sz="3200" dirty="0">
                <a:solidFill>
                  <a:schemeClr val="bg1"/>
                </a:solidFill>
                <a:latin typeface="Cambria" pitchFamily="18" charset="0"/>
                <a:ea typeface="Cambria" pitchFamily="18" charset="0"/>
              </a:rPr>
            </a:br>
            <a:r>
              <a:rPr lang="es-ES" sz="3200" dirty="0">
                <a:solidFill>
                  <a:srgbClr val="FF0000"/>
                </a:solidFill>
                <a:latin typeface="Cambria" pitchFamily="18" charset="0"/>
                <a:ea typeface="Cambria" pitchFamily="18" charset="0"/>
              </a:rPr>
              <a:t>Apoyos por fuera de los procesos de restricción</a:t>
            </a:r>
            <a:br>
              <a:rPr lang="es-ES" sz="3200" dirty="0">
                <a:solidFill>
                  <a:schemeClr val="bg1"/>
                </a:solidFill>
                <a:latin typeface="Cambria" pitchFamily="18" charset="0"/>
                <a:ea typeface="Cambria" pitchFamily="18" charset="0"/>
              </a:rPr>
            </a:br>
            <a:endParaRPr lang="es-ES" sz="3200" dirty="0"/>
          </a:p>
        </p:txBody>
      </p:sp>
      <p:sp>
        <p:nvSpPr>
          <p:cNvPr id="3" name="2 Marcador de contenido">
            <a:extLst>
              <a:ext uri="{FF2B5EF4-FFF2-40B4-BE49-F238E27FC236}">
                <a16:creationId xmlns:a16="http://schemas.microsoft.com/office/drawing/2014/main" id="{5C031F0E-2927-988C-A507-A97A09A4B71B}"/>
              </a:ext>
            </a:extLst>
          </p:cNvPr>
          <p:cNvSpPr>
            <a:spLocks noGrp="1"/>
          </p:cNvSpPr>
          <p:nvPr>
            <p:ph idx="1"/>
          </p:nvPr>
        </p:nvSpPr>
        <p:spPr/>
        <p:txBody>
          <a:bodyPr/>
          <a:lstStyle/>
          <a:p>
            <a:pPr>
              <a:buFont typeface="Wingdings" panose="05000000000000000000" pitchFamily="2" charset="2"/>
              <a:buNone/>
              <a:defRPr/>
            </a:pPr>
            <a:r>
              <a:rPr lang="es-ES" dirty="0">
                <a:solidFill>
                  <a:schemeClr val="bg1">
                    <a:lumMod val="50000"/>
                    <a:lumOff val="50000"/>
                  </a:schemeClr>
                </a:solidFill>
              </a:rPr>
              <a:t>a) Medida autónoma</a:t>
            </a:r>
          </a:p>
          <a:p>
            <a:pPr>
              <a:buFont typeface="Wingdings" panose="05000000000000000000" pitchFamily="2" charset="2"/>
              <a:buNone/>
              <a:defRPr/>
            </a:pPr>
            <a:r>
              <a:rPr lang="es-AR" dirty="0">
                <a:solidFill>
                  <a:schemeClr val="bg1">
                    <a:lumMod val="50000"/>
                    <a:lumOff val="50000"/>
                  </a:schemeClr>
                </a:solidFill>
              </a:rPr>
              <a:t>Juzg. Fam. Nº 11, Viedma, 17/08/2022, T. M. E. s/designación de apoyo; Unidad Procesal Fam. Nº 11, Viedma, 6/03/2024, “L.M.J.E. s/designación de apoyo”.</a:t>
            </a:r>
          </a:p>
          <a:p>
            <a:pPr>
              <a:buFont typeface="Wingdings" panose="05000000000000000000" pitchFamily="2" charset="2"/>
              <a:buNone/>
              <a:defRPr/>
            </a:pPr>
            <a:r>
              <a:rPr lang="es-AR" dirty="0">
                <a:solidFill>
                  <a:schemeClr val="bg1">
                    <a:lumMod val="50000"/>
                    <a:lumOff val="50000"/>
                  </a:schemeClr>
                </a:solidFill>
              </a:rPr>
              <a:t>b) Pedido de homologación</a:t>
            </a:r>
          </a:p>
          <a:p>
            <a:pPr>
              <a:buFont typeface="Wingdings" panose="05000000000000000000" pitchFamily="2" charset="2"/>
              <a:buNone/>
              <a:defRPr/>
            </a:pPr>
            <a:r>
              <a:rPr lang="es-AR" dirty="0">
                <a:solidFill>
                  <a:schemeClr val="bg1">
                    <a:lumMod val="50000"/>
                    <a:lumOff val="50000"/>
                  </a:schemeClr>
                </a:solidFill>
              </a:rPr>
              <a:t>Unidad Procesal Fam. Nº 11, Viedma, 6/03/2024, “L.M.J.E. s/designación de apoyo”.</a:t>
            </a:r>
            <a:endParaRPr lang="es-ES" dirty="0">
              <a:solidFill>
                <a:schemeClr val="bg1">
                  <a:lumMod val="50000"/>
                  <a:lumOff val="50000"/>
                </a:schemeClr>
              </a:solidFill>
            </a:endParaRPr>
          </a:p>
        </p:txBody>
      </p:sp>
      <p:sp>
        <p:nvSpPr>
          <p:cNvPr id="128004" name="3 Marcador de número de diapositiva">
            <a:extLst>
              <a:ext uri="{FF2B5EF4-FFF2-40B4-BE49-F238E27FC236}">
                <a16:creationId xmlns:a16="http://schemas.microsoft.com/office/drawing/2014/main" id="{714DB9DB-8DA8-0B46-95DE-E3600D785FAA}"/>
              </a:ext>
            </a:extLst>
          </p:cNvPr>
          <p:cNvSpPr>
            <a:spLocks noGrp="1"/>
          </p:cNvSpPr>
          <p:nvPr>
            <p:ph type="sldNum" sz="quarter" idx="11"/>
          </p:nvPr>
        </p:nvSpPr>
        <p:spPr>
          <a:xfrm>
            <a:off x="6588125" y="6381750"/>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6497FBDE-2866-451F-ABD3-BB64D97EE994}" type="slidenum">
              <a:rPr lang="es-ES" altLang="es-AR">
                <a:solidFill>
                  <a:schemeClr val="bg1"/>
                </a:solidFill>
                <a:latin typeface="Arial" panose="020B0604020202020204" pitchFamily="34" charset="0"/>
              </a:rPr>
              <a:pPr eaLnBrk="1" hangingPunct="1"/>
              <a:t>112</a:t>
            </a:fld>
            <a:endParaRPr lang="es-ES" altLang="es-AR">
              <a:solidFill>
                <a:schemeClr val="bg1"/>
              </a:solidFill>
              <a:latin typeface="Arial" panose="020B0604020202020204"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5E42B5EF-94AF-1991-B2DD-9AAEF1DAAF90}"/>
              </a:ext>
            </a:extLst>
          </p:cNvPr>
          <p:cNvSpPr>
            <a:spLocks noGrp="1"/>
          </p:cNvSpPr>
          <p:nvPr>
            <p:ph type="title"/>
          </p:nvPr>
        </p:nvSpPr>
        <p:spPr/>
        <p:txBody>
          <a:bodyPr/>
          <a:lstStyle/>
          <a:p>
            <a:pPr>
              <a:defRPr/>
            </a:pPr>
            <a:r>
              <a:rPr lang="es-ES" sz="3200" dirty="0">
                <a:solidFill>
                  <a:srgbClr val="FF0000"/>
                </a:solidFill>
              </a:rPr>
              <a:t>APOYOS SIN RESTRICCION A LA CAPACIDAD</a:t>
            </a:r>
          </a:p>
        </p:txBody>
      </p:sp>
      <p:sp>
        <p:nvSpPr>
          <p:cNvPr id="3" name="2 Marcador de contenido">
            <a:extLst>
              <a:ext uri="{FF2B5EF4-FFF2-40B4-BE49-F238E27FC236}">
                <a16:creationId xmlns:a16="http://schemas.microsoft.com/office/drawing/2014/main" id="{2F8B20BC-FA7A-7322-EEAB-44DF031FA3CD}"/>
              </a:ext>
            </a:extLst>
          </p:cNvPr>
          <p:cNvSpPr>
            <a:spLocks noGrp="1"/>
          </p:cNvSpPr>
          <p:nvPr>
            <p:ph idx="1"/>
          </p:nvPr>
        </p:nvSpPr>
        <p:spPr/>
        <p:txBody>
          <a:bodyPr/>
          <a:lstStyle/>
          <a:p>
            <a:pPr>
              <a:defRPr/>
            </a:pPr>
            <a:r>
              <a:rPr lang="es-ES" sz="2800" dirty="0">
                <a:solidFill>
                  <a:schemeClr val="bg1">
                    <a:lumMod val="50000"/>
                    <a:lumOff val="50000"/>
                  </a:schemeClr>
                </a:solidFill>
              </a:rPr>
              <a:t>J. Familia Nº 11 Viedma, 6/03/2024, </a:t>
            </a:r>
            <a:r>
              <a:rPr lang="es-ES" sz="2800" dirty="0"/>
              <a:t> </a:t>
            </a:r>
            <a:r>
              <a:rPr lang="es-ES" sz="2800" dirty="0">
                <a:solidFill>
                  <a:schemeClr val="bg1">
                    <a:lumMod val="50000"/>
                    <a:lumOff val="50000"/>
                  </a:schemeClr>
                </a:solidFill>
              </a:rPr>
              <a:t>L.M.J.E. 18 años con dificultades para comprensión y comunicación, CUD. </a:t>
            </a:r>
            <a:r>
              <a:rPr lang="es-ES" sz="2800" dirty="0" err="1">
                <a:solidFill>
                  <a:schemeClr val="bg1">
                    <a:lumMod val="50000"/>
                    <a:lumOff val="50000"/>
                  </a:schemeClr>
                </a:solidFill>
              </a:rPr>
              <a:t>SelecciónArgentina</a:t>
            </a:r>
            <a:r>
              <a:rPr lang="es-ES" sz="2800" dirty="0">
                <a:solidFill>
                  <a:schemeClr val="bg1">
                    <a:lumMod val="50000"/>
                    <a:lumOff val="50000"/>
                  </a:schemeClr>
                </a:solidFill>
              </a:rPr>
              <a:t> Los </a:t>
            </a:r>
            <a:r>
              <a:rPr lang="es-ES" sz="2800" dirty="0" err="1">
                <a:solidFill>
                  <a:schemeClr val="bg1">
                    <a:lumMod val="50000"/>
                    <a:lumOff val="50000"/>
                  </a:schemeClr>
                </a:solidFill>
              </a:rPr>
              <a:t>Trisome</a:t>
            </a:r>
            <a:r>
              <a:rPr lang="es-ES" sz="2800" dirty="0">
                <a:solidFill>
                  <a:schemeClr val="bg1">
                    <a:lumMod val="50000"/>
                    <a:lumOff val="50000"/>
                  </a:schemeClr>
                </a:solidFill>
              </a:rPr>
              <a:t> </a:t>
            </a:r>
            <a:r>
              <a:rPr lang="es-ES" sz="2800" dirty="0" err="1">
                <a:solidFill>
                  <a:schemeClr val="bg1">
                    <a:lumMod val="50000"/>
                    <a:lumOff val="50000"/>
                  </a:schemeClr>
                </a:solidFill>
              </a:rPr>
              <a:t>Games</a:t>
            </a:r>
            <a:r>
              <a:rPr lang="es-ES" sz="2800" dirty="0">
                <a:solidFill>
                  <a:schemeClr val="bg1">
                    <a:lumMod val="50000"/>
                    <a:lumOff val="50000"/>
                  </a:schemeClr>
                </a:solidFill>
              </a:rPr>
              <a:t> de Turquía 2024 y participa en actividades de Lanzamiento de Jabalina, Bala y Disco y en 100 </a:t>
            </a:r>
            <a:r>
              <a:rPr lang="es-ES" sz="2800" dirty="0" err="1">
                <a:solidFill>
                  <a:schemeClr val="bg1">
                    <a:lumMod val="50000"/>
                    <a:lumOff val="50000"/>
                  </a:schemeClr>
                </a:solidFill>
              </a:rPr>
              <a:t>mts</a:t>
            </a:r>
            <a:r>
              <a:rPr lang="es-ES" sz="2800" dirty="0">
                <a:solidFill>
                  <a:schemeClr val="bg1">
                    <a:lumMod val="50000"/>
                    <a:lumOff val="50000"/>
                  </a:schemeClr>
                </a:solidFill>
              </a:rPr>
              <a:t> llano.</a:t>
            </a:r>
          </a:p>
          <a:p>
            <a:pPr>
              <a:defRPr/>
            </a:pPr>
            <a:r>
              <a:rPr lang="es-ES" sz="2800" dirty="0">
                <a:solidFill>
                  <a:schemeClr val="bg1">
                    <a:lumMod val="50000"/>
                    <a:lumOff val="50000"/>
                  </a:schemeClr>
                </a:solidFill>
              </a:rPr>
              <a:t>Informe Interdisciplinario y testimoniales progenitores.</a:t>
            </a:r>
          </a:p>
          <a:p>
            <a:pPr>
              <a:defRPr/>
            </a:pPr>
            <a:r>
              <a:rPr lang="es-ES" sz="2800" dirty="0">
                <a:solidFill>
                  <a:schemeClr val="bg1">
                    <a:lumMod val="50000"/>
                    <a:lumOff val="50000"/>
                  </a:schemeClr>
                </a:solidFill>
              </a:rPr>
              <a:t>Como medida autónoma con carácter provisorio y sin restricción de su capacidad se designa apoyo a la Sra. F.E.C. (profesora de la Delegación de la Selección Argentina)	x 60 días</a:t>
            </a:r>
          </a:p>
          <a:p>
            <a:pPr>
              <a:defRPr/>
            </a:pPr>
            <a:r>
              <a:rPr lang="es-ES" sz="2800" dirty="0">
                <a:solidFill>
                  <a:schemeClr val="bg1">
                    <a:lumMod val="50000"/>
                    <a:lumOff val="50000"/>
                  </a:schemeClr>
                </a:solidFill>
              </a:rPr>
              <a:t>Facilitar comunicación y toma de decisiones.</a:t>
            </a:r>
          </a:p>
          <a:p>
            <a:pPr>
              <a:defRPr/>
            </a:pPr>
            <a:endParaRPr lang="es-ES" sz="2800" dirty="0">
              <a:solidFill>
                <a:schemeClr val="bg1">
                  <a:lumMod val="50000"/>
                  <a:lumOff val="50000"/>
                </a:schemeClr>
              </a:solidFill>
            </a:endParaRPr>
          </a:p>
          <a:p>
            <a:pPr>
              <a:defRPr/>
            </a:pPr>
            <a:endParaRPr lang="es-ES" sz="2800" dirty="0">
              <a:solidFill>
                <a:schemeClr val="bg1">
                  <a:lumMod val="50000"/>
                  <a:lumOff val="50000"/>
                </a:schemeClr>
              </a:solidFill>
            </a:endParaRPr>
          </a:p>
          <a:p>
            <a:pPr>
              <a:defRPr/>
            </a:pPr>
            <a:endParaRPr lang="es-ES" sz="2800" dirty="0">
              <a:solidFill>
                <a:schemeClr val="bg1">
                  <a:lumMod val="50000"/>
                  <a:lumOff val="50000"/>
                </a:schemeClr>
              </a:solidFill>
            </a:endParaRPr>
          </a:p>
        </p:txBody>
      </p:sp>
      <p:sp>
        <p:nvSpPr>
          <p:cNvPr id="129028" name="3 Marcador de número de diapositiva">
            <a:extLst>
              <a:ext uri="{FF2B5EF4-FFF2-40B4-BE49-F238E27FC236}">
                <a16:creationId xmlns:a16="http://schemas.microsoft.com/office/drawing/2014/main" id="{B9405E2F-DDC5-03EE-E48A-D10738744CA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998E0751-7980-40B8-89D6-A2E2BA063C19}" type="slidenum">
              <a:rPr lang="es-ES" altLang="es-AR">
                <a:solidFill>
                  <a:schemeClr val="bg1"/>
                </a:solidFill>
                <a:latin typeface="Arial" panose="020B0604020202020204" pitchFamily="34" charset="0"/>
              </a:rPr>
              <a:pPr eaLnBrk="1" hangingPunct="1"/>
              <a:t>113</a:t>
            </a:fld>
            <a:endParaRPr lang="es-ES" altLang="es-AR">
              <a:solidFill>
                <a:schemeClr val="bg1"/>
              </a:solidFill>
              <a:latin typeface="Arial" panose="020B0604020202020204"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E99D685-4F52-5F8D-C862-C7D778E4C163}"/>
              </a:ext>
            </a:extLst>
          </p:cNvPr>
          <p:cNvSpPr>
            <a:spLocks noGrp="1"/>
          </p:cNvSpPr>
          <p:nvPr>
            <p:ph type="title"/>
          </p:nvPr>
        </p:nvSpPr>
        <p:spPr/>
        <p:txBody>
          <a:bodyPr/>
          <a:lstStyle/>
          <a:p>
            <a:pPr>
              <a:defRPr/>
            </a:pPr>
            <a:r>
              <a:rPr lang="es-ES" sz="4000" dirty="0">
                <a:solidFill>
                  <a:srgbClr val="FF0000"/>
                </a:solidFill>
              </a:rPr>
              <a:t>APOYOS SIN RESTRICCION A LA CAPACIDAD</a:t>
            </a:r>
            <a:endParaRPr lang="es-ES" sz="4000" dirty="0"/>
          </a:p>
        </p:txBody>
      </p:sp>
      <p:sp>
        <p:nvSpPr>
          <p:cNvPr id="3" name="2 Marcador de contenido">
            <a:extLst>
              <a:ext uri="{FF2B5EF4-FFF2-40B4-BE49-F238E27FC236}">
                <a16:creationId xmlns:a16="http://schemas.microsoft.com/office/drawing/2014/main" id="{962A313F-B276-EDF6-7E45-9B8D530B0E6B}"/>
              </a:ext>
            </a:extLst>
          </p:cNvPr>
          <p:cNvSpPr>
            <a:spLocks noGrp="1"/>
          </p:cNvSpPr>
          <p:nvPr>
            <p:ph idx="1"/>
          </p:nvPr>
        </p:nvSpPr>
        <p:spPr/>
        <p:txBody>
          <a:bodyPr/>
          <a:lstStyle/>
          <a:p>
            <a:pPr>
              <a:defRPr/>
            </a:pPr>
            <a:r>
              <a:rPr lang="es-ES" sz="2800" dirty="0">
                <a:solidFill>
                  <a:schemeClr val="bg1">
                    <a:lumMod val="50000"/>
                    <a:lumOff val="50000"/>
                  </a:schemeClr>
                </a:solidFill>
              </a:rPr>
              <a:t>J. Familia Nº 11 Viedma, 6/03/2024, </a:t>
            </a:r>
            <a:r>
              <a:rPr lang="es-ES" sz="2800" dirty="0"/>
              <a:t> </a:t>
            </a:r>
            <a:r>
              <a:rPr lang="es-ES" sz="2800" dirty="0">
                <a:solidFill>
                  <a:schemeClr val="bg1">
                    <a:lumMod val="50000"/>
                    <a:lumOff val="50000"/>
                  </a:schemeClr>
                </a:solidFill>
              </a:rPr>
              <a:t>L.M.J.E.</a:t>
            </a:r>
          </a:p>
          <a:p>
            <a:pPr>
              <a:defRPr/>
            </a:pPr>
            <a:r>
              <a:rPr lang="es-ES" sz="2800" dirty="0">
                <a:solidFill>
                  <a:schemeClr val="bg1">
                    <a:lumMod val="50000"/>
                    <a:lumOff val="50000"/>
                  </a:schemeClr>
                </a:solidFill>
              </a:rPr>
              <a:t>Favorecer la comprensión de los actos jurídicos a realizar como compra de provisiones, alimentos o cualquier otra cosa; ayudarlo en el manejo y administración del dinero; ayudarlo en los aeropuertos, con la documentación personal requerida. Incluso si fuera necesario algún tratamiento médico, intervención o práctica médica, la figura de apoyo deberá explicarle y firmar el consentimiento informado junto con J. ya que no puede decidir por sí solo ningún tratamiento médico. 	</a:t>
            </a:r>
          </a:p>
          <a:p>
            <a:pPr>
              <a:defRPr/>
            </a:pPr>
            <a:endParaRPr lang="es-ES" dirty="0">
              <a:solidFill>
                <a:schemeClr val="bg1">
                  <a:lumMod val="50000"/>
                  <a:lumOff val="50000"/>
                </a:schemeClr>
              </a:solidFill>
            </a:endParaRPr>
          </a:p>
        </p:txBody>
      </p:sp>
      <p:sp>
        <p:nvSpPr>
          <p:cNvPr id="130052" name="3 Marcador de número de diapositiva">
            <a:extLst>
              <a:ext uri="{FF2B5EF4-FFF2-40B4-BE49-F238E27FC236}">
                <a16:creationId xmlns:a16="http://schemas.microsoft.com/office/drawing/2014/main" id="{A8FC8666-D210-2CB1-8A4D-4D7AED247DF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917BDD7-84FA-42C4-B189-2C5774A315CF}" type="slidenum">
              <a:rPr lang="es-ES" altLang="es-AR">
                <a:latin typeface="Arial" panose="020B0604020202020204" pitchFamily="34" charset="0"/>
              </a:rPr>
              <a:pPr eaLnBrk="1" hangingPunct="1"/>
              <a:t>114</a:t>
            </a:fld>
            <a:endParaRPr lang="es-ES" altLang="es-AR">
              <a:latin typeface="Arial" panose="020B0604020202020204"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E6ED7E5-91DB-885B-2063-25A657F8098A}"/>
              </a:ext>
            </a:extLst>
          </p:cNvPr>
          <p:cNvSpPr>
            <a:spLocks noGrp="1"/>
          </p:cNvSpPr>
          <p:nvPr>
            <p:ph type="title"/>
          </p:nvPr>
        </p:nvSpPr>
        <p:spPr>
          <a:xfrm>
            <a:off x="468313" y="260350"/>
            <a:ext cx="8229600" cy="1143000"/>
          </a:xfrm>
        </p:spPr>
        <p:txBody>
          <a:bodyPr/>
          <a:lstStyle/>
          <a:p>
            <a:pPr algn="just">
              <a:defRPr/>
            </a:pPr>
            <a:r>
              <a:rPr lang="es-ES" sz="3200" dirty="0">
                <a:solidFill>
                  <a:srgbClr val="FF0000"/>
                </a:solidFill>
              </a:rPr>
              <a:t>J. Civ. 83, 14/07/2025, R., M.D.L.S. s/</a:t>
            </a:r>
            <a:r>
              <a:rPr lang="es-ES" sz="3200" dirty="0" err="1">
                <a:solidFill>
                  <a:srgbClr val="FF0000"/>
                </a:solidFill>
              </a:rPr>
              <a:t>det</a:t>
            </a:r>
            <a:r>
              <a:rPr lang="es-ES" sz="3200" dirty="0">
                <a:solidFill>
                  <a:srgbClr val="FF0000"/>
                </a:solidFill>
              </a:rPr>
              <a:t>. cap.</a:t>
            </a:r>
          </a:p>
        </p:txBody>
      </p:sp>
      <p:sp>
        <p:nvSpPr>
          <p:cNvPr id="3" name="2 Marcador de contenido">
            <a:extLst>
              <a:ext uri="{FF2B5EF4-FFF2-40B4-BE49-F238E27FC236}">
                <a16:creationId xmlns:a16="http://schemas.microsoft.com/office/drawing/2014/main" id="{5A9E846E-1BD7-FB2E-71F8-F932DF9B289A}"/>
              </a:ext>
            </a:extLst>
          </p:cNvPr>
          <p:cNvSpPr>
            <a:spLocks noGrp="1"/>
          </p:cNvSpPr>
          <p:nvPr>
            <p:ph idx="1"/>
          </p:nvPr>
        </p:nvSpPr>
        <p:spPr/>
        <p:txBody>
          <a:bodyPr/>
          <a:lstStyle/>
          <a:p>
            <a:pPr>
              <a:defRPr/>
            </a:pPr>
            <a:r>
              <a:rPr lang="pt-BR" dirty="0" err="1">
                <a:solidFill>
                  <a:schemeClr val="bg1">
                    <a:lumMod val="50000"/>
                    <a:lumOff val="50000"/>
                  </a:schemeClr>
                </a:solidFill>
              </a:rPr>
              <a:t>Defensoría</a:t>
            </a:r>
            <a:r>
              <a:rPr lang="pt-BR" dirty="0">
                <a:solidFill>
                  <a:schemeClr val="bg1">
                    <a:lumMod val="50000"/>
                    <a:lumOff val="50000"/>
                  </a:schemeClr>
                </a:solidFill>
              </a:rPr>
              <a:t> de Menores N° 1: </a:t>
            </a:r>
            <a:r>
              <a:rPr lang="pt-BR" dirty="0" err="1">
                <a:solidFill>
                  <a:schemeClr val="bg1">
                    <a:lumMod val="50000"/>
                    <a:lumOff val="50000"/>
                  </a:schemeClr>
                </a:solidFill>
              </a:rPr>
              <a:t>control</a:t>
            </a:r>
            <a:r>
              <a:rPr lang="pt-BR" dirty="0">
                <a:solidFill>
                  <a:schemeClr val="bg1">
                    <a:lumMod val="50000"/>
                    <a:lumOff val="50000"/>
                  </a:schemeClr>
                </a:solidFill>
              </a:rPr>
              <a:t> de </a:t>
            </a:r>
            <a:r>
              <a:rPr lang="pt-BR" dirty="0" err="1">
                <a:solidFill>
                  <a:schemeClr val="bg1">
                    <a:lumMod val="50000"/>
                    <a:lumOff val="50000"/>
                  </a:schemeClr>
                </a:solidFill>
              </a:rPr>
              <a:t>legalidad</a:t>
            </a:r>
            <a:r>
              <a:rPr lang="pt-BR" dirty="0">
                <a:solidFill>
                  <a:schemeClr val="bg1">
                    <a:lumMod val="50000"/>
                    <a:lumOff val="50000"/>
                  </a:schemeClr>
                </a:solidFill>
              </a:rPr>
              <a:t> </a:t>
            </a:r>
            <a:r>
              <a:rPr lang="pt-BR" dirty="0" err="1">
                <a:solidFill>
                  <a:schemeClr val="bg1">
                    <a:lumMod val="50000"/>
                    <a:lumOff val="50000"/>
                  </a:schemeClr>
                </a:solidFill>
              </a:rPr>
              <a:t>hijos</a:t>
            </a:r>
            <a:r>
              <a:rPr lang="pt-BR" dirty="0">
                <a:solidFill>
                  <a:schemeClr val="bg1">
                    <a:lumMod val="50000"/>
                    <a:lumOff val="50000"/>
                  </a:schemeClr>
                </a:solidFill>
              </a:rPr>
              <a:t> menores de </a:t>
            </a:r>
            <a:r>
              <a:rPr lang="pt-BR" dirty="0" err="1">
                <a:solidFill>
                  <a:schemeClr val="bg1">
                    <a:lumMod val="50000"/>
                    <a:lumOff val="50000"/>
                  </a:schemeClr>
                </a:solidFill>
              </a:rPr>
              <a:t>edad</a:t>
            </a:r>
            <a:endParaRPr lang="pt-BR" dirty="0">
              <a:solidFill>
                <a:schemeClr val="bg1">
                  <a:lumMod val="50000"/>
                  <a:lumOff val="50000"/>
                </a:schemeClr>
              </a:solidFill>
            </a:endParaRPr>
          </a:p>
          <a:p>
            <a:pPr>
              <a:defRPr/>
            </a:pPr>
            <a:r>
              <a:rPr lang="pt-BR" dirty="0" err="1">
                <a:solidFill>
                  <a:schemeClr val="bg1">
                    <a:lumMod val="50000"/>
                    <a:lumOff val="50000"/>
                  </a:schemeClr>
                </a:solidFill>
              </a:rPr>
              <a:t>Defensoría</a:t>
            </a:r>
            <a:r>
              <a:rPr lang="pt-BR" dirty="0">
                <a:solidFill>
                  <a:schemeClr val="bg1">
                    <a:lumMod val="50000"/>
                    <a:lumOff val="50000"/>
                  </a:schemeClr>
                </a:solidFill>
              </a:rPr>
              <a:t> de Menores Nº 8. </a:t>
            </a:r>
            <a:r>
              <a:rPr lang="pt-BR" dirty="0" err="1">
                <a:solidFill>
                  <a:schemeClr val="bg1">
                    <a:lumMod val="50000"/>
                    <a:lumOff val="50000"/>
                  </a:schemeClr>
                </a:solidFill>
              </a:rPr>
              <a:t>Internación</a:t>
            </a:r>
            <a:r>
              <a:rPr lang="pt-BR" dirty="0">
                <a:solidFill>
                  <a:schemeClr val="bg1">
                    <a:lumMod val="50000"/>
                    <a:lumOff val="50000"/>
                  </a:schemeClr>
                </a:solidFill>
              </a:rPr>
              <a:t> madre.</a:t>
            </a:r>
          </a:p>
          <a:p>
            <a:pPr>
              <a:defRPr/>
            </a:pPr>
            <a:r>
              <a:rPr lang="pt-BR" dirty="0" err="1">
                <a:solidFill>
                  <a:schemeClr val="bg1">
                    <a:lumMod val="50000"/>
                    <a:lumOff val="50000"/>
                  </a:schemeClr>
                </a:solidFill>
              </a:rPr>
              <a:t>Cuenta</a:t>
            </a:r>
            <a:r>
              <a:rPr lang="pt-BR" dirty="0">
                <a:solidFill>
                  <a:schemeClr val="bg1">
                    <a:lumMod val="50000"/>
                    <a:lumOff val="50000"/>
                  </a:schemeClr>
                </a:solidFill>
              </a:rPr>
              <a:t> com </a:t>
            </a:r>
            <a:r>
              <a:rPr lang="pt-BR" dirty="0" err="1">
                <a:solidFill>
                  <a:schemeClr val="bg1">
                    <a:lumMod val="50000"/>
                    <a:lumOff val="50000"/>
                  </a:schemeClr>
                </a:solidFill>
              </a:rPr>
              <a:t>apoyos</a:t>
            </a:r>
            <a:r>
              <a:rPr lang="pt-BR" dirty="0">
                <a:solidFill>
                  <a:schemeClr val="bg1">
                    <a:lumMod val="50000"/>
                    <a:lumOff val="50000"/>
                  </a:schemeClr>
                </a:solidFill>
              </a:rPr>
              <a:t> </a:t>
            </a:r>
            <a:r>
              <a:rPr lang="pt-BR" dirty="0" err="1">
                <a:solidFill>
                  <a:schemeClr val="bg1">
                    <a:lumMod val="50000"/>
                    <a:lumOff val="50000"/>
                  </a:schemeClr>
                </a:solidFill>
              </a:rPr>
              <a:t>informales</a:t>
            </a:r>
            <a:r>
              <a:rPr lang="pt-BR" dirty="0">
                <a:solidFill>
                  <a:schemeClr val="bg1">
                    <a:lumMod val="50000"/>
                    <a:lumOff val="50000"/>
                  </a:schemeClr>
                </a:solidFill>
              </a:rPr>
              <a:t> para </a:t>
            </a:r>
            <a:r>
              <a:rPr lang="pt-BR" dirty="0" err="1">
                <a:solidFill>
                  <a:schemeClr val="bg1">
                    <a:lumMod val="50000"/>
                    <a:lumOff val="50000"/>
                  </a:schemeClr>
                </a:solidFill>
              </a:rPr>
              <a:t>el</a:t>
            </a:r>
            <a:r>
              <a:rPr lang="pt-BR" dirty="0">
                <a:solidFill>
                  <a:schemeClr val="bg1">
                    <a:lumMod val="50000"/>
                    <a:lumOff val="50000"/>
                  </a:schemeClr>
                </a:solidFill>
              </a:rPr>
              <a:t> </a:t>
            </a:r>
            <a:r>
              <a:rPr lang="pt-BR" dirty="0" err="1">
                <a:solidFill>
                  <a:schemeClr val="bg1">
                    <a:lumMod val="50000"/>
                    <a:lumOff val="50000"/>
                  </a:schemeClr>
                </a:solidFill>
              </a:rPr>
              <a:t>desarrollo</a:t>
            </a:r>
            <a:r>
              <a:rPr lang="pt-BR" dirty="0">
                <a:solidFill>
                  <a:schemeClr val="bg1">
                    <a:lumMod val="50000"/>
                    <a:lumOff val="50000"/>
                  </a:schemeClr>
                </a:solidFill>
              </a:rPr>
              <a:t> de </a:t>
            </a:r>
            <a:r>
              <a:rPr lang="pt-BR" dirty="0" err="1">
                <a:solidFill>
                  <a:schemeClr val="bg1">
                    <a:lumMod val="50000"/>
                    <a:lumOff val="50000"/>
                  </a:schemeClr>
                </a:solidFill>
              </a:rPr>
              <a:t>su</a:t>
            </a:r>
            <a:r>
              <a:rPr lang="pt-BR" dirty="0">
                <a:solidFill>
                  <a:schemeClr val="bg1">
                    <a:lumMod val="50000"/>
                    <a:lumOff val="50000"/>
                  </a:schemeClr>
                </a:solidFill>
              </a:rPr>
              <a:t> vida </a:t>
            </a:r>
            <a:r>
              <a:rPr lang="pt-BR" dirty="0" err="1">
                <a:solidFill>
                  <a:schemeClr val="bg1">
                    <a:lumMod val="50000"/>
                    <a:lumOff val="50000"/>
                  </a:schemeClr>
                </a:solidFill>
              </a:rPr>
              <a:t>personal</a:t>
            </a:r>
            <a:r>
              <a:rPr lang="pt-BR" dirty="0">
                <a:solidFill>
                  <a:schemeClr val="bg1">
                    <a:lumMod val="50000"/>
                    <a:lumOff val="50000"/>
                  </a:schemeClr>
                </a:solidFill>
              </a:rPr>
              <a:t>: AT, </a:t>
            </a:r>
            <a:r>
              <a:rPr lang="pt-BR" dirty="0" err="1">
                <a:solidFill>
                  <a:schemeClr val="bg1">
                    <a:lumMod val="50000"/>
                    <a:lumOff val="50000"/>
                  </a:schemeClr>
                </a:solidFill>
              </a:rPr>
              <a:t>profesionales</a:t>
            </a:r>
            <a:r>
              <a:rPr lang="pt-BR" dirty="0">
                <a:solidFill>
                  <a:schemeClr val="bg1">
                    <a:lumMod val="50000"/>
                    <a:lumOff val="50000"/>
                  </a:schemeClr>
                </a:solidFill>
              </a:rPr>
              <a:t>, </a:t>
            </a:r>
            <a:r>
              <a:rPr lang="es-ES" dirty="0">
                <a:solidFill>
                  <a:schemeClr val="bg1">
                    <a:lumMod val="50000"/>
                    <a:lumOff val="50000"/>
                  </a:schemeClr>
                </a:solidFill>
              </a:rPr>
              <a:t>abuela y tía paternas.</a:t>
            </a:r>
          </a:p>
          <a:p>
            <a:pPr>
              <a:defRPr/>
            </a:pPr>
            <a:r>
              <a:rPr lang="es-ES" dirty="0">
                <a:solidFill>
                  <a:schemeClr val="bg1">
                    <a:lumMod val="50000"/>
                    <a:lumOff val="50000"/>
                  </a:schemeClr>
                </a:solidFill>
              </a:rPr>
              <a:t>Se desestima la solicitud de declaración de restricción a la capacidad.</a:t>
            </a:r>
          </a:p>
        </p:txBody>
      </p:sp>
      <p:sp>
        <p:nvSpPr>
          <p:cNvPr id="4" name="3 Marcador de número de diapositiva">
            <a:extLst>
              <a:ext uri="{FF2B5EF4-FFF2-40B4-BE49-F238E27FC236}">
                <a16:creationId xmlns:a16="http://schemas.microsoft.com/office/drawing/2014/main" id="{2139821B-E9E5-ABD4-C316-F14AA93106DA}"/>
              </a:ext>
            </a:extLst>
          </p:cNvPr>
          <p:cNvSpPr>
            <a:spLocks noGrp="1"/>
          </p:cNvSpPr>
          <p:nvPr>
            <p:ph type="sldNum" sz="quarter" idx="11"/>
          </p:nvPr>
        </p:nvSpPr>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05F619DF-548B-4E0C-B503-163FF9F4564B}" type="slidenum">
              <a:rPr lang="es-ES" altLang="es-AR">
                <a:solidFill>
                  <a:srgbClr val="0A47FF"/>
                </a:solidFill>
                <a:latin typeface="Arial" panose="020B0604020202020204" pitchFamily="34" charset="0"/>
              </a:rPr>
              <a:pPr eaLnBrk="1" hangingPunct="1"/>
              <a:t>115</a:t>
            </a:fld>
            <a:endParaRPr lang="es-ES" altLang="es-AR">
              <a:solidFill>
                <a:srgbClr val="0A47FF"/>
              </a:solidFill>
              <a:latin typeface="Arial" panose="020B0604020202020204"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B4A0557D-9B7B-9FEB-6C40-13B4C4512635}"/>
              </a:ext>
            </a:extLst>
          </p:cNvPr>
          <p:cNvSpPr>
            <a:spLocks noGrp="1"/>
          </p:cNvSpPr>
          <p:nvPr>
            <p:ph type="title"/>
          </p:nvPr>
        </p:nvSpPr>
        <p:spPr/>
        <p:txBody>
          <a:bodyPr/>
          <a:lstStyle/>
          <a:p>
            <a:pPr>
              <a:defRPr/>
            </a:pPr>
            <a:r>
              <a:rPr lang="es-ES" sz="4000" dirty="0">
                <a:solidFill>
                  <a:srgbClr val="FF0000"/>
                </a:solidFill>
              </a:rPr>
              <a:t>Dificultades en la implementación</a:t>
            </a:r>
          </a:p>
        </p:txBody>
      </p:sp>
      <p:sp>
        <p:nvSpPr>
          <p:cNvPr id="3" name="2 Marcador de contenido">
            <a:extLst>
              <a:ext uri="{FF2B5EF4-FFF2-40B4-BE49-F238E27FC236}">
                <a16:creationId xmlns:a16="http://schemas.microsoft.com/office/drawing/2014/main" id="{9BB12DB9-A3C6-0942-580E-5C38A53A3045}"/>
              </a:ext>
            </a:extLst>
          </p:cNvPr>
          <p:cNvSpPr>
            <a:spLocks noGrp="1"/>
          </p:cNvSpPr>
          <p:nvPr>
            <p:ph idx="1"/>
          </p:nvPr>
        </p:nvSpPr>
        <p:spPr/>
        <p:txBody>
          <a:bodyPr/>
          <a:lstStyle/>
          <a:p>
            <a:pPr>
              <a:defRPr/>
            </a:pPr>
            <a:r>
              <a:rPr lang="es-ES" sz="2400" dirty="0">
                <a:solidFill>
                  <a:schemeClr val="bg1">
                    <a:lumMod val="50000"/>
                    <a:lumOff val="50000"/>
                  </a:schemeClr>
                </a:solidFill>
                <a:latin typeface="Cambria" pitchFamily="18" charset="0"/>
                <a:ea typeface="Cambria" pitchFamily="18" charset="0"/>
              </a:rPr>
              <a:t>La/s persona/s encargadas del apoyo deben disponer de un reconocimiento jurídico accesible, y los Estados tienen la obligación de facilitar la creación de apoyo. Esto debe incluir un mecanismo para que los terceros comprueben la identidad de la persona encargada del apoyo, y puedan impugnarlo si no está actuando en consonancia con la voluntad y las preferencias de la persona concernida.</a:t>
            </a:r>
          </a:p>
          <a:p>
            <a:pPr>
              <a:defRPr/>
            </a:pPr>
            <a:r>
              <a:rPr lang="es-ES" sz="2400" dirty="0">
                <a:solidFill>
                  <a:schemeClr val="bg1">
                    <a:lumMod val="50000"/>
                    <a:lumOff val="50000"/>
                  </a:schemeClr>
                </a:solidFill>
                <a:latin typeface="Cambria" pitchFamily="18" charset="0"/>
                <a:ea typeface="Cambria" pitchFamily="18" charset="0"/>
              </a:rPr>
              <a:t>Deben poder obtener ese apoyo a un costo simbólico o gratuitamente para que la falta de recursos financieros no sea un obstáculo para acceder al apoyo en el ejercicio de la capacidad jurídica</a:t>
            </a:r>
          </a:p>
          <a:p>
            <a:pPr>
              <a:defRPr/>
            </a:pPr>
            <a:r>
              <a:rPr lang="es-ES" sz="2000" dirty="0">
                <a:solidFill>
                  <a:schemeClr val="bg1">
                    <a:lumMod val="50000"/>
                    <a:lumOff val="50000"/>
                  </a:schemeClr>
                </a:solidFill>
              </a:rPr>
              <a:t>OG Nº 1, párr. 29, d) y e).</a:t>
            </a:r>
          </a:p>
        </p:txBody>
      </p:sp>
      <p:sp>
        <p:nvSpPr>
          <p:cNvPr id="132100" name="3 Marcador de número de diapositiva">
            <a:extLst>
              <a:ext uri="{FF2B5EF4-FFF2-40B4-BE49-F238E27FC236}">
                <a16:creationId xmlns:a16="http://schemas.microsoft.com/office/drawing/2014/main" id="{BCD241D4-88FC-6F67-B029-43E157EBF69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E02F608-45F4-4BB3-962B-BB00BF09FEB8}" type="slidenum">
              <a:rPr lang="es-ES" altLang="es-AR">
                <a:solidFill>
                  <a:schemeClr val="bg1"/>
                </a:solidFill>
                <a:latin typeface="Arial" panose="020B0604020202020204" pitchFamily="34" charset="0"/>
              </a:rPr>
              <a:pPr eaLnBrk="1" hangingPunct="1"/>
              <a:t>116</a:t>
            </a:fld>
            <a:endParaRPr lang="es-ES" altLang="es-AR">
              <a:solidFill>
                <a:schemeClr val="bg1"/>
              </a:solidFill>
              <a:latin typeface="Arial" panose="020B0604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8B159FF-76EB-E27D-D090-E8C648BE7707}"/>
              </a:ext>
            </a:extLst>
          </p:cNvPr>
          <p:cNvSpPr>
            <a:spLocks noGrp="1"/>
          </p:cNvSpPr>
          <p:nvPr>
            <p:ph type="title"/>
          </p:nvPr>
        </p:nvSpPr>
        <p:spPr/>
        <p:txBody>
          <a:bodyPr/>
          <a:lstStyle/>
          <a:p>
            <a:pPr>
              <a:defRPr/>
            </a:pPr>
            <a:r>
              <a:rPr lang="es-AR" dirty="0">
                <a:solidFill>
                  <a:srgbClr val="FF0000"/>
                </a:solidFill>
              </a:rPr>
              <a:t>Bibliografía</a:t>
            </a:r>
            <a:endParaRPr lang="es-ES" dirty="0">
              <a:solidFill>
                <a:srgbClr val="FF0000"/>
              </a:solidFill>
            </a:endParaRPr>
          </a:p>
        </p:txBody>
      </p:sp>
      <p:sp>
        <p:nvSpPr>
          <p:cNvPr id="3" name="2 Marcador de contenido">
            <a:extLst>
              <a:ext uri="{FF2B5EF4-FFF2-40B4-BE49-F238E27FC236}">
                <a16:creationId xmlns:a16="http://schemas.microsoft.com/office/drawing/2014/main" id="{1D30C162-4F98-DDDE-3E09-32CBDAECAF7A}"/>
              </a:ext>
            </a:extLst>
          </p:cNvPr>
          <p:cNvSpPr>
            <a:spLocks noGrp="1"/>
          </p:cNvSpPr>
          <p:nvPr>
            <p:ph idx="1"/>
          </p:nvPr>
        </p:nvSpPr>
        <p:spPr/>
        <p:txBody>
          <a:bodyPr/>
          <a:lstStyle/>
          <a:p>
            <a:pPr>
              <a:defRPr/>
            </a:pPr>
            <a:r>
              <a:rPr lang="es-ES" sz="1800" b="1" dirty="0">
                <a:solidFill>
                  <a:schemeClr val="bg1">
                    <a:lumMod val="50000"/>
                    <a:lumOff val="50000"/>
                  </a:schemeClr>
                </a:solidFill>
              </a:rPr>
              <a:t>La actuación de la defensa pública en los procesos de restricción a la capacidad desde la perspectiva de la vulnerabilidad. </a:t>
            </a:r>
            <a:r>
              <a:rPr lang="es-ES" sz="1800" dirty="0" err="1">
                <a:solidFill>
                  <a:schemeClr val="bg1">
                    <a:lumMod val="50000"/>
                    <a:lumOff val="50000"/>
                  </a:schemeClr>
                </a:solidFill>
              </a:rPr>
              <a:t>elDial</a:t>
            </a:r>
            <a:r>
              <a:rPr lang="es-ES" sz="1800" dirty="0">
                <a:solidFill>
                  <a:schemeClr val="bg1">
                    <a:lumMod val="50000"/>
                    <a:lumOff val="50000"/>
                  </a:schemeClr>
                </a:solidFill>
              </a:rPr>
              <a:t> DC26D5. 2019. Pagano y Bazterrechea. </a:t>
            </a:r>
          </a:p>
          <a:p>
            <a:pPr>
              <a:defRPr/>
            </a:pPr>
            <a:r>
              <a:rPr lang="es-ES" sz="1800" b="1" dirty="0">
                <a:solidFill>
                  <a:schemeClr val="bg1">
                    <a:lumMod val="50000"/>
                    <a:lumOff val="50000"/>
                  </a:schemeClr>
                </a:solidFill>
              </a:rPr>
              <a:t>Restricción a la capacidad: nuevo paradigma y caducas soluciones. </a:t>
            </a:r>
            <a:r>
              <a:rPr lang="es-ES" sz="1800" dirty="0" err="1">
                <a:solidFill>
                  <a:schemeClr val="bg1">
                    <a:lumMod val="50000"/>
                    <a:lumOff val="50000"/>
                  </a:schemeClr>
                </a:solidFill>
              </a:rPr>
              <a:t>elDial</a:t>
            </a:r>
            <a:r>
              <a:rPr lang="es-ES" sz="1800" dirty="0">
                <a:solidFill>
                  <a:schemeClr val="bg1">
                    <a:lumMod val="50000"/>
                    <a:lumOff val="50000"/>
                  </a:schemeClr>
                </a:solidFill>
              </a:rPr>
              <a:t> DC26C0, publicado el 22/01/2019. Pagano y Bazterrechea. </a:t>
            </a:r>
          </a:p>
          <a:p>
            <a:pPr>
              <a:defRPr/>
            </a:pPr>
            <a:r>
              <a:rPr lang="es-ES" sz="1800" b="1" dirty="0">
                <a:solidFill>
                  <a:schemeClr val="bg1">
                    <a:lumMod val="50000"/>
                    <a:lumOff val="50000"/>
                  </a:schemeClr>
                </a:solidFill>
              </a:rPr>
              <a:t>¿Qué actos corresponde limitar en las sentencias dictadas en los procesos de restricción a la capacidad?</a:t>
            </a:r>
            <a:r>
              <a:rPr lang="es-ES" sz="1800" dirty="0">
                <a:solidFill>
                  <a:schemeClr val="bg1">
                    <a:lumMod val="50000"/>
                    <a:lumOff val="50000"/>
                  </a:schemeClr>
                </a:solidFill>
              </a:rPr>
              <a:t> Diario DPI Suplemento Civil, Bioética y Derechos Humanos </a:t>
            </a:r>
            <a:r>
              <a:rPr lang="es-ES" sz="1800" dirty="0" err="1">
                <a:solidFill>
                  <a:schemeClr val="bg1">
                    <a:lumMod val="50000"/>
                    <a:lumOff val="50000"/>
                  </a:schemeClr>
                </a:solidFill>
              </a:rPr>
              <a:t>Nro</a:t>
            </a:r>
            <a:r>
              <a:rPr lang="es-ES" sz="1800" dirty="0">
                <a:solidFill>
                  <a:schemeClr val="bg1">
                    <a:lumMod val="50000"/>
                    <a:lumOff val="50000"/>
                  </a:schemeClr>
                </a:solidFill>
              </a:rPr>
              <a:t> 45 - 19.02.2019.</a:t>
            </a:r>
          </a:p>
          <a:p>
            <a:pPr>
              <a:defRPr/>
            </a:pPr>
            <a:r>
              <a:rPr lang="es-ES" sz="1800" b="1" dirty="0">
                <a:solidFill>
                  <a:schemeClr val="bg1">
                    <a:lumMod val="50000"/>
                    <a:lumOff val="50000"/>
                  </a:schemeClr>
                </a:solidFill>
              </a:rPr>
              <a:t>Conflicto de competencia y derechos vulnerados. </a:t>
            </a:r>
            <a:r>
              <a:rPr lang="es-ES" sz="1800" dirty="0">
                <a:solidFill>
                  <a:schemeClr val="bg1">
                    <a:lumMod val="50000"/>
                    <a:lumOff val="50000"/>
                  </a:schemeClr>
                </a:solidFill>
              </a:rPr>
              <a:t>Temas de Derecho de familia, Sucesiones y Bioética. Noviembre 2020. Erreius</a:t>
            </a:r>
          </a:p>
          <a:p>
            <a:pPr>
              <a:defRPr/>
            </a:pPr>
            <a:r>
              <a:rPr lang="es-AR" sz="1800" dirty="0">
                <a:solidFill>
                  <a:schemeClr val="bg1">
                    <a:lumMod val="50000"/>
                    <a:lumOff val="50000"/>
                  </a:schemeClr>
                </a:solidFill>
              </a:rPr>
              <a:t>Libro. </a:t>
            </a:r>
            <a:r>
              <a:rPr lang="es-AR" sz="1800" b="1" dirty="0">
                <a:solidFill>
                  <a:schemeClr val="bg1">
                    <a:lumMod val="50000"/>
                    <a:lumOff val="50000"/>
                  </a:schemeClr>
                </a:solidFill>
              </a:rPr>
              <a:t>Discapacidad y Modelo Social. Enfoques desde la doctrina y la jurisprudencia. </a:t>
            </a:r>
            <a:r>
              <a:rPr lang="es-AR" sz="1800" dirty="0">
                <a:solidFill>
                  <a:schemeClr val="bg1">
                    <a:lumMod val="50000"/>
                    <a:lumOff val="50000"/>
                  </a:schemeClr>
                </a:solidFill>
              </a:rPr>
              <a:t>Directores Pérez Gallardo y Pagano, Erreius, 2020.</a:t>
            </a:r>
          </a:p>
          <a:p>
            <a:pPr>
              <a:defRPr/>
            </a:pPr>
            <a:r>
              <a:rPr lang="es-ES" sz="1800" b="1" dirty="0">
                <a:solidFill>
                  <a:schemeClr val="bg1">
                    <a:lumMod val="50000"/>
                    <a:lumOff val="50000"/>
                  </a:schemeClr>
                </a:solidFill>
              </a:rPr>
              <a:t>Yo me quiero casar, ¿y usted? </a:t>
            </a:r>
            <a:r>
              <a:rPr lang="es-ES" sz="1800" dirty="0">
                <a:solidFill>
                  <a:schemeClr val="bg1">
                    <a:lumMod val="50000"/>
                    <a:lumOff val="50000"/>
                  </a:schemeClr>
                </a:solidFill>
              </a:rPr>
              <a:t>Ley Procesal de Familia de la Provincia de Entre Ríos. Ley 10.668 comentada y anotada. Tomo II. Santa Fe, Rubinzal-Culzoni, 2020</a:t>
            </a:r>
            <a:endParaRPr lang="es-AR" sz="1800" dirty="0">
              <a:solidFill>
                <a:schemeClr val="bg1">
                  <a:lumMod val="50000"/>
                  <a:lumOff val="50000"/>
                </a:schemeClr>
              </a:solidFill>
            </a:endParaRPr>
          </a:p>
          <a:p>
            <a:pPr>
              <a:defRPr/>
            </a:pPr>
            <a:r>
              <a:rPr lang="es-ES" sz="1800" b="1" dirty="0">
                <a:solidFill>
                  <a:schemeClr val="bg1">
                    <a:lumMod val="50000"/>
                    <a:lumOff val="50000"/>
                  </a:schemeClr>
                </a:solidFill>
              </a:rPr>
              <a:t>Los derechos vulnerados de </a:t>
            </a:r>
            <a:r>
              <a:rPr lang="es-ES" sz="1800" b="1" dirty="0" err="1">
                <a:solidFill>
                  <a:schemeClr val="bg1">
                    <a:lumMod val="50000"/>
                    <a:lumOff val="50000"/>
                  </a:schemeClr>
                </a:solidFill>
              </a:rPr>
              <a:t>Britney</a:t>
            </a:r>
            <a:r>
              <a:rPr lang="es-ES" sz="1800" b="1" dirty="0">
                <a:solidFill>
                  <a:schemeClr val="bg1">
                    <a:lumMod val="50000"/>
                    <a:lumOff val="50000"/>
                  </a:schemeClr>
                </a:solidFill>
              </a:rPr>
              <a:t> </a:t>
            </a:r>
            <a:r>
              <a:rPr lang="es-ES" sz="1800" b="1" dirty="0" err="1">
                <a:solidFill>
                  <a:schemeClr val="bg1">
                    <a:lumMod val="50000"/>
                    <a:lumOff val="50000"/>
                  </a:schemeClr>
                </a:solidFill>
              </a:rPr>
              <a:t>Spears</a:t>
            </a:r>
            <a:r>
              <a:rPr lang="es-ES" sz="1800" b="1" dirty="0">
                <a:solidFill>
                  <a:schemeClr val="bg1">
                    <a:lumMod val="50000"/>
                    <a:lumOff val="50000"/>
                  </a:schemeClr>
                </a:solidFill>
              </a:rPr>
              <a:t>.</a:t>
            </a:r>
            <a:r>
              <a:rPr lang="es-ES" sz="1800" dirty="0">
                <a:solidFill>
                  <a:schemeClr val="bg1">
                    <a:lumMod val="50000"/>
                    <a:lumOff val="50000"/>
                  </a:schemeClr>
                </a:solidFill>
              </a:rPr>
              <a:t> Diario Suplemento Derecho Civil, Bioética y Derechos Humanos Nro.71 - 12.08.2021</a:t>
            </a:r>
          </a:p>
        </p:txBody>
      </p:sp>
      <p:sp>
        <p:nvSpPr>
          <p:cNvPr id="133124" name="3 Marcador de número de diapositiva">
            <a:extLst>
              <a:ext uri="{FF2B5EF4-FFF2-40B4-BE49-F238E27FC236}">
                <a16:creationId xmlns:a16="http://schemas.microsoft.com/office/drawing/2014/main" id="{C596A0D6-B3B8-FED6-B048-D4932EDF035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88130548-1844-4EA4-B5B0-063FCC174FFC}" type="slidenum">
              <a:rPr lang="es-ES" altLang="es-AR">
                <a:latin typeface="Arial" panose="020B0604020202020204" pitchFamily="34" charset="0"/>
              </a:rPr>
              <a:pPr eaLnBrk="1" hangingPunct="1"/>
              <a:t>117</a:t>
            </a:fld>
            <a:endParaRPr lang="es-ES" altLang="es-AR">
              <a:latin typeface="Arial" panose="020B0604020202020204"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F81E38D-0703-8606-D44D-A58724C2B251}"/>
              </a:ext>
            </a:extLst>
          </p:cNvPr>
          <p:cNvSpPr>
            <a:spLocks noGrp="1"/>
          </p:cNvSpPr>
          <p:nvPr>
            <p:ph type="title"/>
          </p:nvPr>
        </p:nvSpPr>
        <p:spPr/>
        <p:txBody>
          <a:bodyPr/>
          <a:lstStyle/>
          <a:p>
            <a:pPr>
              <a:defRPr/>
            </a:pPr>
            <a:endParaRPr lang="es-ES"/>
          </a:p>
        </p:txBody>
      </p:sp>
      <p:sp>
        <p:nvSpPr>
          <p:cNvPr id="3" name="2 Marcador de contenido">
            <a:extLst>
              <a:ext uri="{FF2B5EF4-FFF2-40B4-BE49-F238E27FC236}">
                <a16:creationId xmlns:a16="http://schemas.microsoft.com/office/drawing/2014/main" id="{739B6C6D-A41A-C587-D7EA-1D1F19C8C38E}"/>
              </a:ext>
            </a:extLst>
          </p:cNvPr>
          <p:cNvSpPr>
            <a:spLocks noGrp="1"/>
          </p:cNvSpPr>
          <p:nvPr>
            <p:ph idx="1"/>
          </p:nvPr>
        </p:nvSpPr>
        <p:spPr/>
        <p:txBody>
          <a:bodyPr/>
          <a:lstStyle/>
          <a:p>
            <a:pPr>
              <a:defRPr/>
            </a:pPr>
            <a:endParaRPr lang="es-AR" sz="7200" b="1">
              <a:solidFill>
                <a:srgbClr val="FF0000"/>
              </a:solidFill>
            </a:endParaRPr>
          </a:p>
          <a:p>
            <a:pPr>
              <a:defRPr/>
            </a:pPr>
            <a:r>
              <a:rPr lang="es-AR" sz="7200" b="1">
                <a:solidFill>
                  <a:srgbClr val="FF0000"/>
                </a:solidFill>
              </a:rPr>
              <a:t>Muchas </a:t>
            </a:r>
            <a:r>
              <a:rPr lang="es-AR" sz="7200" b="1" dirty="0">
                <a:solidFill>
                  <a:srgbClr val="FF0000"/>
                </a:solidFill>
              </a:rPr>
              <a:t>gracias ¡¡</a:t>
            </a:r>
            <a:endParaRPr lang="es-ES" sz="7200" b="1" dirty="0">
              <a:solidFill>
                <a:srgbClr val="FF0000"/>
              </a:solidFill>
            </a:endParaRPr>
          </a:p>
        </p:txBody>
      </p:sp>
      <p:sp>
        <p:nvSpPr>
          <p:cNvPr id="134148" name="3 Marcador de número de diapositiva">
            <a:extLst>
              <a:ext uri="{FF2B5EF4-FFF2-40B4-BE49-F238E27FC236}">
                <a16:creationId xmlns:a16="http://schemas.microsoft.com/office/drawing/2014/main" id="{85ADCC7D-6033-EE1C-DE59-1FC171FB7A8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72BF7F1-BCAD-4D51-B810-E3EC98FD01DD}" type="slidenum">
              <a:rPr lang="es-ES" altLang="es-AR">
                <a:latin typeface="Arial" panose="020B0604020202020204" pitchFamily="34" charset="0"/>
              </a:rPr>
              <a:pPr eaLnBrk="1" hangingPunct="1"/>
              <a:t>118</a:t>
            </a:fld>
            <a:endParaRPr lang="es-ES" altLang="es-AR">
              <a:latin typeface="Arial" panose="020B0604020202020204" pitchFamily="34" charset="0"/>
            </a:endParaRPr>
          </a:p>
        </p:txBody>
      </p:sp>
    </p:spTree>
  </p:cSld>
  <p:clrMapOvr>
    <a:masterClrMapping/>
  </p:clrMapOvr>
</p:sld>
</file>

<file path=ppt/theme/theme1.xml><?xml version="1.0" encoding="utf-8"?>
<a:theme xmlns:a="http://schemas.openxmlformats.org/drawingml/2006/main" name="Secuencia">
  <a:themeElements>
    <a:clrScheme name="Personalizado 1">
      <a:dk1>
        <a:srgbClr val="000514"/>
      </a:dk1>
      <a:lt1>
        <a:srgbClr val="FFFFFF"/>
      </a:lt1>
      <a:dk2>
        <a:srgbClr val="001145"/>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ecuencia">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cuencia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ecuencia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ecuencia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ecuencia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ecuencia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ecuencia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ecuencia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ecuencia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ecuencia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21569</TotalTime>
  <Words>10302</Words>
  <Application>Microsoft Office PowerPoint</Application>
  <PresentationFormat>Presentación en pantalla (4:3)</PresentationFormat>
  <Paragraphs>706</Paragraphs>
  <Slides>118</Slides>
  <Notes>2</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118</vt:i4>
      </vt:variant>
    </vt:vector>
  </HeadingPairs>
  <TitlesOfParts>
    <vt:vector size="132" baseType="lpstr">
      <vt:lpstr>Garamond</vt:lpstr>
      <vt:lpstr>Arial</vt:lpstr>
      <vt:lpstr>Wingdings</vt:lpstr>
      <vt:lpstr>Adobe Gothic Std B</vt:lpstr>
      <vt:lpstr>Aharoni</vt:lpstr>
      <vt:lpstr>Algerian</vt:lpstr>
      <vt:lpstr>Times New Roman</vt:lpstr>
      <vt:lpstr>Cambria</vt:lpstr>
      <vt:lpstr>Arial Black</vt:lpstr>
      <vt:lpstr>Franklin Gothic Medium</vt:lpstr>
      <vt:lpstr>MS PGothic</vt:lpstr>
      <vt:lpstr>Adobe Fan Heiti Std B</vt:lpstr>
      <vt:lpstr>Adobe Arabic</vt:lpstr>
      <vt:lpstr>Secuencia</vt:lpstr>
      <vt:lpstr>Procesos de restricción a la capacidad</vt:lpstr>
      <vt:lpstr>Modelo de prescindencia</vt:lpstr>
      <vt:lpstr>Modelo rehabilitador</vt:lpstr>
      <vt:lpstr>Modelo social</vt:lpstr>
      <vt:lpstr> Protección constitucional de los derechos humanos de las personas con padecimientos mentales</vt:lpstr>
      <vt:lpstr>Constitución Nacional</vt:lpstr>
      <vt:lpstr>Constitución Río Negro DISCAPACITADOS - EXCEPCIONALES </vt:lpstr>
      <vt:lpstr>Dos convenciones</vt:lpstr>
      <vt:lpstr>Apoyos</vt:lpstr>
      <vt:lpstr>Apoyos</vt:lpstr>
      <vt:lpstr> CAPACIDAD</vt:lpstr>
      <vt:lpstr>Modelo de discapacidad basado en los derechos humanos </vt:lpstr>
      <vt:lpstr>Presentación de PowerPoint</vt:lpstr>
      <vt:lpstr>Capacidad de ejercicio</vt:lpstr>
      <vt:lpstr>Representación</vt:lpstr>
      <vt:lpstr> La restricción al ejercicio de la capacidad jurídica se rige por las siguientes reglas generales: </vt:lpstr>
      <vt:lpstr> C. 2ª Civ y Com LaPlata, Sala I, 12/07/2018 M. S. y otro/a c. C. P. N. S. A. SRL s/ amparo </vt:lpstr>
      <vt:lpstr> La restricción al ejercicio de la capacidad jurídica se rige por las siguientes reglas generales: </vt:lpstr>
      <vt:lpstr> La restricción al ejercicio de la capacidad jurídica se rige por las siguientes reglas generales: </vt:lpstr>
      <vt:lpstr>La restricción al ejercicio de la capacidad jurídica se rige por las siguientes reglas generales: </vt:lpstr>
      <vt:lpstr> La restricción al ejercicio de la capacidad jurídica se rige por las siguientes reglas generales: </vt:lpstr>
      <vt:lpstr>Garantías del debido proceso</vt:lpstr>
      <vt:lpstr>Para garantizar la capacidad jurídica y el acceso a la justicia. En el proceso:</vt:lpstr>
      <vt:lpstr>  Imposibilidad de proporcionar instrucciones  </vt:lpstr>
      <vt:lpstr> La restricción al ejercicio de la capacidad jurídica se rige por las siguientes reglas generales: </vt:lpstr>
      <vt:lpstr>¿Para que se promueve un proceso de restricción a la capacidad?</vt:lpstr>
      <vt:lpstr>Improponibilidad de la demanda  Juzgado Civil, Comercial, Laboral y de Familia Villa la Angostura, 11/04/2023   "D.A.J.S.A. S/ CAPACIDAD JURIDICA" </vt:lpstr>
      <vt:lpstr>Resolución 93/2020 ANDIS</vt:lpstr>
      <vt:lpstr>Procesos de determinación de capacidad y de incapacidad</vt:lpstr>
      <vt:lpstr>J. Civ. 23, 16/02/2024, C., D.E.F. s/determinación capacidad</vt:lpstr>
      <vt:lpstr>Presentación</vt:lpstr>
      <vt:lpstr>Persona</vt:lpstr>
      <vt:lpstr>Diversas modalidades</vt:lpstr>
      <vt:lpstr>Apoyos con funciones de representación</vt:lpstr>
      <vt:lpstr>Código Civil y Comercial</vt:lpstr>
      <vt:lpstr> Código Civil y Comercial Capacidad restringida </vt:lpstr>
      <vt:lpstr>RESTRICCION A LA CAPACIDAD POR DISCAPACIDAD FISICA</vt:lpstr>
      <vt:lpstr>Apoyos</vt:lpstr>
      <vt:lpstr> Incapacidad Art. 32 in fine CCyCN  </vt:lpstr>
      <vt:lpstr> Paso cualitativo, desde “el mejor interés” hacia “las preferencias de la persona” </vt:lpstr>
      <vt:lpstr>Competencia</vt:lpstr>
      <vt:lpstr> Competencia   </vt:lpstr>
      <vt:lpstr>Reglas generales</vt:lpstr>
      <vt:lpstr>Omisión de audiencia. ¿Vulneración del derecho de defensa ?</vt:lpstr>
      <vt:lpstr>Lenguaje sencillo</vt:lpstr>
      <vt:lpstr>Inicio del proceso</vt:lpstr>
      <vt:lpstr>Procesos de restricción a la capacidad</vt:lpstr>
      <vt:lpstr>Designación de la defensa pública subsidiaria</vt:lpstr>
      <vt:lpstr>Mismo/A ABOGADO/A</vt:lpstr>
      <vt:lpstr>Intervención de la defensa pública</vt:lpstr>
      <vt:lpstr>Pautas para evaluar la pertinencia de la designación  de la defensa pública</vt:lpstr>
      <vt:lpstr>Otras variables a considerar</vt:lpstr>
      <vt:lpstr>Abogado defensor</vt:lpstr>
      <vt:lpstr>Apertura del proceso</vt:lpstr>
      <vt:lpstr>Trámite</vt:lpstr>
      <vt:lpstr>audiencias</vt:lpstr>
      <vt:lpstr>Audiencias</vt:lpstr>
      <vt:lpstr>El proceso</vt:lpstr>
      <vt:lpstr>Legitimación</vt:lpstr>
      <vt:lpstr>El juez no puede promover de oficio</vt:lpstr>
      <vt:lpstr> Alzada amplía a incapacidad CNCiv. Sala L </vt:lpstr>
      <vt:lpstr>Ministerio Público</vt:lpstr>
      <vt:lpstr>Apoyos cautelares. Art. 34</vt:lpstr>
      <vt:lpstr>Medidas precautorias- Art. 663</vt:lpstr>
      <vt:lpstr>Medidas cautelares Cód. Procesal Familia Río Negro</vt:lpstr>
      <vt:lpstr>El proceso</vt:lpstr>
      <vt:lpstr>PRUEBA</vt:lpstr>
      <vt:lpstr>Valoración de la prueba</vt:lpstr>
      <vt:lpstr>PRUEBA</vt:lpstr>
      <vt:lpstr>Sentencia. Art. 196</vt:lpstr>
      <vt:lpstr>Sentencia de incapacidad</vt:lpstr>
      <vt:lpstr>Contenido de la  sentencia</vt:lpstr>
      <vt:lpstr>Contenido de la  sentencia</vt:lpstr>
      <vt:lpstr>Contenido de la  sentencia</vt:lpstr>
      <vt:lpstr>Sentencias de "contenido mixto”</vt:lpstr>
      <vt:lpstr>Sentencia: parte dispositiva</vt:lpstr>
      <vt:lpstr>Alcances de la  sentencia</vt:lpstr>
      <vt:lpstr>En consecuencia, </vt:lpstr>
      <vt:lpstr>Actos personalísimos JUZG 1A INST CIV COM 8A NOM . Córdoba, 26/04/2022</vt:lpstr>
      <vt:lpstr>Respeto por la opinión del asistido</vt:lpstr>
      <vt:lpstr>Juzgado de Familia Nº7,  Bariloche, 26/08/2019</vt:lpstr>
      <vt:lpstr> Actos de la vida diaria CNCiv., Sala G, 12/12/2018, “L., L. A. s/det. de la capacidad” </vt:lpstr>
      <vt:lpstr>Actos de la vida diaria  CNCiv., Sala H, 23/06/2020.  M, M.I. s/det. capacidad </vt:lpstr>
      <vt:lpstr>Manejo dinero, actos vida diaria, traslado  vía  pública J. Civil 86, 11/7/2018, G., M.V. s/art. 152 ter</vt:lpstr>
      <vt:lpstr>C. Apelaciones en lo Civil, Comercial y Laboral de Curuzú  Cuatiá, Corrientes, 19/12/2016, S., A. T. s/restricción a la  capacidad de J.F.S</vt:lpstr>
      <vt:lpstr>Actos de la vida diaria J. Civil 56, 19/09/2020</vt:lpstr>
      <vt:lpstr>Fórmulas amplias de  restricción de la capacidad</vt:lpstr>
      <vt:lpstr>RESTRICCION PARA TODOS LOS ACTOS CNCiv., Sala H, 27/12/2019, T, M.E. s/det. capacidad </vt:lpstr>
      <vt:lpstr>Juzgado de Familia N° 1  Junín, 30/07/2020</vt:lpstr>
      <vt:lpstr>Situaciones hipotéticas CNCiv., Sala I, 10/08/2018, C.,L.N. s/det.  capacidad</vt:lpstr>
      <vt:lpstr>Situaciones  hipotéticas  J. Civ. 87, 18/11/2016, C., R.A. s/determinación de la  capacidad</vt:lpstr>
      <vt:lpstr>Apoyo y ajustes razonables J. Civ. 92, 17/09/2020, K., S.V.</vt:lpstr>
      <vt:lpstr>CCC, Necochea, Buenos Aires; 18/03/2024, C.O.N.</vt:lpstr>
      <vt:lpstr>CCC, Necochea, Buenos Aires; 18/03/2024, C.O.N.</vt:lpstr>
      <vt:lpstr>CCC, Necochea, Buenos Aires; 18/03/2024, C.O.N.</vt:lpstr>
      <vt:lpstr>Salvaguardias</vt:lpstr>
      <vt:lpstr> Salvaguardas CNCiv., Sala G, 2/06/2020. A., M. J. s/det. cap.   </vt:lpstr>
      <vt:lpstr>  Salvaguardas CNCiv., Sala H, 23/06/2020.  M, M.I. s/det. capacidad     </vt:lpstr>
      <vt:lpstr>Salvaguardas J. Civ. 25, 19/08/2020. P.I., J.M.</vt:lpstr>
      <vt:lpstr> Efectos primarios derivados de la sentencia de restricción a la capacidad jurídica. </vt:lpstr>
      <vt:lpstr> Efectos secundarios derivados de la sentencia de restricción a la capacidad jurídica. </vt:lpstr>
      <vt:lpstr>Medidas protectorias previstas en el ordenamiento</vt:lpstr>
      <vt:lpstr>Registración de  la sentencia </vt:lpstr>
      <vt:lpstr>Cese de la incapacidad y de las restricciones a la capacidad</vt:lpstr>
      <vt:lpstr>Cese restricción pese al diagnóstico  J. Civ. 92, 16/06/2016, F., M. P. </vt:lpstr>
      <vt:lpstr>Revisión ¿qué tramite darle?</vt:lpstr>
      <vt:lpstr>¿cese restricción a partir de  una revisión?</vt:lpstr>
      <vt:lpstr>Cese de restricción a partir de  una revisión</vt:lpstr>
      <vt:lpstr> Cese de restricción a partir de  una revisión Juzgado Villa la Angostura, 7/06/2023, A. S. V. S  </vt:lpstr>
      <vt:lpstr>Apoyos por fuera de los procesos de restricción </vt:lpstr>
      <vt:lpstr>Cámara de Apelaciones- Sala Primera Civil y Comercial Gualeguaychú, 7/7/2021, "S. O. R. R. S/ RESTRICCIONES A LA CAPACIDAD"</vt:lpstr>
      <vt:lpstr> Apoyos por fuera de los procesos de restricción </vt:lpstr>
      <vt:lpstr>APOYOS SIN RESTRICCION A LA CAPACIDAD</vt:lpstr>
      <vt:lpstr>APOYOS SIN RESTRICCION A LA CAPACIDAD</vt:lpstr>
      <vt:lpstr>J. Civ. 83, 14/07/2025, R., M.D.L.S. s/det. cap.</vt:lpstr>
      <vt:lpstr>Dificultades en la implementación</vt:lpstr>
      <vt:lpstr>Bibliografía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BORRADOR</dc:title>
  <dc:creator>x</dc:creator>
  <cp:lastModifiedBy>Alexander David Hernandez Nieves</cp:lastModifiedBy>
  <cp:revision>1428</cp:revision>
  <dcterms:created xsi:type="dcterms:W3CDTF">2006-11-19T14:00:11Z</dcterms:created>
  <dcterms:modified xsi:type="dcterms:W3CDTF">2025-10-31T11:44:05Z</dcterms:modified>
</cp:coreProperties>
</file>