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5" r:id="rId1"/>
  </p:sldMasterIdLst>
  <p:notesMasterIdLst>
    <p:notesMasterId r:id="rId87"/>
  </p:notesMasterIdLst>
  <p:sldIdLst>
    <p:sldId id="768" r:id="rId2"/>
    <p:sldId id="882" r:id="rId3"/>
    <p:sldId id="939" r:id="rId4"/>
    <p:sldId id="940" r:id="rId5"/>
    <p:sldId id="941" r:id="rId6"/>
    <p:sldId id="942" r:id="rId7"/>
    <p:sldId id="943" r:id="rId8"/>
    <p:sldId id="944" r:id="rId9"/>
    <p:sldId id="945" r:id="rId10"/>
    <p:sldId id="946" r:id="rId11"/>
    <p:sldId id="947" r:id="rId12"/>
    <p:sldId id="948" r:id="rId13"/>
    <p:sldId id="924" r:id="rId14"/>
    <p:sldId id="896" r:id="rId15"/>
    <p:sldId id="897" r:id="rId16"/>
    <p:sldId id="900" r:id="rId17"/>
    <p:sldId id="467" r:id="rId18"/>
    <p:sldId id="806" r:id="rId19"/>
    <p:sldId id="887" r:id="rId20"/>
    <p:sldId id="807" r:id="rId21"/>
    <p:sldId id="847" r:id="rId22"/>
    <p:sldId id="792" r:id="rId23"/>
    <p:sldId id="850" r:id="rId24"/>
    <p:sldId id="844" r:id="rId25"/>
    <p:sldId id="889" r:id="rId26"/>
    <p:sldId id="789" r:id="rId27"/>
    <p:sldId id="821" r:id="rId28"/>
    <p:sldId id="765" r:id="rId29"/>
    <p:sldId id="740" r:id="rId30"/>
    <p:sldId id="903" r:id="rId31"/>
    <p:sldId id="910" r:id="rId32"/>
    <p:sldId id="933" r:id="rId33"/>
    <p:sldId id="921" r:id="rId34"/>
    <p:sldId id="919" r:id="rId35"/>
    <p:sldId id="920" r:id="rId36"/>
    <p:sldId id="907" r:id="rId37"/>
    <p:sldId id="914" r:id="rId38"/>
    <p:sldId id="932" r:id="rId39"/>
    <p:sldId id="913" r:id="rId40"/>
    <p:sldId id="912" r:id="rId41"/>
    <p:sldId id="905" r:id="rId42"/>
    <p:sldId id="908" r:id="rId43"/>
    <p:sldId id="934" r:id="rId44"/>
    <p:sldId id="935" r:id="rId45"/>
    <p:sldId id="936" r:id="rId46"/>
    <p:sldId id="931" r:id="rId47"/>
    <p:sldId id="902" r:id="rId48"/>
    <p:sldId id="925" r:id="rId49"/>
    <p:sldId id="928" r:id="rId50"/>
    <p:sldId id="927" r:id="rId51"/>
    <p:sldId id="929" r:id="rId52"/>
    <p:sldId id="287" r:id="rId53"/>
    <p:sldId id="262" r:id="rId54"/>
    <p:sldId id="747" r:id="rId55"/>
    <p:sldId id="265" r:id="rId56"/>
    <p:sldId id="263" r:id="rId57"/>
    <p:sldId id="915" r:id="rId58"/>
    <p:sldId id="858" r:id="rId59"/>
    <p:sldId id="895" r:id="rId60"/>
    <p:sldId id="783" r:id="rId61"/>
    <p:sldId id="775" r:id="rId62"/>
    <p:sldId id="776" r:id="rId63"/>
    <p:sldId id="879" r:id="rId64"/>
    <p:sldId id="875" r:id="rId65"/>
    <p:sldId id="778" r:id="rId66"/>
    <p:sldId id="886" r:id="rId67"/>
    <p:sldId id="881" r:id="rId68"/>
    <p:sldId id="894" r:id="rId69"/>
    <p:sldId id="857" r:id="rId70"/>
    <p:sldId id="870" r:id="rId71"/>
    <p:sldId id="773" r:id="rId72"/>
    <p:sldId id="304" r:id="rId73"/>
    <p:sldId id="880" r:id="rId74"/>
    <p:sldId id="854" r:id="rId75"/>
    <p:sldId id="884" r:id="rId76"/>
    <p:sldId id="788" r:id="rId77"/>
    <p:sldId id="764" r:id="rId78"/>
    <p:sldId id="259" r:id="rId79"/>
    <p:sldId id="814" r:id="rId80"/>
    <p:sldId id="853" r:id="rId81"/>
    <p:sldId id="315" r:id="rId82"/>
    <p:sldId id="892" r:id="rId83"/>
    <p:sldId id="893" r:id="rId84"/>
    <p:sldId id="885" r:id="rId85"/>
    <p:sldId id="917" r:id="rId86"/>
  </p:sldIdLst>
  <p:sldSz cx="9144000" cy="5143500" type="screen16x9"/>
  <p:notesSz cx="6858000" cy="9144000"/>
  <p:embeddedFontLst>
    <p:embeddedFont>
      <p:font typeface="Montserrat" panose="020B0604020202020204" charset="0"/>
      <p:regular r:id="rId88"/>
      <p:bold r:id="rId89"/>
      <p:italic r:id="rId90"/>
      <p:boldItalic r:id="rId91"/>
    </p:embeddedFont>
    <p:embeddedFont>
      <p:font typeface="Segoe Print" panose="02000600000000000000" pitchFamily="2" charset="0"/>
      <p:regular r:id="rId92"/>
      <p:bold r:id="rId93"/>
    </p:embeddedFont>
    <p:embeddedFont>
      <p:font typeface="Georgia" panose="02040502050405020303" pitchFamily="18" charset="0"/>
      <p:regular r:id="rId94"/>
      <p:bold r:id="rId95"/>
      <p:italic r:id="rId96"/>
      <p:boldItalic r:id="rId97"/>
    </p:embeddedFont>
    <p:embeddedFont>
      <p:font typeface="Montserrat Light" panose="020B0604020202020204" charset="0"/>
      <p:regular r:id="rId98"/>
      <p:italic r:id="rId99"/>
    </p:embeddedFont>
    <p:embeddedFont>
      <p:font typeface="Comic Sans MS" panose="030F0702030302020204" pitchFamily="66" charset="0"/>
      <p:regular r:id="rId100"/>
      <p:bold r:id="rId101"/>
      <p:italic r:id="rId102"/>
      <p:boldItalic r:id="rId103"/>
    </p:embeddedFont>
    <p:embeddedFont>
      <p:font typeface="Verdana" panose="020B0604030504040204" pitchFamily="34" charset="0"/>
      <p:regular r:id="rId104"/>
      <p:bold r:id="rId105"/>
      <p:italic r:id="rId106"/>
      <p:boldItalic r:id="rId107"/>
    </p:embeddedFont>
    <p:embeddedFont>
      <p:font typeface="Noto Sans" panose="020B0604020202020204" charset="0"/>
      <p:regular r:id="rId108"/>
      <p:bold r:id="rId109"/>
      <p:italic r:id="rId110"/>
      <p:boldItalic r:id="rId111"/>
    </p:embeddedFont>
    <p:embeddedFont>
      <p:font typeface="Calibri" panose="020F0502020204030204" pitchFamily="34" charset="0"/>
      <p:regular r:id="rId112"/>
      <p:bold r:id="rId113"/>
      <p:italic r:id="rId114"/>
      <p:boldItalic r:id="rId115"/>
    </p:embeddedFont>
    <p:embeddedFont>
      <p:font typeface="Microsoft Yi Baiti" panose="03000500000000000000" pitchFamily="66" charset="0"/>
      <p:regular r:id="rId116"/>
    </p:embeddedFont>
    <p:embeddedFont>
      <p:font typeface="Lucida Sans Unicode" panose="020B0602030504020204" pitchFamily="34" charset="0"/>
      <p:regular r:id="rId117"/>
    </p:embeddedFont>
    <p:embeddedFont>
      <p:font typeface="SimSun" panose="02010600030101010101" pitchFamily="2" charset="-122"/>
      <p:regular r:id="rId118"/>
    </p:embeddedFont>
    <p:embeddedFont>
      <p:font typeface="Roboto" panose="020B0604020202020204" charset="0"/>
      <p:regular r:id="rId119"/>
      <p:bold r:id="rId120"/>
      <p:italic r:id="rId121"/>
      <p:boldItalic r:id="rId122"/>
    </p:embeddedFont>
    <p:embeddedFont>
      <p:font typeface="Fira Sans Extra Condensed Medium" panose="020B0604020202020204" charset="0"/>
      <p:regular r:id="rId123"/>
      <p:bold r:id="rId124"/>
      <p:italic r:id="rId125"/>
      <p:boldItalic r:id="rId1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82189EA-C1E4-4E1E-87BA-D7D1832B59F5}">
  <a:tblStyle styleId="{782189EA-C1E4-4E1E-87BA-D7D1832B59F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81"/>
    <p:restoredTop sz="52326" autoAdjust="0"/>
  </p:normalViewPr>
  <p:slideViewPr>
    <p:cSldViewPr snapToGrid="0">
      <p:cViewPr varScale="1">
        <p:scale>
          <a:sx n="50" d="100"/>
          <a:sy n="50" d="100"/>
        </p:scale>
        <p:origin x="1782"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30.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12" Type="http://schemas.openxmlformats.org/officeDocument/2006/relationships/font" Target="fonts/font25.fntdata"/><Relationship Id="rId16" Type="http://schemas.openxmlformats.org/officeDocument/2006/relationships/slide" Target="slides/slide15.xml"/><Relationship Id="rId107" Type="http://schemas.openxmlformats.org/officeDocument/2006/relationships/font" Target="fonts/font20.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5.fntdata"/><Relationship Id="rId123" Type="http://schemas.openxmlformats.org/officeDocument/2006/relationships/font" Target="fonts/font36.fntdata"/><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26.fntdata"/><Relationship Id="rId118" Type="http://schemas.openxmlformats.org/officeDocument/2006/relationships/font" Target="fonts/font31.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6.fntdata"/><Relationship Id="rId108" Type="http://schemas.openxmlformats.org/officeDocument/2006/relationships/font" Target="fonts/font21.fntdata"/><Relationship Id="rId124" Type="http://schemas.openxmlformats.org/officeDocument/2006/relationships/font" Target="fonts/font37.fntdata"/><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4.fntdata"/><Relationship Id="rId96"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27.fntdata"/><Relationship Id="rId119" Type="http://schemas.openxmlformats.org/officeDocument/2006/relationships/font" Target="fonts/font32.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22.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0.fntdata"/><Relationship Id="rId104" Type="http://schemas.openxmlformats.org/officeDocument/2006/relationships/font" Target="fonts/font17.fntdata"/><Relationship Id="rId120" Type="http://schemas.openxmlformats.org/officeDocument/2006/relationships/font" Target="fonts/font33.fntdata"/><Relationship Id="rId125" Type="http://schemas.openxmlformats.org/officeDocument/2006/relationships/font" Target="fonts/font38.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110" Type="http://schemas.openxmlformats.org/officeDocument/2006/relationships/font" Target="fonts/font23.fntdata"/><Relationship Id="rId115" Type="http://schemas.openxmlformats.org/officeDocument/2006/relationships/font" Target="fonts/font28.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3.fntdata"/><Relationship Id="rId105" Type="http://schemas.openxmlformats.org/officeDocument/2006/relationships/font" Target="fonts/font18.fntdata"/><Relationship Id="rId126" Type="http://schemas.openxmlformats.org/officeDocument/2006/relationships/font" Target="fonts/font3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6.fntdata"/><Relationship Id="rId98" Type="http://schemas.openxmlformats.org/officeDocument/2006/relationships/font" Target="fonts/font11.fntdata"/><Relationship Id="rId121" Type="http://schemas.openxmlformats.org/officeDocument/2006/relationships/font" Target="fonts/font34.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29.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font" Target="fonts/font1.fntdata"/><Relationship Id="rId111" Type="http://schemas.openxmlformats.org/officeDocument/2006/relationships/font" Target="fonts/font2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9.fntdata"/><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font" Target="fonts/font7.fntdata"/><Relationship Id="rId99" Type="http://schemas.openxmlformats.org/officeDocument/2006/relationships/font" Target="fonts/font12.fntdata"/><Relationship Id="rId101" Type="http://schemas.openxmlformats.org/officeDocument/2006/relationships/font" Target="fonts/font14.fntdata"/><Relationship Id="rId122" Type="http://schemas.openxmlformats.org/officeDocument/2006/relationships/font" Target="fonts/font35.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586512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025891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a:p>
        </p:txBody>
      </p:sp>
    </p:spTree>
    <p:extLst>
      <p:ext uri="{BB962C8B-B14F-4D97-AF65-F5344CB8AC3E}">
        <p14:creationId xmlns:p14="http://schemas.microsoft.com/office/powerpoint/2010/main" val="151829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079642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87464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59726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algn="just"/>
            <a:endParaRPr lang="es-ES" dirty="0"/>
          </a:p>
        </p:txBody>
      </p:sp>
    </p:spTree>
    <p:extLst>
      <p:ext uri="{BB962C8B-B14F-4D97-AF65-F5344CB8AC3E}">
        <p14:creationId xmlns:p14="http://schemas.microsoft.com/office/powerpoint/2010/main" val="1427428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980852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976181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9469d1f40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9469d1f40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59346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623868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643596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981256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718850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a:extLst>
            <a:ext uri="{FF2B5EF4-FFF2-40B4-BE49-F238E27FC236}">
              <a16:creationId xmlns:a16="http://schemas.microsoft.com/office/drawing/2014/main" id="{98DB474A-301C-066B-68BD-646545EC57D7}"/>
            </a:ext>
          </a:extLst>
        </p:cNvPr>
        <p:cNvGrpSpPr/>
        <p:nvPr/>
      </p:nvGrpSpPr>
      <p:grpSpPr>
        <a:xfrm>
          <a:off x="0" y="0"/>
          <a:ext cx="0" cy="0"/>
          <a:chOff x="0" y="0"/>
          <a:chExt cx="0" cy="0"/>
        </a:xfrm>
      </p:grpSpPr>
      <p:sp>
        <p:nvSpPr>
          <p:cNvPr id="219" name="Google Shape;219;ga9469d1f40_0_61:notes">
            <a:extLst>
              <a:ext uri="{FF2B5EF4-FFF2-40B4-BE49-F238E27FC236}">
                <a16:creationId xmlns:a16="http://schemas.microsoft.com/office/drawing/2014/main" id="{FBB9C280-B57B-51AF-A5F2-FDDABD83E6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9469d1f40_0_61:notes">
            <a:extLst>
              <a:ext uri="{FF2B5EF4-FFF2-40B4-BE49-F238E27FC236}">
                <a16:creationId xmlns:a16="http://schemas.microsoft.com/office/drawing/2014/main" id="{2E63DB8B-6F0B-84EF-2664-73479F7A35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86270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347017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03359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97597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4903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625244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252038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730141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a:extLst>
            <a:ext uri="{FF2B5EF4-FFF2-40B4-BE49-F238E27FC236}">
              <a16:creationId xmlns:a16="http://schemas.microsoft.com/office/drawing/2014/main" id="{3C929E83-670E-098C-467D-ADA5390D1D8A}"/>
            </a:ext>
          </a:extLst>
        </p:cNvPr>
        <p:cNvGrpSpPr/>
        <p:nvPr/>
      </p:nvGrpSpPr>
      <p:grpSpPr>
        <a:xfrm>
          <a:off x="0" y="0"/>
          <a:ext cx="0" cy="0"/>
          <a:chOff x="0" y="0"/>
          <a:chExt cx="0" cy="0"/>
        </a:xfrm>
      </p:grpSpPr>
      <p:sp>
        <p:nvSpPr>
          <p:cNvPr id="219" name="Google Shape;219;ga9469d1f40_0_61:notes">
            <a:extLst>
              <a:ext uri="{FF2B5EF4-FFF2-40B4-BE49-F238E27FC236}">
                <a16:creationId xmlns:a16="http://schemas.microsoft.com/office/drawing/2014/main" id="{14A8FA2B-E646-6E0C-D685-E2B70223FD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9469d1f40_0_61:notes">
            <a:extLst>
              <a:ext uri="{FF2B5EF4-FFF2-40B4-BE49-F238E27FC236}">
                <a16:creationId xmlns:a16="http://schemas.microsoft.com/office/drawing/2014/main" id="{F1F7F219-ABD1-6E9C-DD21-0477597EA4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7862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301349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732579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92319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c092573217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c092573217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990578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953328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95b302876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95b302876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894116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954146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730861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104368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907451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0687740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0647615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2521731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170224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1918280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5139387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8726905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2317146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417499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a:p>
            <a:endParaRPr lang="es-ES" dirty="0"/>
          </a:p>
          <a:p>
            <a:endParaRPr lang="es-ES" dirty="0"/>
          </a:p>
        </p:txBody>
      </p:sp>
    </p:spTree>
    <p:extLst>
      <p:ext uri="{BB962C8B-B14F-4D97-AF65-F5344CB8AC3E}">
        <p14:creationId xmlns:p14="http://schemas.microsoft.com/office/powerpoint/2010/main" val="39434740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1711087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95b302876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95b302876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9469d1f40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9469d1f40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813344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188461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2213128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524944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643858" y="1172225"/>
            <a:ext cx="6770700" cy="2052600"/>
          </a:xfrm>
          <a:prstGeom prst="rect">
            <a:avLst/>
          </a:prstGeom>
        </p:spPr>
        <p:txBody>
          <a:bodyPr spcFirstLastPara="1" wrap="square" lIns="91425" tIns="91425" rIns="91425" bIns="91425" anchor="b" anchorCtr="0">
            <a:noAutofit/>
          </a:bodyPr>
          <a:lstStyle>
            <a:lvl1pPr lvl="0" algn="r">
              <a:spcBef>
                <a:spcPts val="0"/>
              </a:spcBef>
              <a:spcAft>
                <a:spcPts val="0"/>
              </a:spcAft>
              <a:buSzPts val="5200"/>
              <a:buNone/>
              <a:defRPr sz="53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643852" y="3261775"/>
            <a:ext cx="6770700" cy="5571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0" y="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968425" y="2227050"/>
            <a:ext cx="4462500" cy="8418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4700">
                <a:solidFill>
                  <a:schemeClr val="accen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ubTitle" idx="1"/>
          </p:nvPr>
        </p:nvSpPr>
        <p:spPr>
          <a:xfrm>
            <a:off x="3968275" y="3045375"/>
            <a:ext cx="4462500" cy="678000"/>
          </a:xfrm>
          <a:prstGeom prst="rect">
            <a:avLst/>
          </a:prstGeom>
        </p:spPr>
        <p:txBody>
          <a:bodyPr spcFirstLastPara="1" wrap="square" lIns="91425" tIns="91425" rIns="91425" bIns="91425" anchor="t" anchorCtr="0">
            <a:noAutofit/>
          </a:bodyPr>
          <a:lstStyle>
            <a:lvl1pPr lvl="0" algn="r">
              <a:spcBef>
                <a:spcPts val="0"/>
              </a:spcBef>
              <a:spcAft>
                <a:spcPts val="0"/>
              </a:spcAft>
              <a:buSzPts val="18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15" name="Google Shape;15;p3"/>
          <p:cNvSpPr txBox="1">
            <a:spLocks noGrp="1"/>
          </p:cNvSpPr>
          <p:nvPr>
            <p:ph type="title" idx="2" hasCustomPrompt="1"/>
          </p:nvPr>
        </p:nvSpPr>
        <p:spPr>
          <a:xfrm>
            <a:off x="3968350" y="1262325"/>
            <a:ext cx="4462500" cy="1141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7200"/>
              <a:buNone/>
              <a:defRPr sz="7200">
                <a:solidFill>
                  <a:schemeClr val="dk2"/>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16" name="Google Shape;16;p3"/>
          <p:cNvSpPr/>
          <p:nvPr/>
        </p:nvSpPr>
        <p:spPr>
          <a:xfrm rot="10800000" flipH="1">
            <a:off x="1441925" y="2571600"/>
            <a:ext cx="1216200" cy="1592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7;p3"/>
          <p:cNvSpPr/>
          <p:nvPr/>
        </p:nvSpPr>
        <p:spPr>
          <a:xfrm rot="10800000" flipH="1">
            <a:off x="2658125" y="0"/>
            <a:ext cx="12162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717800" y="383175"/>
            <a:ext cx="77082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spcBef>
                <a:spcPts val="0"/>
              </a:spcBef>
              <a:spcAft>
                <a:spcPts val="0"/>
              </a:spcAft>
              <a:buSzPts val="2800"/>
              <a:buFont typeface="Montserrat"/>
              <a:buNone/>
              <a:defRPr>
                <a:latin typeface="Montserrat"/>
                <a:ea typeface="Montserrat"/>
                <a:cs typeface="Montserrat"/>
                <a:sym typeface="Montserrat"/>
              </a:defRPr>
            </a:lvl2pPr>
            <a:lvl3pPr lvl="2">
              <a:spcBef>
                <a:spcPts val="0"/>
              </a:spcBef>
              <a:spcAft>
                <a:spcPts val="0"/>
              </a:spcAft>
              <a:buSzPts val="2800"/>
              <a:buFont typeface="Montserrat"/>
              <a:buNone/>
              <a:defRPr>
                <a:latin typeface="Montserrat"/>
                <a:ea typeface="Montserrat"/>
                <a:cs typeface="Montserrat"/>
                <a:sym typeface="Montserrat"/>
              </a:defRPr>
            </a:lvl3pPr>
            <a:lvl4pPr lvl="3">
              <a:spcBef>
                <a:spcPts val="0"/>
              </a:spcBef>
              <a:spcAft>
                <a:spcPts val="0"/>
              </a:spcAft>
              <a:buSzPts val="2800"/>
              <a:buFont typeface="Montserrat"/>
              <a:buNone/>
              <a:defRPr>
                <a:latin typeface="Montserrat"/>
                <a:ea typeface="Montserrat"/>
                <a:cs typeface="Montserrat"/>
                <a:sym typeface="Montserrat"/>
              </a:defRPr>
            </a:lvl4pPr>
            <a:lvl5pPr lvl="4">
              <a:spcBef>
                <a:spcPts val="0"/>
              </a:spcBef>
              <a:spcAft>
                <a:spcPts val="0"/>
              </a:spcAft>
              <a:buSzPts val="2800"/>
              <a:buFont typeface="Montserrat"/>
              <a:buNone/>
              <a:defRPr>
                <a:latin typeface="Montserrat"/>
                <a:ea typeface="Montserrat"/>
                <a:cs typeface="Montserrat"/>
                <a:sym typeface="Montserrat"/>
              </a:defRPr>
            </a:lvl5pPr>
            <a:lvl6pPr lvl="5">
              <a:spcBef>
                <a:spcPts val="0"/>
              </a:spcBef>
              <a:spcAft>
                <a:spcPts val="0"/>
              </a:spcAft>
              <a:buSzPts val="2800"/>
              <a:buFont typeface="Montserrat"/>
              <a:buNone/>
              <a:defRPr>
                <a:latin typeface="Montserrat"/>
                <a:ea typeface="Montserrat"/>
                <a:cs typeface="Montserrat"/>
                <a:sym typeface="Montserrat"/>
              </a:defRPr>
            </a:lvl6pPr>
            <a:lvl7pPr lvl="6">
              <a:spcBef>
                <a:spcPts val="0"/>
              </a:spcBef>
              <a:spcAft>
                <a:spcPts val="0"/>
              </a:spcAft>
              <a:buSzPts val="2800"/>
              <a:buFont typeface="Montserrat"/>
              <a:buNone/>
              <a:defRPr>
                <a:latin typeface="Montserrat"/>
                <a:ea typeface="Montserrat"/>
                <a:cs typeface="Montserrat"/>
                <a:sym typeface="Montserrat"/>
              </a:defRPr>
            </a:lvl7pPr>
            <a:lvl8pPr lvl="7">
              <a:spcBef>
                <a:spcPts val="0"/>
              </a:spcBef>
              <a:spcAft>
                <a:spcPts val="0"/>
              </a:spcAft>
              <a:buSzPts val="2800"/>
              <a:buFont typeface="Montserrat"/>
              <a:buNone/>
              <a:defRPr>
                <a:latin typeface="Montserrat"/>
                <a:ea typeface="Montserrat"/>
                <a:cs typeface="Montserrat"/>
                <a:sym typeface="Montserrat"/>
              </a:defRPr>
            </a:lvl8pPr>
            <a:lvl9pPr lvl="8">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63" name="Google Shape;63;p14"/>
          <p:cNvSpPr txBox="1">
            <a:spLocks noGrp="1"/>
          </p:cNvSpPr>
          <p:nvPr>
            <p:ph type="ctrTitle" idx="2"/>
          </p:nvPr>
        </p:nvSpPr>
        <p:spPr>
          <a:xfrm>
            <a:off x="2310350" y="1446813"/>
            <a:ext cx="2150400" cy="384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64" name="Google Shape;64;p14"/>
          <p:cNvSpPr txBox="1">
            <a:spLocks noGrp="1"/>
          </p:cNvSpPr>
          <p:nvPr>
            <p:ph type="title" idx="3" hasCustomPrompt="1"/>
          </p:nvPr>
        </p:nvSpPr>
        <p:spPr>
          <a:xfrm>
            <a:off x="717800" y="1521025"/>
            <a:ext cx="1493400" cy="9417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dk2"/>
              </a:buClr>
              <a:buSzPts val="8000"/>
              <a:buNone/>
              <a:defRPr sz="7000">
                <a:solidFill>
                  <a:schemeClr val="dk2"/>
                </a:solidFill>
              </a:defRPr>
            </a:lvl1pPr>
            <a:lvl2pPr lvl="1"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65" name="Google Shape;65;p14"/>
          <p:cNvSpPr txBox="1">
            <a:spLocks noGrp="1"/>
          </p:cNvSpPr>
          <p:nvPr>
            <p:ph type="subTitle" idx="1"/>
          </p:nvPr>
        </p:nvSpPr>
        <p:spPr>
          <a:xfrm>
            <a:off x="2310350" y="1858875"/>
            <a:ext cx="2150400" cy="7677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66" name="Google Shape;66;p14"/>
          <p:cNvSpPr txBox="1">
            <a:spLocks noGrp="1"/>
          </p:cNvSpPr>
          <p:nvPr>
            <p:ph type="ctrTitle" idx="4"/>
          </p:nvPr>
        </p:nvSpPr>
        <p:spPr>
          <a:xfrm>
            <a:off x="6233050" y="1446813"/>
            <a:ext cx="2150400" cy="384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67" name="Google Shape;67;p14"/>
          <p:cNvSpPr txBox="1">
            <a:spLocks noGrp="1"/>
          </p:cNvSpPr>
          <p:nvPr>
            <p:ph type="title" idx="5" hasCustomPrompt="1"/>
          </p:nvPr>
        </p:nvSpPr>
        <p:spPr>
          <a:xfrm>
            <a:off x="4686400" y="1521025"/>
            <a:ext cx="1493400" cy="9417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dk2"/>
              </a:buClr>
              <a:buSzPts val="8000"/>
              <a:buNone/>
              <a:defRPr sz="7000">
                <a:solidFill>
                  <a:schemeClr val="dk2"/>
                </a:solidFill>
              </a:defRPr>
            </a:lvl1pPr>
            <a:lvl2pPr lvl="1"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68" name="Google Shape;68;p14"/>
          <p:cNvSpPr txBox="1">
            <a:spLocks noGrp="1"/>
          </p:cNvSpPr>
          <p:nvPr>
            <p:ph type="subTitle" idx="6"/>
          </p:nvPr>
        </p:nvSpPr>
        <p:spPr>
          <a:xfrm>
            <a:off x="6275800" y="1858878"/>
            <a:ext cx="2150400" cy="7677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69" name="Google Shape;69;p14"/>
          <p:cNvSpPr txBox="1">
            <a:spLocks noGrp="1"/>
          </p:cNvSpPr>
          <p:nvPr>
            <p:ph type="ctrTitle" idx="7"/>
          </p:nvPr>
        </p:nvSpPr>
        <p:spPr>
          <a:xfrm>
            <a:off x="2310350" y="2868777"/>
            <a:ext cx="2150400" cy="384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70" name="Google Shape;70;p14"/>
          <p:cNvSpPr txBox="1">
            <a:spLocks noGrp="1"/>
          </p:cNvSpPr>
          <p:nvPr>
            <p:ph type="title" idx="8" hasCustomPrompt="1"/>
          </p:nvPr>
        </p:nvSpPr>
        <p:spPr>
          <a:xfrm>
            <a:off x="717800" y="2960450"/>
            <a:ext cx="1493400" cy="9417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dk2"/>
              </a:buClr>
              <a:buSzPts val="8000"/>
              <a:buNone/>
              <a:defRPr sz="7000">
                <a:solidFill>
                  <a:schemeClr val="dk2"/>
                </a:solidFill>
              </a:defRPr>
            </a:lvl1pPr>
            <a:lvl2pPr lvl="1"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71" name="Google Shape;71;p14"/>
          <p:cNvSpPr txBox="1">
            <a:spLocks noGrp="1"/>
          </p:cNvSpPr>
          <p:nvPr>
            <p:ph type="subTitle" idx="9"/>
          </p:nvPr>
        </p:nvSpPr>
        <p:spPr>
          <a:xfrm>
            <a:off x="2310350" y="3298325"/>
            <a:ext cx="2150400" cy="7677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72" name="Google Shape;72;p14"/>
          <p:cNvSpPr txBox="1">
            <a:spLocks noGrp="1"/>
          </p:cNvSpPr>
          <p:nvPr>
            <p:ph type="ctrTitle" idx="13"/>
          </p:nvPr>
        </p:nvSpPr>
        <p:spPr>
          <a:xfrm>
            <a:off x="6275650" y="2868775"/>
            <a:ext cx="2150400" cy="384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000">
                <a:latin typeface="Montserrat"/>
                <a:ea typeface="Montserrat"/>
                <a:cs typeface="Montserrat"/>
                <a:sym typeface="Montserrat"/>
              </a:defRPr>
            </a:lvl2pPr>
            <a:lvl3pPr lvl="2" rtl="0">
              <a:spcBef>
                <a:spcPts val="0"/>
              </a:spcBef>
              <a:spcAft>
                <a:spcPts val="0"/>
              </a:spcAft>
              <a:buSzPts val="2000"/>
              <a:buFont typeface="Montserrat"/>
              <a:buNone/>
              <a:defRPr sz="2000">
                <a:latin typeface="Montserrat"/>
                <a:ea typeface="Montserrat"/>
                <a:cs typeface="Montserrat"/>
                <a:sym typeface="Montserrat"/>
              </a:defRPr>
            </a:lvl3pPr>
            <a:lvl4pPr lvl="3" rtl="0">
              <a:spcBef>
                <a:spcPts val="0"/>
              </a:spcBef>
              <a:spcAft>
                <a:spcPts val="0"/>
              </a:spcAft>
              <a:buSzPts val="2000"/>
              <a:buFont typeface="Montserrat"/>
              <a:buNone/>
              <a:defRPr sz="2000">
                <a:latin typeface="Montserrat"/>
                <a:ea typeface="Montserrat"/>
                <a:cs typeface="Montserrat"/>
                <a:sym typeface="Montserrat"/>
              </a:defRPr>
            </a:lvl4pPr>
            <a:lvl5pPr lvl="4" rtl="0">
              <a:spcBef>
                <a:spcPts val="0"/>
              </a:spcBef>
              <a:spcAft>
                <a:spcPts val="0"/>
              </a:spcAft>
              <a:buSzPts val="2000"/>
              <a:buFont typeface="Montserrat"/>
              <a:buNone/>
              <a:defRPr sz="2000">
                <a:latin typeface="Montserrat"/>
                <a:ea typeface="Montserrat"/>
                <a:cs typeface="Montserrat"/>
                <a:sym typeface="Montserrat"/>
              </a:defRPr>
            </a:lvl5pPr>
            <a:lvl6pPr lvl="5" rtl="0">
              <a:spcBef>
                <a:spcPts val="0"/>
              </a:spcBef>
              <a:spcAft>
                <a:spcPts val="0"/>
              </a:spcAft>
              <a:buSzPts val="2000"/>
              <a:buFont typeface="Montserrat"/>
              <a:buNone/>
              <a:defRPr sz="2000">
                <a:latin typeface="Montserrat"/>
                <a:ea typeface="Montserrat"/>
                <a:cs typeface="Montserrat"/>
                <a:sym typeface="Montserrat"/>
              </a:defRPr>
            </a:lvl6pPr>
            <a:lvl7pPr lvl="6" rtl="0">
              <a:spcBef>
                <a:spcPts val="0"/>
              </a:spcBef>
              <a:spcAft>
                <a:spcPts val="0"/>
              </a:spcAft>
              <a:buSzPts val="2000"/>
              <a:buFont typeface="Montserrat"/>
              <a:buNone/>
              <a:defRPr sz="2000">
                <a:latin typeface="Montserrat"/>
                <a:ea typeface="Montserrat"/>
                <a:cs typeface="Montserrat"/>
                <a:sym typeface="Montserrat"/>
              </a:defRPr>
            </a:lvl7pPr>
            <a:lvl8pPr lvl="7" rtl="0">
              <a:spcBef>
                <a:spcPts val="0"/>
              </a:spcBef>
              <a:spcAft>
                <a:spcPts val="0"/>
              </a:spcAft>
              <a:buSzPts val="2000"/>
              <a:buFont typeface="Montserrat"/>
              <a:buNone/>
              <a:defRPr sz="2000">
                <a:latin typeface="Montserrat"/>
                <a:ea typeface="Montserrat"/>
                <a:cs typeface="Montserrat"/>
                <a:sym typeface="Montserrat"/>
              </a:defRPr>
            </a:lvl8pPr>
            <a:lvl9pPr lvl="8" rtl="0">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73" name="Google Shape;73;p14"/>
          <p:cNvSpPr txBox="1">
            <a:spLocks noGrp="1"/>
          </p:cNvSpPr>
          <p:nvPr>
            <p:ph type="title" idx="14" hasCustomPrompt="1"/>
          </p:nvPr>
        </p:nvSpPr>
        <p:spPr>
          <a:xfrm>
            <a:off x="4686400" y="2960450"/>
            <a:ext cx="1493400" cy="9417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dk2"/>
              </a:buClr>
              <a:buSzPts val="8000"/>
              <a:buNone/>
              <a:defRPr sz="7000">
                <a:solidFill>
                  <a:schemeClr val="dk2"/>
                </a:solidFill>
              </a:defRPr>
            </a:lvl1pPr>
            <a:lvl2pPr lvl="1"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r>
              <a:t>xx%</a:t>
            </a:r>
          </a:p>
        </p:txBody>
      </p:sp>
      <p:sp>
        <p:nvSpPr>
          <p:cNvPr id="74" name="Google Shape;74;p14"/>
          <p:cNvSpPr txBox="1">
            <a:spLocks noGrp="1"/>
          </p:cNvSpPr>
          <p:nvPr>
            <p:ph type="subTitle" idx="15"/>
          </p:nvPr>
        </p:nvSpPr>
        <p:spPr>
          <a:xfrm>
            <a:off x="6275800" y="3298325"/>
            <a:ext cx="2150400" cy="7677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1600"/>
              </a:spcBef>
              <a:spcAft>
                <a:spcPts val="0"/>
              </a:spcAft>
              <a:buSzPts val="1400"/>
              <a:buFont typeface="Montserrat"/>
              <a:buNone/>
              <a:defRPr>
                <a:latin typeface="Montserrat"/>
                <a:ea typeface="Montserrat"/>
                <a:cs typeface="Montserrat"/>
                <a:sym typeface="Montserrat"/>
              </a:defRPr>
            </a:lvl3pPr>
            <a:lvl4pPr lvl="3" rtl="0">
              <a:spcBef>
                <a:spcPts val="1600"/>
              </a:spcBef>
              <a:spcAft>
                <a:spcPts val="0"/>
              </a:spcAft>
              <a:buSzPts val="1400"/>
              <a:buFont typeface="Montserrat"/>
              <a:buNone/>
              <a:defRPr>
                <a:latin typeface="Montserrat"/>
                <a:ea typeface="Montserrat"/>
                <a:cs typeface="Montserrat"/>
                <a:sym typeface="Montserrat"/>
              </a:defRPr>
            </a:lvl4pPr>
            <a:lvl5pPr lvl="4" rtl="0">
              <a:spcBef>
                <a:spcPts val="1600"/>
              </a:spcBef>
              <a:spcAft>
                <a:spcPts val="0"/>
              </a:spcAft>
              <a:buSzPts val="1400"/>
              <a:buFont typeface="Montserrat"/>
              <a:buNone/>
              <a:defRPr>
                <a:latin typeface="Montserrat"/>
                <a:ea typeface="Montserrat"/>
                <a:cs typeface="Montserrat"/>
                <a:sym typeface="Montserrat"/>
              </a:defRPr>
            </a:lvl5pPr>
            <a:lvl6pPr lvl="5" rtl="0">
              <a:spcBef>
                <a:spcPts val="1600"/>
              </a:spcBef>
              <a:spcAft>
                <a:spcPts val="0"/>
              </a:spcAft>
              <a:buSzPts val="1400"/>
              <a:buFont typeface="Montserrat"/>
              <a:buNone/>
              <a:defRPr>
                <a:latin typeface="Montserrat"/>
                <a:ea typeface="Montserrat"/>
                <a:cs typeface="Montserrat"/>
                <a:sym typeface="Montserrat"/>
              </a:defRPr>
            </a:lvl6pPr>
            <a:lvl7pPr lvl="6" rtl="0">
              <a:spcBef>
                <a:spcPts val="1600"/>
              </a:spcBef>
              <a:spcAft>
                <a:spcPts val="0"/>
              </a:spcAft>
              <a:buSzPts val="1400"/>
              <a:buFont typeface="Montserrat"/>
              <a:buNone/>
              <a:defRPr>
                <a:latin typeface="Montserrat"/>
                <a:ea typeface="Montserrat"/>
                <a:cs typeface="Montserrat"/>
                <a:sym typeface="Montserrat"/>
              </a:defRPr>
            </a:lvl7pPr>
            <a:lvl8pPr lvl="7" rtl="0">
              <a:spcBef>
                <a:spcPts val="1600"/>
              </a:spcBef>
              <a:spcAft>
                <a:spcPts val="0"/>
              </a:spcAft>
              <a:buSzPts val="1400"/>
              <a:buFont typeface="Montserrat"/>
              <a:buNone/>
              <a:defRPr>
                <a:latin typeface="Montserrat"/>
                <a:ea typeface="Montserrat"/>
                <a:cs typeface="Montserrat"/>
                <a:sym typeface="Montserrat"/>
              </a:defRPr>
            </a:lvl8pPr>
            <a:lvl9pPr lvl="8" rtl="0">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75" name="Google Shape;75;p14"/>
          <p:cNvSpPr/>
          <p:nvPr/>
        </p:nvSpPr>
        <p:spPr>
          <a:xfrm>
            <a:off x="50" y="4834275"/>
            <a:ext cx="4572000" cy="30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14"/>
          <p:cNvSpPr/>
          <p:nvPr/>
        </p:nvSpPr>
        <p:spPr>
          <a:xfrm>
            <a:off x="4572000" y="4834275"/>
            <a:ext cx="4572000" cy="3093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717800" y="383175"/>
            <a:ext cx="7708200" cy="647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31" name="Google Shape;31;p6"/>
          <p:cNvSpPr/>
          <p:nvPr/>
        </p:nvSpPr>
        <p:spPr>
          <a:xfrm rot="5400000">
            <a:off x="6703350" y="2702925"/>
            <a:ext cx="4572000" cy="3093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954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38"/>
        <p:cNvGrpSpPr/>
        <p:nvPr/>
      </p:nvGrpSpPr>
      <p:grpSpPr>
        <a:xfrm>
          <a:off x="0" y="0"/>
          <a:ext cx="0" cy="0"/>
          <a:chOff x="0" y="0"/>
          <a:chExt cx="0" cy="0"/>
        </a:xfrm>
      </p:grpSpPr>
      <p:sp>
        <p:nvSpPr>
          <p:cNvPr id="139" name="Google Shape;139;p23"/>
          <p:cNvSpPr txBox="1">
            <a:spLocks noGrp="1"/>
          </p:cNvSpPr>
          <p:nvPr>
            <p:ph type="title"/>
          </p:nvPr>
        </p:nvSpPr>
        <p:spPr>
          <a:xfrm>
            <a:off x="717800" y="383175"/>
            <a:ext cx="7708200" cy="93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rtl="0">
              <a:spcBef>
                <a:spcPts val="0"/>
              </a:spcBef>
              <a:spcAft>
                <a:spcPts val="0"/>
              </a:spcAft>
              <a:buSzPts val="2800"/>
              <a:buFont typeface="Montserrat"/>
              <a:buNone/>
              <a:defRPr>
                <a:latin typeface="Montserrat"/>
                <a:ea typeface="Montserrat"/>
                <a:cs typeface="Montserrat"/>
                <a:sym typeface="Montserrat"/>
              </a:defRPr>
            </a:lvl2pPr>
            <a:lvl3pPr lvl="2" rtl="0">
              <a:spcBef>
                <a:spcPts val="0"/>
              </a:spcBef>
              <a:spcAft>
                <a:spcPts val="0"/>
              </a:spcAft>
              <a:buSzPts val="2800"/>
              <a:buFont typeface="Montserrat"/>
              <a:buNone/>
              <a:defRPr>
                <a:latin typeface="Montserrat"/>
                <a:ea typeface="Montserrat"/>
                <a:cs typeface="Montserrat"/>
                <a:sym typeface="Montserrat"/>
              </a:defRPr>
            </a:lvl3pPr>
            <a:lvl4pPr lvl="3" rtl="0">
              <a:spcBef>
                <a:spcPts val="0"/>
              </a:spcBef>
              <a:spcAft>
                <a:spcPts val="0"/>
              </a:spcAft>
              <a:buSzPts val="2800"/>
              <a:buFont typeface="Montserrat"/>
              <a:buNone/>
              <a:defRPr>
                <a:latin typeface="Montserrat"/>
                <a:ea typeface="Montserrat"/>
                <a:cs typeface="Montserrat"/>
                <a:sym typeface="Montserrat"/>
              </a:defRPr>
            </a:lvl4pPr>
            <a:lvl5pPr lvl="4" rtl="0">
              <a:spcBef>
                <a:spcPts val="0"/>
              </a:spcBef>
              <a:spcAft>
                <a:spcPts val="0"/>
              </a:spcAft>
              <a:buSzPts val="2800"/>
              <a:buFont typeface="Montserrat"/>
              <a:buNone/>
              <a:defRPr>
                <a:latin typeface="Montserrat"/>
                <a:ea typeface="Montserrat"/>
                <a:cs typeface="Montserrat"/>
                <a:sym typeface="Montserrat"/>
              </a:defRPr>
            </a:lvl5pPr>
            <a:lvl6pPr lvl="5" rtl="0">
              <a:spcBef>
                <a:spcPts val="0"/>
              </a:spcBef>
              <a:spcAft>
                <a:spcPts val="0"/>
              </a:spcAft>
              <a:buSzPts val="2800"/>
              <a:buFont typeface="Montserrat"/>
              <a:buNone/>
              <a:defRPr>
                <a:latin typeface="Montserrat"/>
                <a:ea typeface="Montserrat"/>
                <a:cs typeface="Montserrat"/>
                <a:sym typeface="Montserrat"/>
              </a:defRPr>
            </a:lvl6pPr>
            <a:lvl7pPr lvl="6" rtl="0">
              <a:spcBef>
                <a:spcPts val="0"/>
              </a:spcBef>
              <a:spcAft>
                <a:spcPts val="0"/>
              </a:spcAft>
              <a:buSzPts val="2800"/>
              <a:buFont typeface="Montserrat"/>
              <a:buNone/>
              <a:defRPr>
                <a:latin typeface="Montserrat"/>
                <a:ea typeface="Montserrat"/>
                <a:cs typeface="Montserrat"/>
                <a:sym typeface="Montserrat"/>
              </a:defRPr>
            </a:lvl7pPr>
            <a:lvl8pPr lvl="7" rtl="0">
              <a:spcBef>
                <a:spcPts val="0"/>
              </a:spcBef>
              <a:spcAft>
                <a:spcPts val="0"/>
              </a:spcAft>
              <a:buSzPts val="2800"/>
              <a:buFont typeface="Montserrat"/>
              <a:buNone/>
              <a:defRPr>
                <a:latin typeface="Montserrat"/>
                <a:ea typeface="Montserrat"/>
                <a:cs typeface="Montserrat"/>
                <a:sym typeface="Montserrat"/>
              </a:defRPr>
            </a:lvl8pPr>
            <a:lvl9pPr lvl="8" rtl="0">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140" name="Google Shape;140;p23"/>
          <p:cNvSpPr/>
          <p:nvPr/>
        </p:nvSpPr>
        <p:spPr>
          <a:xfrm flipH="1">
            <a:off x="50" y="4834275"/>
            <a:ext cx="4572000" cy="309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141;p23"/>
          <p:cNvSpPr/>
          <p:nvPr/>
        </p:nvSpPr>
        <p:spPr>
          <a:xfrm flipH="1">
            <a:off x="4572000" y="4834275"/>
            <a:ext cx="4572000" cy="3093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850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seño personalizado 1">
  <p:cSld name="Diseño personalizado 1">
    <p:bg>
      <p:bgPr>
        <a:solidFill>
          <a:srgbClr val="FFFFFF"/>
        </a:solidFill>
        <a:effectLst/>
      </p:bgPr>
    </p:bg>
    <p:spTree>
      <p:nvGrpSpPr>
        <p:cNvPr id="1" name="Shape 86"/>
        <p:cNvGrpSpPr/>
        <p:nvPr/>
      </p:nvGrpSpPr>
      <p:grpSpPr>
        <a:xfrm>
          <a:off x="0" y="0"/>
          <a:ext cx="0" cy="0"/>
          <a:chOff x="0" y="0"/>
          <a:chExt cx="0" cy="0"/>
        </a:xfrm>
      </p:grpSpPr>
      <p:sp>
        <p:nvSpPr>
          <p:cNvPr id="87" name="Google Shape;87;p38"/>
          <p:cNvSpPr/>
          <p:nvPr/>
        </p:nvSpPr>
        <p:spPr>
          <a:xfrm>
            <a:off x="0" y="0"/>
            <a:ext cx="9144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8" name="Google Shape;88;p38"/>
          <p:cNvSpPr/>
          <p:nvPr/>
        </p:nvSpPr>
        <p:spPr>
          <a:xfrm>
            <a:off x="0" y="0"/>
            <a:ext cx="3585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9" name="Google Shape;89;p38"/>
          <p:cNvSpPr/>
          <p:nvPr/>
        </p:nvSpPr>
        <p:spPr>
          <a:xfrm>
            <a:off x="4108825" y="636500"/>
            <a:ext cx="1944900" cy="579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0" name="Google Shape;90;p38"/>
          <p:cNvSpPr/>
          <p:nvPr/>
        </p:nvSpPr>
        <p:spPr>
          <a:xfrm>
            <a:off x="388425" y="636500"/>
            <a:ext cx="2789700" cy="57900"/>
          </a:xfrm>
          <a:prstGeom prst="rect">
            <a:avLst/>
          </a:prstGeom>
          <a:solidFill>
            <a:srgbClr val="B40000"/>
          </a:solidFill>
          <a:ln w="9525" cap="flat" cmpd="sng">
            <a:solidFill>
              <a:srgbClr val="B4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1" name="Google Shape;91;p38"/>
          <p:cNvSpPr txBox="1">
            <a:spLocks noGrp="1"/>
          </p:cNvSpPr>
          <p:nvPr>
            <p:ph type="title"/>
          </p:nvPr>
        </p:nvSpPr>
        <p:spPr>
          <a:xfrm>
            <a:off x="308775" y="770525"/>
            <a:ext cx="2866800" cy="375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92" name="Google Shape;92;p38"/>
          <p:cNvSpPr txBox="1">
            <a:spLocks noGrp="1"/>
          </p:cNvSpPr>
          <p:nvPr>
            <p:ph type="body" idx="1"/>
          </p:nvPr>
        </p:nvSpPr>
        <p:spPr>
          <a:xfrm>
            <a:off x="4022850" y="770525"/>
            <a:ext cx="4919400" cy="38118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04800" algn="l">
              <a:lnSpc>
                <a:spcPct val="115000"/>
              </a:lnSpc>
              <a:spcBef>
                <a:spcPts val="0"/>
              </a:spcBef>
              <a:spcAft>
                <a:spcPts val="0"/>
              </a:spcAft>
              <a:buClr>
                <a:srgbClr val="434343"/>
              </a:buClr>
              <a:buSzPts val="1200"/>
              <a:buChar char="○"/>
              <a:defRPr sz="1200">
                <a:solidFill>
                  <a:srgbClr val="434343"/>
                </a:solidFill>
              </a:defRPr>
            </a:lvl2pPr>
            <a:lvl3pPr marL="1371600" lvl="2" indent="-304800" algn="l">
              <a:lnSpc>
                <a:spcPct val="115000"/>
              </a:lnSpc>
              <a:spcBef>
                <a:spcPts val="0"/>
              </a:spcBef>
              <a:spcAft>
                <a:spcPts val="0"/>
              </a:spcAft>
              <a:buClr>
                <a:srgbClr val="434343"/>
              </a:buClr>
              <a:buSzPts val="1200"/>
              <a:buChar char="■"/>
              <a:defRPr sz="1200">
                <a:solidFill>
                  <a:srgbClr val="434343"/>
                </a:solidFill>
              </a:defRPr>
            </a:lvl3pPr>
            <a:lvl4pPr marL="1828800" lvl="3" indent="-304800" algn="l">
              <a:lnSpc>
                <a:spcPct val="115000"/>
              </a:lnSpc>
              <a:spcBef>
                <a:spcPts val="0"/>
              </a:spcBef>
              <a:spcAft>
                <a:spcPts val="0"/>
              </a:spcAft>
              <a:buClr>
                <a:srgbClr val="434343"/>
              </a:buClr>
              <a:buSzPts val="1200"/>
              <a:buChar char="●"/>
              <a:defRPr sz="1200">
                <a:solidFill>
                  <a:srgbClr val="434343"/>
                </a:solidFill>
              </a:defRPr>
            </a:lvl4pPr>
            <a:lvl5pPr marL="2286000" lvl="4" indent="-304800" algn="l">
              <a:lnSpc>
                <a:spcPct val="115000"/>
              </a:lnSpc>
              <a:spcBef>
                <a:spcPts val="0"/>
              </a:spcBef>
              <a:spcAft>
                <a:spcPts val="0"/>
              </a:spcAft>
              <a:buClr>
                <a:srgbClr val="434343"/>
              </a:buClr>
              <a:buSzPts val="1200"/>
              <a:buChar char="○"/>
              <a:defRPr sz="1200">
                <a:solidFill>
                  <a:srgbClr val="434343"/>
                </a:solidFill>
              </a:defRPr>
            </a:lvl5pPr>
            <a:lvl6pPr marL="2743200" lvl="5" indent="-304800" algn="l">
              <a:lnSpc>
                <a:spcPct val="115000"/>
              </a:lnSpc>
              <a:spcBef>
                <a:spcPts val="0"/>
              </a:spcBef>
              <a:spcAft>
                <a:spcPts val="0"/>
              </a:spcAft>
              <a:buClr>
                <a:srgbClr val="434343"/>
              </a:buClr>
              <a:buSzPts val="1200"/>
              <a:buChar char="■"/>
              <a:defRPr sz="1200">
                <a:solidFill>
                  <a:srgbClr val="434343"/>
                </a:solidFill>
              </a:defRPr>
            </a:lvl6pPr>
            <a:lvl7pPr marL="3200400" lvl="6" indent="-304800" algn="l">
              <a:lnSpc>
                <a:spcPct val="115000"/>
              </a:lnSpc>
              <a:spcBef>
                <a:spcPts val="0"/>
              </a:spcBef>
              <a:spcAft>
                <a:spcPts val="0"/>
              </a:spcAft>
              <a:buClr>
                <a:srgbClr val="434343"/>
              </a:buClr>
              <a:buSzPts val="1200"/>
              <a:buChar char="●"/>
              <a:defRPr sz="1200">
                <a:solidFill>
                  <a:srgbClr val="434343"/>
                </a:solidFill>
              </a:defRPr>
            </a:lvl7pPr>
            <a:lvl8pPr marL="3657600" lvl="7" indent="-304800" algn="l">
              <a:lnSpc>
                <a:spcPct val="115000"/>
              </a:lnSpc>
              <a:spcBef>
                <a:spcPts val="0"/>
              </a:spcBef>
              <a:spcAft>
                <a:spcPts val="0"/>
              </a:spcAft>
              <a:buClr>
                <a:srgbClr val="434343"/>
              </a:buClr>
              <a:buSzPts val="1200"/>
              <a:buChar char="○"/>
              <a:defRPr sz="1200">
                <a:solidFill>
                  <a:srgbClr val="434343"/>
                </a:solidFill>
              </a:defRPr>
            </a:lvl8pPr>
            <a:lvl9pPr marL="4114800" lvl="8" indent="-304800" algn="l">
              <a:lnSpc>
                <a:spcPct val="115000"/>
              </a:lnSpc>
              <a:spcBef>
                <a:spcPts val="0"/>
              </a:spcBef>
              <a:spcAft>
                <a:spcPts val="0"/>
              </a:spcAft>
              <a:buClr>
                <a:srgbClr val="434343"/>
              </a:buClr>
              <a:buSzPts val="1200"/>
              <a:buChar char="■"/>
              <a:defRPr sz="1200">
                <a:solidFill>
                  <a:srgbClr val="434343"/>
                </a:solidFill>
              </a:defRPr>
            </a:lvl9pPr>
          </a:lstStyle>
          <a:p>
            <a:endParaRPr/>
          </a:p>
        </p:txBody>
      </p:sp>
      <p:sp>
        <p:nvSpPr>
          <p:cNvPr id="93" name="Google Shape;93;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dirty="0"/>
          </a:p>
        </p:txBody>
      </p:sp>
    </p:spTree>
    <p:extLst>
      <p:ext uri="{BB962C8B-B14F-4D97-AF65-F5344CB8AC3E}">
        <p14:creationId xmlns:p14="http://schemas.microsoft.com/office/powerpoint/2010/main" val="770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seño personalizado 7">
  <p:cSld name="Diseño personalizado 7">
    <p:bg>
      <p:bgPr>
        <a:solidFill>
          <a:srgbClr val="FFFFFF"/>
        </a:solidFill>
        <a:effectLst/>
      </p:bgPr>
    </p:bg>
    <p:spTree>
      <p:nvGrpSpPr>
        <p:cNvPr id="1" name="Shape 102"/>
        <p:cNvGrpSpPr/>
        <p:nvPr/>
      </p:nvGrpSpPr>
      <p:grpSpPr>
        <a:xfrm>
          <a:off x="0" y="0"/>
          <a:ext cx="0" cy="0"/>
          <a:chOff x="0" y="0"/>
          <a:chExt cx="0" cy="0"/>
        </a:xfrm>
      </p:grpSpPr>
      <p:sp>
        <p:nvSpPr>
          <p:cNvPr id="103" name="Google Shape;103;p40"/>
          <p:cNvSpPr/>
          <p:nvPr/>
        </p:nvSpPr>
        <p:spPr>
          <a:xfrm>
            <a:off x="0" y="0"/>
            <a:ext cx="9144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04" name="Google Shape;104;p40"/>
          <p:cNvSpPr/>
          <p:nvPr/>
        </p:nvSpPr>
        <p:spPr>
          <a:xfrm>
            <a:off x="0" y="0"/>
            <a:ext cx="3585000" cy="51435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05" name="Google Shape;105;p40"/>
          <p:cNvSpPr/>
          <p:nvPr/>
        </p:nvSpPr>
        <p:spPr>
          <a:xfrm>
            <a:off x="4108825" y="636500"/>
            <a:ext cx="1944900" cy="579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06" name="Google Shape;106;p40"/>
          <p:cNvSpPr/>
          <p:nvPr/>
        </p:nvSpPr>
        <p:spPr>
          <a:xfrm>
            <a:off x="388425" y="636500"/>
            <a:ext cx="2789700" cy="579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07" name="Google Shape;107;p40"/>
          <p:cNvSpPr txBox="1">
            <a:spLocks noGrp="1"/>
          </p:cNvSpPr>
          <p:nvPr>
            <p:ph type="title"/>
          </p:nvPr>
        </p:nvSpPr>
        <p:spPr>
          <a:xfrm>
            <a:off x="308775" y="770525"/>
            <a:ext cx="2866800" cy="375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108" name="Google Shape;108;p40"/>
          <p:cNvSpPr txBox="1">
            <a:spLocks noGrp="1"/>
          </p:cNvSpPr>
          <p:nvPr>
            <p:ph type="body" idx="1"/>
          </p:nvPr>
        </p:nvSpPr>
        <p:spPr>
          <a:xfrm>
            <a:off x="4022850" y="770525"/>
            <a:ext cx="4919400" cy="38118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04800" algn="l">
              <a:lnSpc>
                <a:spcPct val="115000"/>
              </a:lnSpc>
              <a:spcBef>
                <a:spcPts val="0"/>
              </a:spcBef>
              <a:spcAft>
                <a:spcPts val="0"/>
              </a:spcAft>
              <a:buClr>
                <a:srgbClr val="434343"/>
              </a:buClr>
              <a:buSzPts val="1200"/>
              <a:buChar char="○"/>
              <a:defRPr sz="1200">
                <a:solidFill>
                  <a:srgbClr val="434343"/>
                </a:solidFill>
              </a:defRPr>
            </a:lvl2pPr>
            <a:lvl3pPr marL="1371600" lvl="2" indent="-304800" algn="l">
              <a:lnSpc>
                <a:spcPct val="115000"/>
              </a:lnSpc>
              <a:spcBef>
                <a:spcPts val="0"/>
              </a:spcBef>
              <a:spcAft>
                <a:spcPts val="0"/>
              </a:spcAft>
              <a:buClr>
                <a:srgbClr val="434343"/>
              </a:buClr>
              <a:buSzPts val="1200"/>
              <a:buChar char="■"/>
              <a:defRPr sz="1200">
                <a:solidFill>
                  <a:srgbClr val="434343"/>
                </a:solidFill>
              </a:defRPr>
            </a:lvl3pPr>
            <a:lvl4pPr marL="1828800" lvl="3" indent="-304800" algn="l">
              <a:lnSpc>
                <a:spcPct val="115000"/>
              </a:lnSpc>
              <a:spcBef>
                <a:spcPts val="0"/>
              </a:spcBef>
              <a:spcAft>
                <a:spcPts val="0"/>
              </a:spcAft>
              <a:buClr>
                <a:srgbClr val="434343"/>
              </a:buClr>
              <a:buSzPts val="1200"/>
              <a:buChar char="●"/>
              <a:defRPr sz="1200">
                <a:solidFill>
                  <a:srgbClr val="434343"/>
                </a:solidFill>
              </a:defRPr>
            </a:lvl4pPr>
            <a:lvl5pPr marL="2286000" lvl="4" indent="-304800" algn="l">
              <a:lnSpc>
                <a:spcPct val="115000"/>
              </a:lnSpc>
              <a:spcBef>
                <a:spcPts val="0"/>
              </a:spcBef>
              <a:spcAft>
                <a:spcPts val="0"/>
              </a:spcAft>
              <a:buClr>
                <a:srgbClr val="434343"/>
              </a:buClr>
              <a:buSzPts val="1200"/>
              <a:buChar char="○"/>
              <a:defRPr sz="1200">
                <a:solidFill>
                  <a:srgbClr val="434343"/>
                </a:solidFill>
              </a:defRPr>
            </a:lvl5pPr>
            <a:lvl6pPr marL="2743200" lvl="5" indent="-304800" algn="l">
              <a:lnSpc>
                <a:spcPct val="115000"/>
              </a:lnSpc>
              <a:spcBef>
                <a:spcPts val="0"/>
              </a:spcBef>
              <a:spcAft>
                <a:spcPts val="0"/>
              </a:spcAft>
              <a:buClr>
                <a:srgbClr val="434343"/>
              </a:buClr>
              <a:buSzPts val="1200"/>
              <a:buChar char="■"/>
              <a:defRPr sz="1200">
                <a:solidFill>
                  <a:srgbClr val="434343"/>
                </a:solidFill>
              </a:defRPr>
            </a:lvl6pPr>
            <a:lvl7pPr marL="3200400" lvl="6" indent="-304800" algn="l">
              <a:lnSpc>
                <a:spcPct val="115000"/>
              </a:lnSpc>
              <a:spcBef>
                <a:spcPts val="0"/>
              </a:spcBef>
              <a:spcAft>
                <a:spcPts val="0"/>
              </a:spcAft>
              <a:buClr>
                <a:srgbClr val="434343"/>
              </a:buClr>
              <a:buSzPts val="1200"/>
              <a:buChar char="●"/>
              <a:defRPr sz="1200">
                <a:solidFill>
                  <a:srgbClr val="434343"/>
                </a:solidFill>
              </a:defRPr>
            </a:lvl7pPr>
            <a:lvl8pPr marL="3657600" lvl="7" indent="-304800" algn="l">
              <a:lnSpc>
                <a:spcPct val="115000"/>
              </a:lnSpc>
              <a:spcBef>
                <a:spcPts val="0"/>
              </a:spcBef>
              <a:spcAft>
                <a:spcPts val="0"/>
              </a:spcAft>
              <a:buClr>
                <a:srgbClr val="434343"/>
              </a:buClr>
              <a:buSzPts val="1200"/>
              <a:buChar char="○"/>
              <a:defRPr sz="1200">
                <a:solidFill>
                  <a:srgbClr val="434343"/>
                </a:solidFill>
              </a:defRPr>
            </a:lvl8pPr>
            <a:lvl9pPr marL="4114800" lvl="8" indent="-304800" algn="l">
              <a:lnSpc>
                <a:spcPct val="115000"/>
              </a:lnSpc>
              <a:spcBef>
                <a:spcPts val="0"/>
              </a:spcBef>
              <a:spcAft>
                <a:spcPts val="0"/>
              </a:spcAft>
              <a:buClr>
                <a:srgbClr val="434343"/>
              </a:buClr>
              <a:buSzPts val="1200"/>
              <a:buChar char="■"/>
              <a:defRPr sz="1200">
                <a:solidFill>
                  <a:srgbClr val="434343"/>
                </a:solidFill>
              </a:defRPr>
            </a:lvl9pPr>
          </a:lstStyle>
          <a:p>
            <a:endParaRPr/>
          </a:p>
        </p:txBody>
      </p:sp>
      <p:sp>
        <p:nvSpPr>
          <p:cNvPr id="109" name="Google Shape;109;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dirty="0"/>
          </a:p>
        </p:txBody>
      </p:sp>
    </p:spTree>
    <p:extLst>
      <p:ext uri="{BB962C8B-B14F-4D97-AF65-F5344CB8AC3E}">
        <p14:creationId xmlns:p14="http://schemas.microsoft.com/office/powerpoint/2010/main" val="3155061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seño personalizado 3">
  <p:cSld name="Diseño personalizado 3">
    <p:bg>
      <p:bgPr>
        <a:solidFill>
          <a:srgbClr val="FFFFFF"/>
        </a:solidFill>
        <a:effectLst/>
      </p:bgPr>
    </p:bg>
    <p:spTree>
      <p:nvGrpSpPr>
        <p:cNvPr id="1" name="Shape 23"/>
        <p:cNvGrpSpPr/>
        <p:nvPr/>
      </p:nvGrpSpPr>
      <p:grpSpPr>
        <a:xfrm>
          <a:off x="0" y="0"/>
          <a:ext cx="0" cy="0"/>
          <a:chOff x="0" y="0"/>
          <a:chExt cx="0" cy="0"/>
        </a:xfrm>
      </p:grpSpPr>
      <p:sp>
        <p:nvSpPr>
          <p:cNvPr id="24" name="Google Shape;24;p23"/>
          <p:cNvSpPr/>
          <p:nvPr/>
        </p:nvSpPr>
        <p:spPr>
          <a:xfrm>
            <a:off x="0" y="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5" name="Google Shape;25;p23"/>
          <p:cNvSpPr/>
          <p:nvPr/>
        </p:nvSpPr>
        <p:spPr>
          <a:xfrm>
            <a:off x="0" y="0"/>
            <a:ext cx="3585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6" name="Google Shape;26;p23"/>
          <p:cNvSpPr/>
          <p:nvPr/>
        </p:nvSpPr>
        <p:spPr>
          <a:xfrm>
            <a:off x="4108825" y="636500"/>
            <a:ext cx="1944900" cy="579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7" name="Google Shape;27;p23"/>
          <p:cNvSpPr/>
          <p:nvPr/>
        </p:nvSpPr>
        <p:spPr>
          <a:xfrm>
            <a:off x="388425" y="636500"/>
            <a:ext cx="2789700" cy="579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8" name="Google Shape;28;p23"/>
          <p:cNvSpPr txBox="1">
            <a:spLocks noGrp="1"/>
          </p:cNvSpPr>
          <p:nvPr>
            <p:ph type="title"/>
          </p:nvPr>
        </p:nvSpPr>
        <p:spPr>
          <a:xfrm>
            <a:off x="308775" y="770525"/>
            <a:ext cx="2866800" cy="375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29" name="Google Shape;29;p23"/>
          <p:cNvSpPr txBox="1">
            <a:spLocks noGrp="1"/>
          </p:cNvSpPr>
          <p:nvPr>
            <p:ph type="body" idx="1"/>
          </p:nvPr>
        </p:nvSpPr>
        <p:spPr>
          <a:xfrm>
            <a:off x="4022850" y="770525"/>
            <a:ext cx="4919400" cy="38118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04800" algn="l">
              <a:lnSpc>
                <a:spcPct val="115000"/>
              </a:lnSpc>
              <a:spcBef>
                <a:spcPts val="0"/>
              </a:spcBef>
              <a:spcAft>
                <a:spcPts val="0"/>
              </a:spcAft>
              <a:buClr>
                <a:srgbClr val="434343"/>
              </a:buClr>
              <a:buSzPts val="1200"/>
              <a:buChar char="○"/>
              <a:defRPr sz="1200">
                <a:solidFill>
                  <a:srgbClr val="434343"/>
                </a:solidFill>
              </a:defRPr>
            </a:lvl2pPr>
            <a:lvl3pPr marL="1371600" lvl="2" indent="-304800" algn="l">
              <a:lnSpc>
                <a:spcPct val="115000"/>
              </a:lnSpc>
              <a:spcBef>
                <a:spcPts val="0"/>
              </a:spcBef>
              <a:spcAft>
                <a:spcPts val="0"/>
              </a:spcAft>
              <a:buClr>
                <a:srgbClr val="434343"/>
              </a:buClr>
              <a:buSzPts val="1200"/>
              <a:buChar char="■"/>
              <a:defRPr sz="1200">
                <a:solidFill>
                  <a:srgbClr val="434343"/>
                </a:solidFill>
              </a:defRPr>
            </a:lvl3pPr>
            <a:lvl4pPr marL="1828800" lvl="3" indent="-304800" algn="l">
              <a:lnSpc>
                <a:spcPct val="115000"/>
              </a:lnSpc>
              <a:spcBef>
                <a:spcPts val="0"/>
              </a:spcBef>
              <a:spcAft>
                <a:spcPts val="0"/>
              </a:spcAft>
              <a:buClr>
                <a:srgbClr val="434343"/>
              </a:buClr>
              <a:buSzPts val="1200"/>
              <a:buChar char="●"/>
              <a:defRPr sz="1200">
                <a:solidFill>
                  <a:srgbClr val="434343"/>
                </a:solidFill>
              </a:defRPr>
            </a:lvl4pPr>
            <a:lvl5pPr marL="2286000" lvl="4" indent="-304800" algn="l">
              <a:lnSpc>
                <a:spcPct val="115000"/>
              </a:lnSpc>
              <a:spcBef>
                <a:spcPts val="0"/>
              </a:spcBef>
              <a:spcAft>
                <a:spcPts val="0"/>
              </a:spcAft>
              <a:buClr>
                <a:srgbClr val="434343"/>
              </a:buClr>
              <a:buSzPts val="1200"/>
              <a:buChar char="○"/>
              <a:defRPr sz="1200">
                <a:solidFill>
                  <a:srgbClr val="434343"/>
                </a:solidFill>
              </a:defRPr>
            </a:lvl5pPr>
            <a:lvl6pPr marL="2743200" lvl="5" indent="-304800" algn="l">
              <a:lnSpc>
                <a:spcPct val="115000"/>
              </a:lnSpc>
              <a:spcBef>
                <a:spcPts val="0"/>
              </a:spcBef>
              <a:spcAft>
                <a:spcPts val="0"/>
              </a:spcAft>
              <a:buClr>
                <a:srgbClr val="434343"/>
              </a:buClr>
              <a:buSzPts val="1200"/>
              <a:buChar char="■"/>
              <a:defRPr sz="1200">
                <a:solidFill>
                  <a:srgbClr val="434343"/>
                </a:solidFill>
              </a:defRPr>
            </a:lvl6pPr>
            <a:lvl7pPr marL="3200400" lvl="6" indent="-304800" algn="l">
              <a:lnSpc>
                <a:spcPct val="115000"/>
              </a:lnSpc>
              <a:spcBef>
                <a:spcPts val="0"/>
              </a:spcBef>
              <a:spcAft>
                <a:spcPts val="0"/>
              </a:spcAft>
              <a:buClr>
                <a:srgbClr val="434343"/>
              </a:buClr>
              <a:buSzPts val="1200"/>
              <a:buChar char="●"/>
              <a:defRPr sz="1200">
                <a:solidFill>
                  <a:srgbClr val="434343"/>
                </a:solidFill>
              </a:defRPr>
            </a:lvl7pPr>
            <a:lvl8pPr marL="3657600" lvl="7" indent="-304800" algn="l">
              <a:lnSpc>
                <a:spcPct val="115000"/>
              </a:lnSpc>
              <a:spcBef>
                <a:spcPts val="0"/>
              </a:spcBef>
              <a:spcAft>
                <a:spcPts val="0"/>
              </a:spcAft>
              <a:buClr>
                <a:srgbClr val="434343"/>
              </a:buClr>
              <a:buSzPts val="1200"/>
              <a:buChar char="○"/>
              <a:defRPr sz="1200">
                <a:solidFill>
                  <a:srgbClr val="434343"/>
                </a:solidFill>
              </a:defRPr>
            </a:lvl8pPr>
            <a:lvl9pPr marL="4114800" lvl="8" indent="-304800" algn="l">
              <a:lnSpc>
                <a:spcPct val="115000"/>
              </a:lnSpc>
              <a:spcBef>
                <a:spcPts val="0"/>
              </a:spcBef>
              <a:spcAft>
                <a:spcPts val="0"/>
              </a:spcAft>
              <a:buClr>
                <a:srgbClr val="434343"/>
              </a:buClr>
              <a:buSzPts val="1200"/>
              <a:buChar char="■"/>
              <a:defRPr sz="1200">
                <a:solidFill>
                  <a:srgbClr val="434343"/>
                </a:solidFill>
              </a:defRPr>
            </a:lvl9pPr>
          </a:lstStyle>
          <a:p>
            <a:endParaRPr/>
          </a:p>
        </p:txBody>
      </p:sp>
      <p:sp>
        <p:nvSpPr>
          <p:cNvPr id="30" name="Google Shape;30;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dirty="0"/>
          </a:p>
        </p:txBody>
      </p:sp>
    </p:spTree>
    <p:extLst>
      <p:ext uri="{BB962C8B-B14F-4D97-AF65-F5344CB8AC3E}">
        <p14:creationId xmlns:p14="http://schemas.microsoft.com/office/powerpoint/2010/main" val="380869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seño personalizado 6">
  <p:cSld name="Diseño personalizado 6">
    <p:bg>
      <p:bgPr>
        <a:solidFill>
          <a:srgbClr val="FFFFFF"/>
        </a:solidFill>
        <a:effectLst/>
      </p:bgPr>
    </p:bg>
    <p:spTree>
      <p:nvGrpSpPr>
        <p:cNvPr id="1" name="Shape 100"/>
        <p:cNvGrpSpPr/>
        <p:nvPr/>
      </p:nvGrpSpPr>
      <p:grpSpPr>
        <a:xfrm>
          <a:off x="0" y="0"/>
          <a:ext cx="0" cy="0"/>
          <a:chOff x="0" y="0"/>
          <a:chExt cx="0" cy="0"/>
        </a:xfrm>
      </p:grpSpPr>
      <p:sp>
        <p:nvSpPr>
          <p:cNvPr id="101" name="Google Shape;101;p39"/>
          <p:cNvSpPr/>
          <p:nvPr/>
        </p:nvSpPr>
        <p:spPr>
          <a:xfrm>
            <a:off x="0" y="0"/>
            <a:ext cx="9144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19829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lt2"/>
        </a:solidFill>
        <a:effectLst/>
      </p:bgPr>
    </p:bg>
    <p:spTree>
      <p:nvGrpSpPr>
        <p:cNvPr id="1" name="Shape 62"/>
        <p:cNvGrpSpPr/>
        <p:nvPr/>
      </p:nvGrpSpPr>
      <p:grpSpPr>
        <a:xfrm>
          <a:off x="0" y="0"/>
          <a:ext cx="0" cy="0"/>
          <a:chOff x="0" y="0"/>
          <a:chExt cx="0" cy="0"/>
        </a:xfrm>
      </p:grpSpPr>
      <p:sp>
        <p:nvSpPr>
          <p:cNvPr id="63" name="Google Shape;63;p34"/>
          <p:cNvSpPr/>
          <p:nvPr/>
        </p:nvSpPr>
        <p:spPr>
          <a:xfrm>
            <a:off x="0" y="-125"/>
            <a:ext cx="4572000" cy="5143500"/>
          </a:xfrm>
          <a:prstGeom prst="rect">
            <a:avLst/>
          </a:prstGeom>
          <a:solidFill>
            <a:srgbClr val="B40000"/>
          </a:solidFill>
          <a:ln w="25400" cap="flat" cmpd="sng">
            <a:solidFill>
              <a:srgbClr val="B4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dk2"/>
              </a:solidFill>
              <a:latin typeface="Arial"/>
              <a:ea typeface="Arial"/>
              <a:cs typeface="Arial"/>
              <a:sym typeface="Arial"/>
            </a:endParaRPr>
          </a:p>
        </p:txBody>
      </p:sp>
      <p:sp>
        <p:nvSpPr>
          <p:cNvPr id="64" name="Google Shape;64;p3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65" name="Google Shape;65;p3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solidFill>
                  <a:schemeClr val="dk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66" name="Google Shape;66;p3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solidFill>
                  <a:schemeClr val="lt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7" name="Google Shape;67;p3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8" name="Google Shape;68;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‹Nº›</a:t>
            </a:fld>
            <a:endParaRPr dirty="0"/>
          </a:p>
        </p:txBody>
      </p:sp>
    </p:spTree>
    <p:extLst>
      <p:ext uri="{BB962C8B-B14F-4D97-AF65-F5344CB8AC3E}">
        <p14:creationId xmlns:p14="http://schemas.microsoft.com/office/powerpoint/2010/main" val="273161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dirty="0"/>
          </a:p>
        </p:txBody>
      </p:sp>
    </p:spTree>
    <p:extLst>
      <p:ext uri="{BB962C8B-B14F-4D97-AF65-F5344CB8AC3E}">
        <p14:creationId xmlns:p14="http://schemas.microsoft.com/office/powerpoint/2010/main" val="308242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dirty="0"/>
          </a:p>
        </p:txBody>
      </p:sp>
    </p:spTree>
    <p:extLst>
      <p:ext uri="{BB962C8B-B14F-4D97-AF65-F5344CB8AC3E}">
        <p14:creationId xmlns:p14="http://schemas.microsoft.com/office/powerpoint/2010/main" val="527932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dirty="0"/>
          </a:p>
        </p:txBody>
      </p:sp>
    </p:spTree>
    <p:extLst>
      <p:ext uri="{BB962C8B-B14F-4D97-AF65-F5344CB8AC3E}">
        <p14:creationId xmlns:p14="http://schemas.microsoft.com/office/powerpoint/2010/main" val="48023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2pPr>
            <a:lvl3pPr lvl="2">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3pPr>
            <a:lvl4pPr lvl="3">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4pPr>
            <a:lvl5pPr lvl="4">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5pPr>
            <a:lvl6pPr lvl="5">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6pPr>
            <a:lvl7pPr lvl="6">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7pPr>
            <a:lvl8pPr lvl="7">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8pPr>
            <a:lvl9pPr lvl="8">
              <a:lnSpc>
                <a:spcPct val="100000"/>
              </a:lnSpc>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60" r:id="rId3"/>
    <p:sldLayoutId id="2147483676" r:id="rId4"/>
    <p:sldLayoutId id="2147483677" r:id="rId5"/>
    <p:sldLayoutId id="2147483697" r:id="rId6"/>
    <p:sldLayoutId id="2147483717" r:id="rId7"/>
    <p:sldLayoutId id="2147483718" r:id="rId8"/>
    <p:sldLayoutId id="2147483719" r:id="rId9"/>
    <p:sldLayoutId id="2147483722" r:id="rId10"/>
    <p:sldLayoutId id="2147483723" r:id="rId11"/>
    <p:sldLayoutId id="2147483724" r:id="rId12"/>
    <p:sldLayoutId id="214748372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uisraffaghelli@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sS6h_Itw0Q?si=mqveqnFlnwzyIsEg"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hyperlink" Target="https://social-justice-coalition.ilo.org/e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lo.org/es/node/706016"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hyperlink" Target="https://www.ilo.org/es/node/710241"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lacausalaboral.ar/autor/francisco-perez-amoros/"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video" Target="https://www.youtube.com/embed/yI_6Rspb_Ks?feature=oembed" TargetMode="External"/><Relationship Id="rId4" Type="http://schemas.openxmlformats.org/officeDocument/2006/relationships/image" Target="../media/image19.jpeg"/></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hyperlink" Target="http://www.ituc-csi.org/resumen-ejecutivo-de-la-nota"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DA9ECE-483E-3C30-D08D-3E6F7FDFDAFE}"/>
              </a:ext>
            </a:extLst>
          </p:cNvPr>
          <p:cNvSpPr>
            <a:spLocks noGrp="1"/>
          </p:cNvSpPr>
          <p:nvPr>
            <p:ph type="ctrTitle"/>
          </p:nvPr>
        </p:nvSpPr>
        <p:spPr>
          <a:xfrm>
            <a:off x="1643852" y="1172225"/>
            <a:ext cx="6770700" cy="2052600"/>
          </a:xfrm>
        </p:spPr>
        <p:txBody>
          <a:bodyPr/>
          <a:lstStyle/>
          <a:p>
            <a:pPr algn="just"/>
            <a:r>
              <a:rPr kumimoji="0" lang="es-MX" sz="2000" b="1" i="0" u="none" strike="noStrike" kern="0" cap="none" spc="0" normalizeH="0" baseline="0" noProof="0" dirty="0">
                <a:ln>
                  <a:noFill/>
                </a:ln>
                <a:solidFill>
                  <a:srgbClr val="0070C0"/>
                </a:solidFill>
                <a:effectLst/>
                <a:uLnTx/>
                <a:uFillTx/>
                <a:latin typeface="Montserrat"/>
                <a:sym typeface="Montserrat"/>
              </a:rPr>
              <a:t/>
            </a:r>
            <a:br>
              <a:rPr kumimoji="0" lang="es-MX" sz="2000" b="1" i="0" u="none" strike="noStrike" kern="0" cap="none" spc="0" normalizeH="0" baseline="0" noProof="0" dirty="0">
                <a:ln>
                  <a:noFill/>
                </a:ln>
                <a:solidFill>
                  <a:srgbClr val="0070C0"/>
                </a:solidFill>
                <a:effectLst/>
                <a:uLnTx/>
                <a:uFillTx/>
                <a:latin typeface="Montserrat"/>
                <a:sym typeface="Montserrat"/>
              </a:rPr>
            </a:br>
            <a:r>
              <a:rPr kumimoji="0" lang="es-MX" sz="1600" b="1" i="0" u="none" strike="noStrike" kern="0" cap="none" spc="0" normalizeH="0" baseline="0" noProof="0" dirty="0">
                <a:ln>
                  <a:noFill/>
                </a:ln>
                <a:solidFill>
                  <a:srgbClr val="0070C0"/>
                </a:solidFill>
                <a:effectLst/>
                <a:uLnTx/>
                <a:uFillTx/>
                <a:latin typeface="Montserrat"/>
                <a:sym typeface="Montserrat"/>
              </a:rPr>
              <a:t> </a:t>
            </a:r>
            <a:endParaRPr lang="es-ES" dirty="0"/>
          </a:p>
        </p:txBody>
      </p:sp>
      <p:sp>
        <p:nvSpPr>
          <p:cNvPr id="3" name="Subtítulo 2">
            <a:extLst>
              <a:ext uri="{FF2B5EF4-FFF2-40B4-BE49-F238E27FC236}">
                <a16:creationId xmlns:a16="http://schemas.microsoft.com/office/drawing/2014/main" id="{5767D5F9-2F2F-DDAB-0D3B-490DB81E307A}"/>
              </a:ext>
            </a:extLst>
          </p:cNvPr>
          <p:cNvSpPr>
            <a:spLocks noGrp="1"/>
          </p:cNvSpPr>
          <p:nvPr>
            <p:ph type="subTitle" idx="1"/>
          </p:nvPr>
        </p:nvSpPr>
        <p:spPr>
          <a:xfrm>
            <a:off x="1319514" y="145924"/>
            <a:ext cx="7678182" cy="4997575"/>
          </a:xfrm>
        </p:spPr>
        <p:txBody>
          <a:bodyPr/>
          <a:lstStyle/>
          <a:p>
            <a:pPr marL="0" marR="0" lvl="0" indent="0" algn="ctr" defTabSz="914400" rtl="0" eaLnBrk="1" fontAlgn="auto" latinLnBrk="0" hangingPunct="1">
              <a:lnSpc>
                <a:spcPct val="100000"/>
              </a:lnSpc>
              <a:spcBef>
                <a:spcPts val="0"/>
              </a:spcBef>
              <a:spcAft>
                <a:spcPts val="800"/>
              </a:spcAft>
              <a:buClr>
                <a:srgbClr val="000000"/>
              </a:buClr>
              <a:buSzTx/>
              <a:buFont typeface="Arial"/>
              <a:buNone/>
              <a:tabLst/>
              <a:defRPr/>
            </a:pPr>
            <a:r>
              <a:rPr lang="es-ES" sz="1800" b="1" dirty="0">
                <a:solidFill>
                  <a:schemeClr val="accent3">
                    <a:lumMod val="50000"/>
                  </a:schemeClr>
                </a:solidFill>
                <a:latin typeface="Montserrat" panose="00000500000000000000" pitchFamily="2" charset="0"/>
                <a:ea typeface="Calibri" panose="020F0502020204030204" pitchFamily="34" charset="0"/>
                <a:cs typeface="Times New Roman" panose="02020603050405020304" pitchFamily="18" charset="0"/>
                <a:sym typeface="Arial"/>
              </a:rPr>
              <a:t>Análisis del conjunto normativo DNU 70/23, L.27742 y 27802</a:t>
            </a:r>
          </a:p>
          <a:p>
            <a:pPr marL="0" marR="0" lvl="0" indent="0" algn="ctr" defTabSz="914400" rtl="0" eaLnBrk="1" fontAlgn="auto" latinLnBrk="0" hangingPunct="1">
              <a:lnSpc>
                <a:spcPct val="100000"/>
              </a:lnSpc>
              <a:spcBef>
                <a:spcPts val="0"/>
              </a:spcBef>
              <a:spcAft>
                <a:spcPts val="800"/>
              </a:spcAft>
              <a:buClr>
                <a:srgbClr val="000000"/>
              </a:buClr>
              <a:buSzTx/>
              <a:buFont typeface="Arial"/>
              <a:buNone/>
              <a:tabLst/>
              <a:defRPr/>
            </a:pPr>
            <a:endParaRPr lang="es-ES" sz="1800" b="1" i="1" dirty="0">
              <a:solidFill>
                <a:srgbClr val="FF0000"/>
              </a:solidFill>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algn="ctr" defTabSz="914400" rtl="0" eaLnBrk="1" fontAlgn="auto" latinLnBrk="0" hangingPunct="1">
              <a:lnSpc>
                <a:spcPct val="100000"/>
              </a:lnSpc>
              <a:spcBef>
                <a:spcPts val="0"/>
              </a:spcBef>
              <a:spcAft>
                <a:spcPts val="800"/>
              </a:spcAft>
              <a:buClr>
                <a:srgbClr val="000000"/>
              </a:buClr>
              <a:buSzTx/>
              <a:buFont typeface="Arial"/>
              <a:buNone/>
              <a:tabLst/>
              <a:defRPr/>
            </a:pPr>
            <a:r>
              <a:rPr lang="es-ES" sz="2800" b="1" i="1" dirty="0">
                <a:solidFill>
                  <a:srgbClr val="FF0000"/>
                </a:solidFill>
                <a:latin typeface="Montserrat" panose="00000500000000000000" pitchFamily="2" charset="0"/>
                <a:ea typeface="Calibri" panose="020F0502020204030204" pitchFamily="34" charset="0"/>
                <a:cs typeface="Times New Roman" panose="02020603050405020304" pitchFamily="18" charset="0"/>
                <a:sym typeface="Arial"/>
              </a:rPr>
              <a:t>Implicancias jurídicas en el trabajo</a:t>
            </a:r>
          </a:p>
          <a:p>
            <a:pPr marL="0" marR="0" lvl="0" indent="0" algn="ctr" defTabSz="914400" rtl="0" eaLnBrk="1" fontAlgn="auto" latinLnBrk="0" hangingPunct="1">
              <a:lnSpc>
                <a:spcPct val="100000"/>
              </a:lnSpc>
              <a:spcBef>
                <a:spcPts val="0"/>
              </a:spcBef>
              <a:spcAft>
                <a:spcPts val="800"/>
              </a:spcAft>
              <a:buClr>
                <a:srgbClr val="000000"/>
              </a:buClr>
              <a:buSzTx/>
              <a:buFont typeface="Arial"/>
              <a:buNone/>
              <a:tabLst/>
              <a:defRPr/>
            </a:pPr>
            <a:endParaRPr lang="es-ES" sz="2000" b="1" dirty="0">
              <a:solidFill>
                <a:schemeClr val="accent3">
                  <a:lumMod val="50000"/>
                </a:schemeClr>
              </a:solidFill>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0000"/>
              </a:lnSpc>
              <a:spcBef>
                <a:spcPts val="0"/>
              </a:spcBef>
              <a:spcAft>
                <a:spcPts val="800"/>
              </a:spcAft>
              <a:buClr>
                <a:srgbClr val="000000"/>
              </a:buClr>
              <a:buSzTx/>
              <a:buFont typeface="Arial"/>
              <a:buNone/>
              <a:tabLst/>
              <a:defRPr/>
            </a:pPr>
            <a:r>
              <a:rPr lang="es-ES" b="1" dirty="0">
                <a:solidFill>
                  <a:schemeClr val="accent3">
                    <a:lumMod val="50000"/>
                  </a:schemeClr>
                </a:solidFill>
                <a:latin typeface="Montserrat" panose="00000500000000000000" pitchFamily="2" charset="0"/>
                <a:ea typeface="Calibri" panose="020F0502020204030204" pitchFamily="34" charset="0"/>
                <a:cs typeface="Times New Roman" panose="02020603050405020304" pitchFamily="18" charset="0"/>
                <a:sym typeface="Arial"/>
              </a:rPr>
              <a:t>Bariloche 31 de marzo de 2025</a:t>
            </a:r>
            <a:r>
              <a:rPr lang="es-ES" sz="1400" b="1" i="1" dirty="0">
                <a:solidFill>
                  <a:schemeClr val="accent3">
                    <a:lumMod val="50000"/>
                  </a:schemeClr>
                </a:solidFill>
                <a:latin typeface="Montserrat" panose="00000500000000000000" pitchFamily="2" charset="0"/>
                <a:ea typeface="Calibri" panose="020F0502020204030204" pitchFamily="34" charset="0"/>
                <a:cs typeface="Times New Roman" panose="02020603050405020304" pitchFamily="18" charset="0"/>
                <a:sym typeface="Arial"/>
              </a:rPr>
              <a:t> </a:t>
            </a:r>
            <a:r>
              <a:rPr lang="es-ES" sz="2400" b="1" i="1" dirty="0">
                <a:solidFill>
                  <a:schemeClr val="accent3">
                    <a:lumMod val="50000"/>
                  </a:schemeClr>
                </a:solidFill>
                <a:latin typeface="Montserrat" panose="00000500000000000000" pitchFamily="2" charset="0"/>
                <a:ea typeface="Calibri" panose="020F0502020204030204" pitchFamily="34" charset="0"/>
                <a:cs typeface="Times New Roman" panose="02020603050405020304" pitchFamily="18" charset="0"/>
                <a:sym typeface="Arial"/>
              </a:rPr>
              <a:t>                  </a:t>
            </a:r>
          </a:p>
          <a:p>
            <a:pPr marL="0" marR="0" lvl="0" indent="0" algn="ctr" defTabSz="914400" rtl="0" eaLnBrk="1" fontAlgn="auto" latinLnBrk="0" hangingPunct="1">
              <a:lnSpc>
                <a:spcPct val="100000"/>
              </a:lnSpc>
              <a:spcBef>
                <a:spcPts val="0"/>
              </a:spcBef>
              <a:spcAft>
                <a:spcPts val="800"/>
              </a:spcAft>
              <a:buClr>
                <a:srgbClr val="000000"/>
              </a:buClr>
              <a:buSzTx/>
              <a:buFont typeface="Arial"/>
              <a:buNone/>
              <a:tabLst/>
              <a:defRPr/>
            </a:pPr>
            <a:endParaRPr lang="es-ES" sz="1800" b="1" i="1" dirty="0">
              <a:solidFill>
                <a:schemeClr val="accent3">
                  <a:lumMod val="50000"/>
                </a:schemeClr>
              </a:solidFill>
              <a:latin typeface="Montserrat" panose="00000500000000000000" pitchFamily="2"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lang="es-MX" sz="1400" b="1" i="1" dirty="0">
                <a:solidFill>
                  <a:srgbClr val="7030A0"/>
                </a:solidFill>
                <a:effectLst>
                  <a:outerShdw blurRad="38100" dist="38100" dir="2700000" algn="tl">
                    <a:srgbClr val="000000">
                      <a:alpha val="43137"/>
                    </a:srgbClr>
                  </a:outerShdw>
                </a:effectLst>
                <a:latin typeface="Segoe Print" panose="02000600000000000000" pitchFamily="2" charset="0"/>
              </a:rPr>
              <a:t>                                                                     </a:t>
            </a:r>
          </a:p>
          <a:p>
            <a:pPr marL="0" marR="0" lvl="0" indent="0" algn="ctr" defTabSz="914400" rtl="0" eaLnBrk="1" fontAlgn="auto" latinLnBrk="0" hangingPunct="1">
              <a:lnSpc>
                <a:spcPct val="100000"/>
              </a:lnSpc>
              <a:spcBef>
                <a:spcPts val="0"/>
              </a:spcBef>
              <a:spcAft>
                <a:spcPts val="800"/>
              </a:spcAft>
              <a:buClr>
                <a:srgbClr val="000000"/>
              </a:buClr>
              <a:buSzTx/>
              <a:buFont typeface="Arial"/>
              <a:buNone/>
              <a:tabLst/>
              <a:defRPr/>
            </a:pPr>
            <a:r>
              <a:rPr lang="es-MX" sz="1400" b="1" i="1" dirty="0">
                <a:solidFill>
                  <a:srgbClr val="7030A0"/>
                </a:solidFill>
                <a:effectLst>
                  <a:outerShdw blurRad="38100" dist="38100" dir="2700000" algn="tl">
                    <a:srgbClr val="000000">
                      <a:alpha val="43137"/>
                    </a:srgbClr>
                  </a:outerShdw>
                </a:effectLst>
                <a:latin typeface="Segoe Print" panose="02000600000000000000" pitchFamily="2" charset="0"/>
              </a:rPr>
              <a:t>                                                 Luis Raffaghelli</a:t>
            </a:r>
            <a:r>
              <a:rPr lang="es-MX" sz="1200" b="1" dirty="0">
                <a:solidFill>
                  <a:srgbClr val="7030A0"/>
                </a:solidFill>
                <a:effectLst>
                  <a:outerShdw blurRad="38100" dist="38100" dir="2700000" algn="tl">
                    <a:srgbClr val="000000">
                      <a:alpha val="43137"/>
                    </a:srgbClr>
                  </a:outerShdw>
                </a:effectLst>
                <a:latin typeface="Segoe Print" panose="02000600000000000000" pitchFamily="2" charset="0"/>
              </a:rPr>
              <a:t>    </a:t>
            </a:r>
          </a:p>
          <a:p>
            <a:pPr marL="0" marR="0" lvl="0" indent="0" defTabSz="914400" rtl="0" eaLnBrk="1" fontAlgn="auto" latinLnBrk="0" hangingPunct="1">
              <a:lnSpc>
                <a:spcPct val="100000"/>
              </a:lnSpc>
              <a:spcBef>
                <a:spcPts val="0"/>
              </a:spcBef>
              <a:spcAft>
                <a:spcPts val="800"/>
              </a:spcAft>
              <a:buClr>
                <a:srgbClr val="000000"/>
              </a:buClr>
              <a:buSzTx/>
              <a:buFont typeface="Arial"/>
              <a:buNone/>
              <a:tabLst/>
              <a:defRPr/>
            </a:pPr>
            <a:endParaRPr lang="es-MX" sz="1200" dirty="0"/>
          </a:p>
          <a:p>
            <a:pPr marL="0" marR="0" lvl="0" indent="0" defTabSz="914400" rtl="0" eaLnBrk="1" fontAlgn="auto" latinLnBrk="0" hangingPunct="1">
              <a:lnSpc>
                <a:spcPct val="100000"/>
              </a:lnSpc>
              <a:spcBef>
                <a:spcPts val="0"/>
              </a:spcBef>
              <a:spcAft>
                <a:spcPts val="800"/>
              </a:spcAft>
              <a:buClr>
                <a:srgbClr val="000000"/>
              </a:buClr>
              <a:buSzTx/>
              <a:buFont typeface="Arial"/>
              <a:buNone/>
              <a:tabLst/>
              <a:defRPr/>
            </a:pPr>
            <a:endParaRPr lang="es-MX" sz="1200" dirty="0"/>
          </a:p>
          <a:p>
            <a:pPr marL="0" marR="0" lvl="0" indent="0" defTabSz="914400" rtl="0" eaLnBrk="1" fontAlgn="auto" latinLnBrk="0" hangingPunct="1">
              <a:lnSpc>
                <a:spcPct val="100000"/>
              </a:lnSpc>
              <a:spcBef>
                <a:spcPts val="0"/>
              </a:spcBef>
              <a:spcAft>
                <a:spcPts val="800"/>
              </a:spcAft>
              <a:buClr>
                <a:srgbClr val="000000"/>
              </a:buClr>
              <a:buSzTx/>
              <a:buFont typeface="Arial"/>
              <a:buNone/>
              <a:tabLst/>
              <a:defRPr/>
            </a:pPr>
            <a:r>
              <a:rPr lang="es-MX" sz="1400" dirty="0"/>
              <a:t>Abogado. Magister CST, ex Juez  </a:t>
            </a:r>
            <a:r>
              <a:rPr lang="es-MX" sz="1400" dirty="0" err="1"/>
              <a:t>Cam.Nac.Apel</a:t>
            </a:r>
            <a:r>
              <a:rPr lang="es-MX" sz="1400" dirty="0"/>
              <a:t>. del Trabajo</a:t>
            </a:r>
          </a:p>
          <a:p>
            <a:pPr marL="0" indent="0"/>
            <a:r>
              <a:rPr lang="es-MX" sz="1400" dirty="0"/>
              <a:t>	                                     	</a:t>
            </a:r>
          </a:p>
          <a:p>
            <a:pPr marL="0" indent="0"/>
            <a:r>
              <a:rPr lang="es-MX" sz="1200" dirty="0">
                <a:hlinkClick r:id="rId3"/>
              </a:rPr>
              <a:t>luisraffaghelli@gmail.com</a:t>
            </a:r>
            <a:endParaRPr lang="es-MX" sz="1200" dirty="0"/>
          </a:p>
          <a:p>
            <a:pPr marL="0" indent="0"/>
            <a:r>
              <a:rPr lang="es-MX" sz="1200" dirty="0"/>
              <a:t>luisraffaghelli.blogspot.com</a:t>
            </a:r>
            <a:endParaRPr lang="es-MX" sz="1200" u="sng" dirty="0">
              <a:hlinkClick r:id="rId3"/>
            </a:endParaRPr>
          </a:p>
          <a:p>
            <a:pPr marL="0" indent="0"/>
            <a:r>
              <a:rPr lang="es-MX" sz="1200" u="sng" dirty="0">
                <a:hlinkClick r:id="rId3"/>
              </a:rPr>
              <a:t>@</a:t>
            </a:r>
            <a:r>
              <a:rPr lang="es-MX" sz="1200" dirty="0"/>
              <a:t>raffaghelliluis</a:t>
            </a:r>
            <a:endParaRPr lang="es-MX" sz="1200" b="1" dirty="0"/>
          </a:p>
          <a:p>
            <a:pPr marL="0" indent="0" algn="ctr"/>
            <a:endParaRPr lang="es-ES" sz="1400" b="1" dirty="0"/>
          </a:p>
          <a:p>
            <a:pPr marL="0" indent="0" algn="ctr"/>
            <a:endParaRPr lang="es-ES" sz="1400" b="1" dirty="0"/>
          </a:p>
        </p:txBody>
      </p:sp>
      <p:pic>
        <p:nvPicPr>
          <p:cNvPr id="7" name="Imagen 6">
            <a:extLst>
              <a:ext uri="{FF2B5EF4-FFF2-40B4-BE49-F238E27FC236}">
                <a16:creationId xmlns:a16="http://schemas.microsoft.com/office/drawing/2014/main" id="{87F0E40A-E4A3-A57D-ADA4-DBB473DCA9A7}"/>
              </a:ext>
            </a:extLst>
          </p:cNvPr>
          <p:cNvPicPr>
            <a:picLocks noChangeAspect="1"/>
          </p:cNvPicPr>
          <p:nvPr/>
        </p:nvPicPr>
        <p:blipFill>
          <a:blip r:embed="rId4"/>
          <a:stretch>
            <a:fillRect/>
          </a:stretch>
        </p:blipFill>
        <p:spPr>
          <a:xfrm>
            <a:off x="7905405" y="2703443"/>
            <a:ext cx="1092290" cy="927653"/>
          </a:xfrm>
          <a:prstGeom prst="rect">
            <a:avLst/>
          </a:prstGeom>
        </p:spPr>
      </p:pic>
      <p:pic>
        <p:nvPicPr>
          <p:cNvPr id="5" name="Imagen 4">
            <a:extLst>
              <a:ext uri="{FF2B5EF4-FFF2-40B4-BE49-F238E27FC236}">
                <a16:creationId xmlns:a16="http://schemas.microsoft.com/office/drawing/2014/main" id="{E0A4700A-6A06-B485-3B4E-20740FFC7CA9}"/>
              </a:ext>
            </a:extLst>
          </p:cNvPr>
          <p:cNvPicPr>
            <a:picLocks noChangeAspect="1"/>
          </p:cNvPicPr>
          <p:nvPr/>
        </p:nvPicPr>
        <p:blipFill>
          <a:blip r:embed="rId5"/>
          <a:stretch>
            <a:fillRect/>
          </a:stretch>
        </p:blipFill>
        <p:spPr>
          <a:xfrm>
            <a:off x="146304" y="3511827"/>
            <a:ext cx="1393739" cy="1351722"/>
          </a:xfrm>
          <a:prstGeom prst="rect">
            <a:avLst/>
          </a:prstGeom>
        </p:spPr>
      </p:pic>
    </p:spTree>
    <p:extLst>
      <p:ext uri="{BB962C8B-B14F-4D97-AF65-F5344CB8AC3E}">
        <p14:creationId xmlns:p14="http://schemas.microsoft.com/office/powerpoint/2010/main" val="370353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E206AC-AACA-3FA8-5024-C7D360613E00}"/>
              </a:ext>
            </a:extLst>
          </p:cNvPr>
          <p:cNvSpPr>
            <a:spLocks noGrp="1"/>
          </p:cNvSpPr>
          <p:nvPr>
            <p:ph type="title"/>
          </p:nvPr>
        </p:nvSpPr>
        <p:spPr>
          <a:xfrm>
            <a:off x="98462" y="770525"/>
            <a:ext cx="3339681" cy="3753600"/>
          </a:xfrm>
        </p:spPr>
        <p:txBody>
          <a:bodyPr>
            <a:normAutofit fontScale="90000"/>
          </a:bodyPr>
          <a:lstStyle/>
          <a:p>
            <a:pPr algn="ctr"/>
            <a:r>
              <a:rPr lang="es-ES" dirty="0"/>
              <a:t/>
            </a:r>
            <a:br>
              <a:rPr lang="es-ES" dirty="0"/>
            </a:br>
            <a:r>
              <a:rPr lang="es-ES" dirty="0"/>
              <a:t/>
            </a:r>
            <a:br>
              <a:rPr lang="es-ES" dirty="0"/>
            </a:br>
            <a:r>
              <a:rPr lang="es-ES" sz="2400" b="1" dirty="0">
                <a:solidFill>
                  <a:schemeClr val="accent5"/>
                </a:solidFill>
                <a:effectLst/>
                <a:latin typeface="Montserrat" panose="00000500000000000000" pitchFamily="2" charset="0"/>
                <a:ea typeface="Times New Roman" panose="02020603050405020304" pitchFamily="18" charset="0"/>
              </a:rPr>
              <a:t>Consideraciones sobre la Reforma laboral </a:t>
            </a:r>
            <a:br>
              <a:rPr lang="es-ES" sz="2400" b="1" dirty="0">
                <a:solidFill>
                  <a:schemeClr val="accent5"/>
                </a:solidFill>
                <a:effectLst/>
                <a:latin typeface="Montserrat" panose="00000500000000000000" pitchFamily="2" charset="0"/>
                <a:ea typeface="Times New Roman" panose="02020603050405020304" pitchFamily="18" charset="0"/>
              </a:rPr>
            </a:br>
            <a:r>
              <a:rPr lang="es-ES" sz="2400" b="1" dirty="0">
                <a:solidFill>
                  <a:schemeClr val="accent5"/>
                </a:solidFill>
                <a:effectLst/>
                <a:latin typeface="Montserrat" panose="00000500000000000000" pitchFamily="2" charset="0"/>
                <a:ea typeface="Times New Roman" panose="02020603050405020304" pitchFamily="18" charset="0"/>
              </a:rPr>
              <a:t/>
            </a:r>
            <a:br>
              <a:rPr lang="es-ES" sz="2400" b="1" dirty="0">
                <a:solidFill>
                  <a:schemeClr val="accent5"/>
                </a:solidFill>
                <a:effectLst/>
                <a:latin typeface="Montserrat" panose="00000500000000000000" pitchFamily="2" charset="0"/>
                <a:ea typeface="Times New Roman" panose="02020603050405020304" pitchFamily="18" charset="0"/>
              </a:rPr>
            </a:br>
            <a:r>
              <a:rPr lang="es-ES" sz="2400" b="1" dirty="0">
                <a:solidFill>
                  <a:srgbClr val="FF0000"/>
                </a:solidFill>
                <a:effectLst/>
                <a:latin typeface="Montserrat" panose="00000500000000000000" pitchFamily="2" charset="0"/>
                <a:ea typeface="Times New Roman" panose="02020603050405020304" pitchFamily="18" charset="0"/>
              </a:rPr>
              <a:t>cotejo con la realidad las reglas y los principios constitucionales</a:t>
            </a:r>
            <a:br>
              <a:rPr lang="es-ES" sz="2400" b="1" dirty="0">
                <a:solidFill>
                  <a:srgbClr val="FF0000"/>
                </a:solidFill>
                <a:effectLst/>
                <a:latin typeface="Montserrat" panose="00000500000000000000" pitchFamily="2" charset="0"/>
                <a:ea typeface="Times New Roman" panose="02020603050405020304" pitchFamily="18" charset="0"/>
              </a:rPr>
            </a:br>
            <a:endParaRPr lang="es-ES" sz="2400" dirty="0">
              <a:solidFill>
                <a:srgbClr val="FF0000"/>
              </a:solidFill>
            </a:endParaRPr>
          </a:p>
        </p:txBody>
      </p:sp>
      <p:sp>
        <p:nvSpPr>
          <p:cNvPr id="3" name="Marcador de texto 2">
            <a:extLst>
              <a:ext uri="{FF2B5EF4-FFF2-40B4-BE49-F238E27FC236}">
                <a16:creationId xmlns:a16="http://schemas.microsoft.com/office/drawing/2014/main" id="{0E30A9F7-8609-45E0-0F2B-47CE0D8866B3}"/>
              </a:ext>
            </a:extLst>
          </p:cNvPr>
          <p:cNvSpPr>
            <a:spLocks noGrp="1"/>
          </p:cNvSpPr>
          <p:nvPr>
            <p:ph type="body" idx="1"/>
          </p:nvPr>
        </p:nvSpPr>
        <p:spPr>
          <a:xfrm>
            <a:off x="3669632" y="770525"/>
            <a:ext cx="5272618" cy="3811800"/>
          </a:xfrm>
        </p:spPr>
        <p:txBody>
          <a:bodyPr>
            <a:normAutofit fontScale="92500" lnSpcReduction="10000"/>
          </a:bodyPr>
          <a:lstStyle/>
          <a:p>
            <a:endParaRPr lang="es-ES" sz="2000" b="1" dirty="0">
              <a:solidFill>
                <a:schemeClr val="accent5"/>
              </a:solidFill>
              <a:effectLst/>
              <a:latin typeface="Montserrat" panose="00000500000000000000" pitchFamily="2" charset="0"/>
              <a:ea typeface="Times New Roman" panose="02020603050405020304" pitchFamily="18" charset="0"/>
            </a:endParaRPr>
          </a:p>
          <a:p>
            <a:pPr marL="139700" indent="0">
              <a:buNone/>
            </a:pPr>
            <a:r>
              <a:rPr lang="es-ES" sz="2000" b="1" dirty="0">
                <a:solidFill>
                  <a:schemeClr val="accent5"/>
                </a:solidFill>
                <a:latin typeface="Montserrat" panose="00000500000000000000" pitchFamily="2" charset="0"/>
                <a:ea typeface="Times New Roman" panose="02020603050405020304" pitchFamily="18" charset="0"/>
              </a:rPr>
              <a:t>1. ¿R</a:t>
            </a:r>
            <a:r>
              <a:rPr lang="es-ES" sz="2000" b="1" dirty="0">
                <a:solidFill>
                  <a:schemeClr val="accent5"/>
                </a:solidFill>
                <a:effectLst/>
                <a:latin typeface="Montserrat" panose="00000500000000000000" pitchFamily="2" charset="0"/>
                <a:ea typeface="Times New Roman" panose="02020603050405020304" pitchFamily="18" charset="0"/>
              </a:rPr>
              <a:t>eforma, Modernización Laboral? </a:t>
            </a:r>
          </a:p>
          <a:p>
            <a:pPr marL="139700" indent="0">
              <a:buNone/>
            </a:pPr>
            <a:endParaRPr lang="es-ES" sz="2000" b="1" dirty="0">
              <a:solidFill>
                <a:schemeClr val="accent5"/>
              </a:solidFill>
              <a:latin typeface="Montserrat" panose="00000500000000000000" pitchFamily="2" charset="0"/>
            </a:endParaRPr>
          </a:p>
          <a:p>
            <a:pPr marL="139700" indent="0">
              <a:buNone/>
            </a:pPr>
            <a:r>
              <a:rPr lang="es-ES" sz="2000" b="1" dirty="0">
                <a:solidFill>
                  <a:schemeClr val="accent5"/>
                </a:solidFill>
                <a:latin typeface="Montserrat" panose="00000500000000000000" pitchFamily="2" charset="0"/>
              </a:rPr>
              <a:t>2. Bases constitucionales vs. Ref. </a:t>
            </a:r>
            <a:r>
              <a:rPr lang="es-ES" sz="2000" b="1" dirty="0" err="1">
                <a:solidFill>
                  <a:schemeClr val="accent5"/>
                </a:solidFill>
                <a:latin typeface="Montserrat" panose="00000500000000000000" pitchFamily="2" charset="0"/>
              </a:rPr>
              <a:t>Lab</a:t>
            </a:r>
            <a:r>
              <a:rPr lang="es-ES" sz="2000" b="1" dirty="0">
                <a:solidFill>
                  <a:schemeClr val="accent5"/>
                </a:solidFill>
                <a:latin typeface="Montserrat" panose="00000500000000000000" pitchFamily="2" charset="0"/>
              </a:rPr>
              <a:t>.</a:t>
            </a:r>
          </a:p>
          <a:p>
            <a:pPr marL="139700" indent="0">
              <a:buNone/>
            </a:pPr>
            <a:endParaRPr lang="es-ES" sz="2000" b="1" dirty="0">
              <a:solidFill>
                <a:schemeClr val="accent5"/>
              </a:solidFill>
              <a:latin typeface="Montserrat" panose="00000500000000000000" pitchFamily="2" charset="0"/>
            </a:endParaRPr>
          </a:p>
          <a:p>
            <a:pPr marL="139700" indent="0">
              <a:buNone/>
            </a:pPr>
            <a:r>
              <a:rPr lang="es-ES" sz="2000" b="1" dirty="0">
                <a:solidFill>
                  <a:schemeClr val="accent5"/>
                </a:solidFill>
                <a:latin typeface="Montserrat" panose="00000500000000000000" pitchFamily="2" charset="0"/>
              </a:rPr>
              <a:t>3. Principales impactos en las relaciones </a:t>
            </a:r>
            <a:r>
              <a:rPr lang="es-ES" sz="2000" b="1" dirty="0">
                <a:solidFill>
                  <a:srgbClr val="FF0000"/>
                </a:solidFill>
                <a:latin typeface="Montserrat" panose="00000500000000000000" pitchFamily="2" charset="0"/>
              </a:rPr>
              <a:t>individuales </a:t>
            </a:r>
            <a:r>
              <a:rPr lang="es-ES" sz="2000" b="1" dirty="0">
                <a:solidFill>
                  <a:schemeClr val="accent5"/>
                </a:solidFill>
                <a:latin typeface="Montserrat" panose="00000500000000000000" pitchFamily="2" charset="0"/>
              </a:rPr>
              <a:t>de trabajo.</a:t>
            </a:r>
          </a:p>
          <a:p>
            <a:endParaRPr lang="es-ES" sz="2000" b="1" dirty="0">
              <a:solidFill>
                <a:schemeClr val="accent5"/>
              </a:solidFill>
              <a:latin typeface="Montserrat" panose="00000500000000000000" pitchFamily="2" charset="0"/>
            </a:endParaRPr>
          </a:p>
          <a:p>
            <a:pPr marL="139700" indent="0">
              <a:buNone/>
            </a:pPr>
            <a:r>
              <a:rPr lang="es-ES" sz="2000" b="1" dirty="0">
                <a:solidFill>
                  <a:schemeClr val="accent5"/>
                </a:solidFill>
                <a:latin typeface="Montserrat" panose="00000500000000000000" pitchFamily="2" charset="0"/>
              </a:rPr>
              <a:t>4. En las relaciones </a:t>
            </a:r>
            <a:r>
              <a:rPr lang="es-ES" sz="2000" b="1" dirty="0">
                <a:solidFill>
                  <a:srgbClr val="FF0000"/>
                </a:solidFill>
                <a:latin typeface="Montserrat" panose="00000500000000000000" pitchFamily="2" charset="0"/>
              </a:rPr>
              <a:t>colectivas.</a:t>
            </a:r>
          </a:p>
          <a:p>
            <a:endParaRPr lang="es-ES" sz="2000" b="1" dirty="0">
              <a:solidFill>
                <a:schemeClr val="accent5"/>
              </a:solidFill>
              <a:latin typeface="Montserrat" panose="00000500000000000000" pitchFamily="2" charset="0"/>
            </a:endParaRPr>
          </a:p>
          <a:p>
            <a:pPr marL="139700" indent="0">
              <a:buNone/>
            </a:pPr>
            <a:r>
              <a:rPr lang="es-ES" sz="2000" b="1" dirty="0">
                <a:solidFill>
                  <a:schemeClr val="accent5"/>
                </a:solidFill>
                <a:latin typeface="Montserrat" panose="00000500000000000000" pitchFamily="2" charset="0"/>
              </a:rPr>
              <a:t>5. Desafíos y Perspectivas.</a:t>
            </a:r>
          </a:p>
          <a:p>
            <a:pPr marL="0" lvl="0" indent="0">
              <a:buNone/>
            </a:pPr>
            <a:endParaRPr lang="es-ES" sz="2000" b="1" dirty="0">
              <a:solidFill>
                <a:schemeClr val="accent5"/>
              </a:solidFill>
              <a:latin typeface="Montserrat" panose="00000500000000000000" pitchFamily="2" charset="0"/>
            </a:endParaRPr>
          </a:p>
          <a:p>
            <a:endParaRPr lang="es-ES" sz="2000" b="1" dirty="0">
              <a:solidFill>
                <a:schemeClr val="accent5"/>
              </a:solidFill>
              <a:latin typeface="Montserrat" panose="00000500000000000000" pitchFamily="2" charset="0"/>
            </a:endParaRPr>
          </a:p>
          <a:p>
            <a:endParaRPr lang="es-ES" sz="2000" b="1" dirty="0">
              <a:solidFill>
                <a:schemeClr val="accent5"/>
              </a:solidFill>
              <a:latin typeface="Montserrat" panose="00000500000000000000" pitchFamily="2" charset="0"/>
            </a:endParaRPr>
          </a:p>
          <a:p>
            <a:endParaRPr lang="es-ES" sz="2000" b="1" dirty="0">
              <a:solidFill>
                <a:schemeClr val="accent5"/>
              </a:solidFill>
              <a:latin typeface="Montserrat" panose="00000500000000000000" pitchFamily="2" charset="0"/>
            </a:endParaRPr>
          </a:p>
        </p:txBody>
      </p:sp>
    </p:spTree>
    <p:extLst>
      <p:ext uri="{BB962C8B-B14F-4D97-AF65-F5344CB8AC3E}">
        <p14:creationId xmlns:p14="http://schemas.microsoft.com/office/powerpoint/2010/main" val="327849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D1FBC6EB-4832-94F7-D72E-FED82461C79E}"/>
              </a:ext>
            </a:extLst>
          </p:cNvPr>
          <p:cNvSpPr>
            <a:spLocks noGrp="1"/>
          </p:cNvSpPr>
          <p:nvPr>
            <p:ph type="body" idx="1"/>
          </p:nvPr>
        </p:nvSpPr>
        <p:spPr>
          <a:xfrm>
            <a:off x="3763617" y="770524"/>
            <a:ext cx="5178633" cy="4132779"/>
          </a:xfrm>
        </p:spPr>
        <p:txBody>
          <a:bodyPr>
            <a:normAutofit/>
          </a:bodyPr>
          <a:lstStyle/>
          <a:p>
            <a:pPr marL="139700" indent="0" algn="ctr">
              <a:buNone/>
            </a:pPr>
            <a:r>
              <a:rPr lang="es-ES" sz="2000" b="1" dirty="0">
                <a:effectLst>
                  <a:outerShdw blurRad="38100" dist="38100" dir="2700000" algn="tl">
                    <a:srgbClr val="000000">
                      <a:alpha val="43137"/>
                    </a:srgbClr>
                  </a:outerShdw>
                </a:effectLst>
              </a:rPr>
              <a:t>SUSPENSION </a:t>
            </a:r>
            <a:r>
              <a:rPr lang="es-ES" sz="2000" b="1" dirty="0">
                <a:solidFill>
                  <a:srgbClr val="FF0000"/>
                </a:solidFill>
                <a:effectLst>
                  <a:outerShdw blurRad="38100" dist="38100" dir="2700000" algn="tl">
                    <a:srgbClr val="000000">
                      <a:alpha val="43137"/>
                    </a:srgbClr>
                  </a:outerShdw>
                </a:effectLst>
              </a:rPr>
              <a:t>82 </a:t>
            </a:r>
            <a:r>
              <a:rPr lang="es-ES" sz="2000" b="1" dirty="0">
                <a:effectLst>
                  <a:outerShdw blurRad="38100" dist="38100" dir="2700000" algn="tl">
                    <a:srgbClr val="000000">
                      <a:alpha val="43137"/>
                    </a:srgbClr>
                  </a:outerShdw>
                </a:effectLst>
              </a:rPr>
              <a:t>ARTS. LEY 27802</a:t>
            </a:r>
          </a:p>
        </p:txBody>
      </p:sp>
      <p:pic>
        <p:nvPicPr>
          <p:cNvPr id="1026" name="Picture 2">
            <a:extLst>
              <a:ext uri="{FF2B5EF4-FFF2-40B4-BE49-F238E27FC236}">
                <a16:creationId xmlns:a16="http://schemas.microsoft.com/office/drawing/2014/main" id="{FA850B8B-8494-826F-1398-B0169D29E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604591"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0AEF4C0F-3F41-D621-483F-E33818FFAEC4}"/>
              </a:ext>
            </a:extLst>
          </p:cNvPr>
          <p:cNvSpPr txBox="1"/>
          <p:nvPr/>
        </p:nvSpPr>
        <p:spPr>
          <a:xfrm>
            <a:off x="3763617" y="1484243"/>
            <a:ext cx="5380382" cy="3025828"/>
          </a:xfrm>
          <a:prstGeom prst="rect">
            <a:avLst/>
          </a:prstGeom>
          <a:noFill/>
        </p:spPr>
        <p:txBody>
          <a:bodyPr wrap="square">
            <a:spAutoFit/>
          </a:bodyPr>
          <a:lstStyle/>
          <a:p>
            <a:pPr algn="just">
              <a:lnSpc>
                <a:spcPct val="107000"/>
              </a:lnSpc>
              <a:spcAft>
                <a:spcPts val="800"/>
              </a:spcAft>
              <a:buNone/>
            </a:pPr>
            <a:r>
              <a:rPr lang="es-ES" sz="1600" kern="100" dirty="0" err="1">
                <a:effectLst/>
                <a:latin typeface="Aptos" panose="020B0004020202020204" pitchFamily="34" charset="0"/>
                <a:ea typeface="Aptos" panose="020B0004020202020204" pitchFamily="34" charset="0"/>
                <a:cs typeface="Times New Roman" panose="02020603050405020304" pitchFamily="18" charset="0"/>
              </a:rPr>
              <a:t>Expte</a:t>
            </a:r>
            <a:r>
              <a:rPr lang="es-ES" sz="1600" kern="100" dirty="0">
                <a:effectLst/>
                <a:latin typeface="Aptos" panose="020B0004020202020204" pitchFamily="34" charset="0"/>
                <a:ea typeface="Aptos" panose="020B0004020202020204" pitchFamily="34" charset="0"/>
                <a:cs typeface="Times New Roman" panose="02020603050405020304" pitchFamily="18" charset="0"/>
              </a:rPr>
              <a:t> Nro. 10308 / 2026  </a:t>
            </a:r>
            <a:r>
              <a:rPr lang="es-ES" sz="1600" b="1" kern="100" dirty="0">
                <a:effectLst/>
                <a:latin typeface="Aptos" panose="020B0004020202020204" pitchFamily="34" charset="0"/>
                <a:ea typeface="Aptos" panose="020B0004020202020204" pitchFamily="34" charset="0"/>
                <a:cs typeface="Times New Roman" panose="02020603050405020304" pitchFamily="18" charset="0"/>
              </a:rPr>
              <a:t>CGT RA  c/ EST. NACIONAL – PEN s/ ACCION DECLARATIVA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s-ES" sz="1600" b="1" kern="100" dirty="0">
                <a:effectLst/>
                <a:latin typeface="Aptos" panose="020B0004020202020204" pitchFamily="34" charset="0"/>
                <a:ea typeface="Aptos" panose="020B0004020202020204" pitchFamily="34" charset="0"/>
                <a:cs typeface="Times New Roman" panose="02020603050405020304" pitchFamily="18" charset="0"/>
              </a:rPr>
              <a:t>JNT 63 </a:t>
            </a:r>
            <a:r>
              <a:rPr lang="es-ES" sz="1600" kern="100" dirty="0">
                <a:effectLst/>
                <a:latin typeface="Aptos" panose="020B0004020202020204" pitchFamily="34" charset="0"/>
                <a:ea typeface="Aptos" panose="020B0004020202020204" pitchFamily="34" charset="0"/>
                <a:cs typeface="Times New Roman" panose="02020603050405020304" pitchFamily="18" charset="0"/>
              </a:rPr>
              <a:t>Bs. As. 30-marzo-2026 Juez </a:t>
            </a:r>
            <a:r>
              <a:rPr lang="es-ES" sz="1600" b="1" kern="100" dirty="0">
                <a:effectLst/>
                <a:latin typeface="Aptos" panose="020B0004020202020204" pitchFamily="34" charset="0"/>
                <a:ea typeface="Aptos" panose="020B0004020202020204" pitchFamily="34" charset="0"/>
                <a:cs typeface="Times New Roman" panose="02020603050405020304" pitchFamily="18" charset="0"/>
              </a:rPr>
              <a:t>Raúl Horacio Ojeda</a:t>
            </a:r>
          </a:p>
          <a:p>
            <a:pPr algn="just">
              <a:lnSpc>
                <a:spcPct val="107000"/>
              </a:lnSpc>
              <a:spcAft>
                <a:spcPts val="800"/>
              </a:spcAft>
              <a:buNone/>
            </a:pPr>
            <a:r>
              <a:rPr lang="es-ES" sz="1600" b="1" kern="100" dirty="0">
                <a:effectLst/>
                <a:latin typeface="Aptos" panose="020B0004020202020204" pitchFamily="34" charset="0"/>
                <a:ea typeface="Aptos" panose="020B0004020202020204" pitchFamily="34" charset="0"/>
                <a:cs typeface="Times New Roman" panose="02020603050405020304" pitchFamily="18" charset="0"/>
              </a:rPr>
              <a:t>Inhibitoria </a:t>
            </a:r>
            <a:r>
              <a:rPr lang="es-ES" sz="1600" kern="100" dirty="0">
                <a:effectLst/>
                <a:latin typeface="Aptos" panose="020B0004020202020204" pitchFamily="34" charset="0"/>
                <a:ea typeface="Aptos" panose="020B0004020202020204" pitchFamily="34" charset="0"/>
                <a:cs typeface="Times New Roman" panose="02020603050405020304" pitchFamily="18" charset="0"/>
              </a:rPr>
              <a:t>tramita en el Juzg.Nac.1°Inst. </a:t>
            </a:r>
            <a:r>
              <a:rPr lang="es-ES" sz="1600" kern="100" dirty="0" err="1">
                <a:effectLst/>
                <a:latin typeface="Aptos" panose="020B0004020202020204" pitchFamily="34" charset="0"/>
                <a:ea typeface="Aptos" panose="020B0004020202020204" pitchFamily="34" charset="0"/>
                <a:cs typeface="Times New Roman" panose="02020603050405020304" pitchFamily="18" charset="0"/>
              </a:rPr>
              <a:t>Cont.Advo</a:t>
            </a:r>
            <a:r>
              <a:rPr lang="es-ES" sz="1600" kern="100" dirty="0">
                <a:effectLst/>
                <a:latin typeface="Aptos" panose="020B0004020202020204" pitchFamily="34" charset="0"/>
                <a:ea typeface="Aptos" panose="020B0004020202020204" pitchFamily="34" charset="0"/>
                <a:cs typeface="Times New Roman" panose="02020603050405020304" pitchFamily="18" charset="0"/>
              </a:rPr>
              <a:t>. Federal </a:t>
            </a:r>
            <a:r>
              <a:rPr lang="es-ES" sz="1600" kern="100" dirty="0" err="1">
                <a:effectLst/>
                <a:latin typeface="Aptos" panose="020B0004020202020204" pitchFamily="34" charset="0"/>
                <a:ea typeface="Aptos" panose="020B0004020202020204" pitchFamily="34" charset="0"/>
                <a:cs typeface="Times New Roman" panose="02020603050405020304" pitchFamily="18" charset="0"/>
              </a:rPr>
              <a:t>N°</a:t>
            </a:r>
            <a:r>
              <a:rPr lang="es-ES" sz="1600" kern="100" dirty="0">
                <a:effectLst/>
                <a:latin typeface="Aptos" panose="020B0004020202020204" pitchFamily="34" charset="0"/>
                <a:ea typeface="Aptos" panose="020B0004020202020204" pitchFamily="34" charset="0"/>
                <a:cs typeface="Times New Roman" panose="02020603050405020304" pitchFamily="18" charset="0"/>
              </a:rPr>
              <a:t> 12, autos </a:t>
            </a:r>
            <a:r>
              <a:rPr lang="es-ES" sz="1600" b="1" kern="100" dirty="0">
                <a:effectLst/>
                <a:latin typeface="Aptos" panose="020B0004020202020204" pitchFamily="34" charset="0"/>
                <a:ea typeface="Aptos" panose="020B0004020202020204" pitchFamily="34" charset="0"/>
                <a:cs typeface="Times New Roman" panose="02020603050405020304" pitchFamily="18" charset="0"/>
              </a:rPr>
              <a:t>"E.N.- SECRETARIA DE TRABAJO EMPLEO Y SEGURIDAD SOCIAL C/ Y OTROS S/ INHIBITORIA" </a:t>
            </a:r>
            <a:r>
              <a:rPr lang="es-ES" sz="1600" kern="100" dirty="0">
                <a:effectLst/>
                <a:latin typeface="Aptos" panose="020B0004020202020204" pitchFamily="34" charset="0"/>
                <a:ea typeface="Aptos" panose="020B0004020202020204" pitchFamily="34" charset="0"/>
                <a:cs typeface="Times New Roman" panose="02020603050405020304" pitchFamily="18" charset="0"/>
              </a:rPr>
              <a:t>sin resolución.</a:t>
            </a:r>
          </a:p>
          <a:p>
            <a:pPr algn="just">
              <a:lnSpc>
                <a:spcPct val="107000"/>
              </a:lnSpc>
              <a:spcAft>
                <a:spcPts val="800"/>
              </a:spcAft>
              <a:buNone/>
            </a:pPr>
            <a:r>
              <a:rPr lang="es-ES" sz="1600" kern="100" dirty="0">
                <a:effectLst/>
                <a:latin typeface="Aptos" panose="020B0004020202020204" pitchFamily="34" charset="0"/>
                <a:ea typeface="Aptos" panose="020B0004020202020204" pitchFamily="34" charset="0"/>
                <a:cs typeface="Times New Roman" panose="02020603050405020304" pitchFamily="18" charset="0"/>
              </a:rPr>
              <a:t>Se trata de una </a:t>
            </a:r>
            <a:r>
              <a:rPr lang="es-ES" sz="1600" kern="100" dirty="0">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acción preventiva de inconstitucionalidad</a:t>
            </a:r>
            <a:r>
              <a:rPr lang="es-ES" sz="1600" kern="100" dirty="0">
                <a:effectLst/>
                <a:latin typeface="Aptos" panose="020B0004020202020204" pitchFamily="34" charset="0"/>
                <a:ea typeface="Aptos" panose="020B0004020202020204" pitchFamily="34" charset="0"/>
                <a:cs typeface="Times New Roman" panose="02020603050405020304" pitchFamily="18" charset="0"/>
              </a:rPr>
              <a:t>, (art.322 CPCC)  que fue consagrada en el art, 43 CN (cita Fallos 307:1804 CSJN y caso “OUTON” .</a:t>
            </a:r>
          </a:p>
        </p:txBody>
      </p:sp>
    </p:spTree>
    <p:extLst>
      <p:ext uri="{BB962C8B-B14F-4D97-AF65-F5344CB8AC3E}">
        <p14:creationId xmlns:p14="http://schemas.microsoft.com/office/powerpoint/2010/main" val="1906149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64FBDDD-97FC-04C5-AC92-CDEC02DFBA7A}"/>
              </a:ext>
            </a:extLst>
          </p:cNvPr>
          <p:cNvSpPr txBox="1"/>
          <p:nvPr/>
        </p:nvSpPr>
        <p:spPr>
          <a:xfrm>
            <a:off x="132522" y="371789"/>
            <a:ext cx="8852452" cy="4399922"/>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La acción es de carácter C</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OLECTIVA</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t>
            </a:r>
          </a:p>
          <a:p>
            <a:pPr marL="342900" lvl="0" indent="-342900" algn="just">
              <a:lnSpc>
                <a:spcPct val="107000"/>
              </a:lnSpc>
              <a:spcAft>
                <a:spcPts val="800"/>
              </a:spcAft>
              <a:buFont typeface="Symbol" panose="05050102010706020507" pitchFamily="18" charset="2"/>
              <a:buChar char=""/>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Cumple </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tres requisitos básicos</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a:t>
            </a:r>
          </a:p>
          <a:p>
            <a:pPr marL="342900" lvl="0" indent="-342900" algn="just">
              <a:lnSpc>
                <a:spcPct val="107000"/>
              </a:lnSpc>
              <a:spcAft>
                <a:spcPts val="800"/>
              </a:spcAft>
              <a:buFont typeface="+mj-lt"/>
              <a:buAutoNum type="alphaLcParenBoth"/>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estado de incertidumbre actual sobre la existencia, alcance o modalidades de una relación jurídica concreta.</a:t>
            </a:r>
          </a:p>
          <a:p>
            <a:pPr marL="342900" lvl="0" indent="-342900" algn="just">
              <a:lnSpc>
                <a:spcPct val="107000"/>
              </a:lnSpc>
              <a:spcAft>
                <a:spcPts val="800"/>
              </a:spcAft>
              <a:buFont typeface="+mj-lt"/>
              <a:buAutoNum type="alphaLcParenBoth"/>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puede producir perjuicio o lesión inmediata en el accionante (y en sus representados, al tratarse de regulaciones inherentes a las relaciones individuales y colectivas del trabajo); </a:t>
            </a:r>
          </a:p>
          <a:p>
            <a:pPr marL="342900" lvl="0" indent="-342900" algn="just">
              <a:lnSpc>
                <a:spcPct val="107000"/>
              </a:lnSpc>
              <a:spcAft>
                <a:spcPts val="800"/>
              </a:spcAft>
              <a:buFont typeface="+mj-lt"/>
              <a:buAutoNum type="alphaLcParenBoth"/>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no existe otro modo legal idóneo para poner remedio inmediatamente a esa incertidumbre, pues no hay acción que pueda generar certeza con mayor premura que la escogida por la accionante (art. 43 CN).</a:t>
            </a:r>
          </a:p>
          <a:p>
            <a:pPr>
              <a:buNone/>
            </a:pPr>
            <a:r>
              <a:rPr lang="es-ES" sz="18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Reconoce Legitimación activa de la accionante (CJN fallo 326:1205 “SADOP c/pen Amparo” 4.07.2003  y CNAT, Sala de Feria, </a:t>
            </a:r>
            <a:r>
              <a:rPr lang="es-ES" sz="18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Expte</a:t>
            </a:r>
            <a:r>
              <a:rPr lang="es-ES" sz="18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a:t>
            </a:r>
            <a:r>
              <a:rPr lang="es-ES" sz="18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Nº</a:t>
            </a:r>
            <a:r>
              <a:rPr lang="es-ES" sz="18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56862/2023 – CGT c/ PEN s. amparo</a:t>
            </a:r>
            <a:endParaRPr lang="es-ES" sz="1800" dirty="0">
              <a:solidFill>
                <a:schemeClr val="accent5"/>
              </a:solidFill>
              <a:latin typeface="Montserrat" panose="00000500000000000000" pitchFamily="2" charset="0"/>
            </a:endParaRPr>
          </a:p>
        </p:txBody>
      </p:sp>
    </p:spTree>
    <p:extLst>
      <p:ext uri="{BB962C8B-B14F-4D97-AF65-F5344CB8AC3E}">
        <p14:creationId xmlns:p14="http://schemas.microsoft.com/office/powerpoint/2010/main" val="181371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2A5362-EECE-719F-78B3-BAFE7ACBCEA3}"/>
              </a:ext>
            </a:extLst>
          </p:cNvPr>
          <p:cNvSpPr>
            <a:spLocks noGrp="1"/>
          </p:cNvSpPr>
          <p:nvPr>
            <p:ph type="title"/>
          </p:nvPr>
        </p:nvSpPr>
        <p:spPr/>
        <p:txBody>
          <a:bodyPr/>
          <a:lstStyle/>
          <a:p>
            <a:pPr algn="ctr"/>
            <a:r>
              <a:rPr lang="es-ES" dirty="0"/>
              <a:t>Verosimilitud del derecho</a:t>
            </a:r>
          </a:p>
        </p:txBody>
      </p:sp>
      <p:sp>
        <p:nvSpPr>
          <p:cNvPr id="4" name="CuadroTexto 3">
            <a:extLst>
              <a:ext uri="{FF2B5EF4-FFF2-40B4-BE49-F238E27FC236}">
                <a16:creationId xmlns:a16="http://schemas.microsoft.com/office/drawing/2014/main" id="{104F77C6-57CA-943E-971D-4C30EE4B74AD}"/>
              </a:ext>
            </a:extLst>
          </p:cNvPr>
          <p:cNvSpPr txBox="1"/>
          <p:nvPr/>
        </p:nvSpPr>
        <p:spPr>
          <a:xfrm>
            <a:off x="225287" y="1030875"/>
            <a:ext cx="8335617" cy="3346750"/>
          </a:xfrm>
          <a:prstGeom prst="rect">
            <a:avLst/>
          </a:prstGeom>
          <a:noFill/>
        </p:spPr>
        <p:txBody>
          <a:bodyPr wrap="square">
            <a:spAutoFit/>
          </a:bodyPr>
          <a:lstStyle/>
          <a:p>
            <a:pPr algn="just">
              <a:lnSpc>
                <a:spcPct val="107000"/>
              </a:lnSpc>
              <a:spcAft>
                <a:spcPts val="800"/>
              </a:spcAft>
              <a:buNone/>
            </a:pPr>
            <a:endPar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…no se requiere certeza absoluta acerca de la existencia del derecho invocado, sino la comprobación de su apariencia razonable, suficiente para justificar la tutela jurisdiccional preventiva mientras se sustancia el proceso principal (CSJN, "</a:t>
            </a:r>
            <a:r>
              <a:rPr lang="es-ES" sz="18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Camacho Acosta</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Maximino c/ </a:t>
            </a:r>
            <a:r>
              <a:rPr lang="es-ES" sz="18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Grafi</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Graf S</a:t>
            </a:r>
          </a:p>
          <a:p>
            <a:pPr algn="just">
              <a:lnSpc>
                <a:spcPct val="107000"/>
              </a:lnSpc>
              <a:spcAft>
                <a:spcPts val="800"/>
              </a:spcAft>
              <a:buNone/>
            </a:pPr>
            <a:endParaRPr lang="es-ES" sz="1800" kern="100" dirty="0">
              <a:solidFill>
                <a:schemeClr val="accent5"/>
              </a:solidFill>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La demandada advierte sobre extrema magnitud de concederla que implicaría suspender una ley del Congreso afectando la división de poderes, afectando la presunción de legitimidad de los poderes públicos. </a:t>
            </a:r>
          </a:p>
        </p:txBody>
      </p:sp>
    </p:spTree>
    <p:extLst>
      <p:ext uri="{BB962C8B-B14F-4D97-AF65-F5344CB8AC3E}">
        <p14:creationId xmlns:p14="http://schemas.microsoft.com/office/powerpoint/2010/main" val="300088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F86DE-DEEA-6114-7E9B-E3756859D431}"/>
              </a:ext>
            </a:extLst>
          </p:cNvPr>
          <p:cNvSpPr>
            <a:spLocks noGrp="1"/>
          </p:cNvSpPr>
          <p:nvPr>
            <p:ph type="title"/>
          </p:nvPr>
        </p:nvSpPr>
        <p:spPr/>
        <p:txBody>
          <a:bodyPr/>
          <a:lstStyle/>
          <a:p>
            <a:pPr algn="ctr"/>
            <a:r>
              <a:rPr lang="es-ES" dirty="0"/>
              <a:t>Peligro en la demora</a:t>
            </a:r>
          </a:p>
        </p:txBody>
      </p:sp>
      <p:sp>
        <p:nvSpPr>
          <p:cNvPr id="4" name="CuadroTexto 3">
            <a:extLst>
              <a:ext uri="{FF2B5EF4-FFF2-40B4-BE49-F238E27FC236}">
                <a16:creationId xmlns:a16="http://schemas.microsoft.com/office/drawing/2014/main" id="{687F49B4-234B-D725-2E05-023D3545F5B6}"/>
              </a:ext>
            </a:extLst>
          </p:cNvPr>
          <p:cNvSpPr txBox="1"/>
          <p:nvPr/>
        </p:nvSpPr>
        <p:spPr>
          <a:xfrm>
            <a:off x="320233" y="871849"/>
            <a:ext cx="8412949" cy="4382033"/>
          </a:xfrm>
          <a:prstGeom prst="rect">
            <a:avLst/>
          </a:prstGeom>
          <a:noFill/>
        </p:spPr>
        <p:txBody>
          <a:bodyPr wrap="square">
            <a:spAutoFit/>
          </a:bodyPr>
          <a:lstStyle/>
          <a:p>
            <a:pPr algn="just">
              <a:lnSpc>
                <a:spcPct val="107000"/>
              </a:lnSpc>
              <a:spcAft>
                <a:spcPts val="800"/>
              </a:spcAft>
              <a:buNone/>
            </a:pPr>
            <a:r>
              <a:rPr lang="es-ES" sz="18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t> …</a:t>
            </a:r>
            <a:r>
              <a:rPr lang="es-ES" sz="1800" i="1"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t>que veo configurado en la causa es de modo superlativo, previéndose que en caso de no admitirse la cautela intentada, la ejecución de la potencial sentencia de condena pudiese tornarse ineficaz o bien de imposible cumplimiento, generando daños irreparables…</a:t>
            </a:r>
            <a:endParaRPr lang="es-ES" sz="18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800" i="1"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t>…Hay derechos humanos comprometidos, habrá responsabilidades patrimoniales e institucionales en debate. Millones de contratos vigentes esperan definiciones sobre la aplicación temporal de la ley y certidumbre sobre su contenido…</a:t>
            </a:r>
          </a:p>
          <a:p>
            <a:pPr algn="just">
              <a:lnSpc>
                <a:spcPct val="107000"/>
              </a:lnSpc>
              <a:spcAft>
                <a:spcPts val="800"/>
              </a:spcAft>
            </a:pPr>
            <a:endParaRPr lang="es-ES" dirty="0"/>
          </a:p>
          <a:p>
            <a:pPr algn="just">
              <a:lnSpc>
                <a:spcPct val="107000"/>
              </a:lnSpc>
              <a:spcAft>
                <a:spcPts val="800"/>
              </a:spcAft>
            </a:pPr>
            <a:r>
              <a:rPr lang="es-ES" dirty="0">
                <a:effectLst>
                  <a:outerShdw blurRad="38100" dist="38100" dir="2700000" algn="tl">
                    <a:srgbClr val="000000">
                      <a:alpha val="43137"/>
                    </a:srgbClr>
                  </a:outerShdw>
                </a:effectLst>
              </a:rPr>
              <a:t>…“</a:t>
            </a:r>
            <a:r>
              <a:rPr lang="es-ES" sz="1800" i="1" dirty="0">
                <a:solidFill>
                  <a:schemeClr val="accent5"/>
                </a:solidFill>
                <a:effectLst>
                  <a:outerShdw blurRad="38100" dist="38100" dir="2700000" algn="tl">
                    <a:srgbClr val="000000">
                      <a:alpha val="43137"/>
                    </a:srgbClr>
                  </a:outerShdw>
                </a:effectLst>
                <a:latin typeface="Montserrat" panose="00000500000000000000" pitchFamily="2" charset="0"/>
              </a:rPr>
              <a:t>conforme al artículo 13, inciso 1, de la Ley </a:t>
            </a:r>
            <a:r>
              <a:rPr lang="es-ES" sz="1800" i="1" dirty="0" err="1">
                <a:solidFill>
                  <a:schemeClr val="accent5"/>
                </a:solidFill>
                <a:effectLst>
                  <a:outerShdw blurRad="38100" dist="38100" dir="2700000" algn="tl">
                    <a:srgbClr val="000000">
                      <a:alpha val="43137"/>
                    </a:srgbClr>
                  </a:outerShdw>
                </a:effectLst>
                <a:latin typeface="Montserrat" panose="00000500000000000000" pitchFamily="2" charset="0"/>
              </a:rPr>
              <a:t>N°</a:t>
            </a:r>
            <a:r>
              <a:rPr lang="es-ES" sz="1800" i="1" dirty="0">
                <a:solidFill>
                  <a:schemeClr val="accent5"/>
                </a:solidFill>
                <a:effectLst>
                  <a:outerShdw blurRad="38100" dist="38100" dir="2700000" algn="tl">
                    <a:srgbClr val="000000">
                      <a:alpha val="43137"/>
                    </a:srgbClr>
                  </a:outerShdw>
                </a:effectLst>
                <a:latin typeface="Montserrat" panose="00000500000000000000" pitchFamily="2" charset="0"/>
              </a:rPr>
              <a:t> 26.854, la suspensión de los efectos de una ley requiere la concurrencia simultánea de cinco requisitos”. Esos requisitos </a:t>
            </a:r>
            <a:r>
              <a:rPr lang="es-ES" sz="1800" i="1" dirty="0" err="1">
                <a:solidFill>
                  <a:schemeClr val="accent5"/>
                </a:solidFill>
                <a:effectLst>
                  <a:outerShdw blurRad="38100" dist="38100" dir="2700000" algn="tl">
                    <a:srgbClr val="000000">
                      <a:alpha val="43137"/>
                    </a:srgbClr>
                  </a:outerShdw>
                </a:effectLst>
                <a:latin typeface="Montserrat" panose="00000500000000000000" pitchFamily="2" charset="0"/>
              </a:rPr>
              <a:t>inuación</a:t>
            </a:r>
            <a:r>
              <a:rPr lang="es-ES" sz="1800" i="1" dirty="0">
                <a:solidFill>
                  <a:schemeClr val="accent5"/>
                </a:solidFill>
                <a:effectLst>
                  <a:outerShdw blurRad="38100" dist="38100" dir="2700000" algn="tl">
                    <a:srgbClr val="000000">
                      <a:alpha val="43137"/>
                    </a:srgbClr>
                  </a:outerShdw>
                </a:effectLst>
                <a:latin typeface="Montserrat" panose="00000500000000000000" pitchFamily="2" charset="0"/>
              </a:rPr>
              <a:t> se reúnen en este caso…</a:t>
            </a:r>
            <a:endParaRPr lang="es-ES" sz="1800" dirty="0">
              <a:solidFill>
                <a:schemeClr val="accent5"/>
              </a:solidFill>
              <a:effectLst>
                <a:outerShdw blurRad="38100" dist="38100" dir="2700000" algn="tl">
                  <a:srgbClr val="000000">
                    <a:alpha val="43137"/>
                  </a:srgbClr>
                </a:outerShdw>
              </a:effectLst>
              <a:latin typeface="Montserrat" panose="00000500000000000000" pitchFamily="2" charset="0"/>
            </a:endParaRPr>
          </a:p>
          <a:p>
            <a:pPr algn="just">
              <a:lnSpc>
                <a:spcPct val="107000"/>
              </a:lnSpc>
              <a:spcAft>
                <a:spcPts val="800"/>
              </a:spcAft>
              <a:buNone/>
            </a:pPr>
            <a:endParaRPr lang="es-ES" sz="1800"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18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44984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82871B-7386-DC87-4979-717C1BB3A407}"/>
              </a:ext>
            </a:extLst>
          </p:cNvPr>
          <p:cNvSpPr>
            <a:spLocks noGrp="1"/>
          </p:cNvSpPr>
          <p:nvPr>
            <p:ph type="title"/>
          </p:nvPr>
        </p:nvSpPr>
        <p:spPr>
          <a:xfrm>
            <a:off x="212035" y="0"/>
            <a:ext cx="8560904" cy="647700"/>
          </a:xfrm>
        </p:spPr>
        <p:txBody>
          <a:bodyPr/>
          <a:lstStyle/>
          <a:p>
            <a:pPr algn="ctr"/>
            <a:r>
              <a:rPr lang="es-ES" dirty="0"/>
              <a:t>Normas suspendidas: relaciones individuales</a:t>
            </a:r>
          </a:p>
        </p:txBody>
      </p:sp>
      <p:sp>
        <p:nvSpPr>
          <p:cNvPr id="4" name="CuadroTexto 3">
            <a:extLst>
              <a:ext uri="{FF2B5EF4-FFF2-40B4-BE49-F238E27FC236}">
                <a16:creationId xmlns:a16="http://schemas.microsoft.com/office/drawing/2014/main" id="{F0661AE2-82AF-C993-89DB-EDA260A30D44}"/>
              </a:ext>
            </a:extLst>
          </p:cNvPr>
          <p:cNvSpPr txBox="1"/>
          <p:nvPr/>
        </p:nvSpPr>
        <p:spPr>
          <a:xfrm>
            <a:off x="212035" y="517378"/>
            <a:ext cx="8415130" cy="4367286"/>
          </a:xfrm>
          <a:prstGeom prst="rect">
            <a:avLst/>
          </a:prstGeom>
          <a:noFill/>
        </p:spPr>
        <p:txBody>
          <a:bodyPr wrap="square">
            <a:spAutoFit/>
          </a:bodyPr>
          <a:lstStyle/>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arts.2/23 LCT presunción existencia del CT debilitada</a:t>
            </a:r>
          </a:p>
          <a:p>
            <a:pPr algn="just">
              <a:lnSpc>
                <a:spcPct val="107000"/>
              </a:lnSpc>
              <a:spcAft>
                <a:spcPts val="800"/>
              </a:spcAft>
              <a:buNone/>
            </a:pPr>
            <a:r>
              <a:rPr lang="en-U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Art.9 in </a:t>
            </a:r>
            <a:r>
              <a:rPr lang="en-US" sz="16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dubio</a:t>
            </a:r>
            <a:r>
              <a:rPr lang="en-U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pro </a:t>
            </a:r>
            <a:r>
              <a:rPr lang="en-US" sz="16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operari</a:t>
            </a:r>
            <a:r>
              <a:rPr lang="en-U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a:t>
            </a:r>
            <a:r>
              <a:rPr lang="en-US" sz="16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debilitado</a:t>
            </a:r>
            <a:endPar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Art.12 irrenunciabilidad contratos bilaterales</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Art.29/31 responsabilidad por sub contratación y tercerización limitada</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Art.66 ius variandi eliminación del restablecimiento</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art.68 dignidad del trabajador poder empresarial + fuerte</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Art.104 bis “salario dinámico” discriminaciones</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Art.154 fraccionamiento vacaciones</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Art.197 bis banco de horas </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art.225/8 transferencia del establ</a:t>
            </a:r>
            <a:r>
              <a:rPr lang="es-ES" sz="1600" kern="100" dirty="0">
                <a:solidFill>
                  <a:schemeClr val="accent5"/>
                </a:solidFill>
                <a:latin typeface="Montserrat" panose="00000500000000000000" pitchFamily="2" charset="0"/>
                <a:ea typeface="Aptos" panose="020B0004020202020204" pitchFamily="34" charset="0"/>
                <a:cs typeface="Times New Roman" panose="02020603050405020304" pitchFamily="18" charset="0"/>
              </a:rPr>
              <a:t>ecimiento obscuridad normativa</a:t>
            </a:r>
            <a:endPar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Art.245 LCT disminución de l indemnización</a:t>
            </a:r>
          </a:p>
          <a:p>
            <a:pPr algn="just">
              <a:lnSpc>
                <a:spcPct val="107000"/>
              </a:lnSpc>
              <a:spcAft>
                <a:spcPts val="800"/>
              </a:spcAft>
              <a:buNone/>
            </a:pPr>
            <a:r>
              <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 277 pago en cuotas de la </a:t>
            </a:r>
            <a:r>
              <a:rPr lang="es-ES" sz="16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indemnizaación</a:t>
            </a:r>
            <a:endParaRPr lang="es-ES" sz="16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96348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0E2AFB-666B-A114-AB7F-90C1B831248A}"/>
              </a:ext>
            </a:extLst>
          </p:cNvPr>
          <p:cNvSpPr>
            <a:spLocks noGrp="1"/>
          </p:cNvSpPr>
          <p:nvPr>
            <p:ph type="title"/>
          </p:nvPr>
        </p:nvSpPr>
        <p:spPr/>
        <p:txBody>
          <a:bodyPr/>
          <a:lstStyle/>
          <a:p>
            <a:pPr algn="ctr"/>
            <a:r>
              <a:rPr lang="es-ES" dirty="0"/>
              <a:t>Otras normas suspendidas</a:t>
            </a:r>
          </a:p>
        </p:txBody>
      </p:sp>
      <p:sp>
        <p:nvSpPr>
          <p:cNvPr id="4" name="CuadroTexto 3">
            <a:extLst>
              <a:ext uri="{FF2B5EF4-FFF2-40B4-BE49-F238E27FC236}">
                <a16:creationId xmlns:a16="http://schemas.microsoft.com/office/drawing/2014/main" id="{8A2F5D19-E49B-D03D-E400-E67BCA71BA55}"/>
              </a:ext>
            </a:extLst>
          </p:cNvPr>
          <p:cNvSpPr txBox="1"/>
          <p:nvPr/>
        </p:nvSpPr>
        <p:spPr>
          <a:xfrm>
            <a:off x="556591" y="1913754"/>
            <a:ext cx="7708200" cy="2031518"/>
          </a:xfrm>
          <a:prstGeom prst="rect">
            <a:avLst/>
          </a:prstGeom>
          <a:noFill/>
        </p:spPr>
        <p:txBody>
          <a:bodyPr wrap="square">
            <a:spAutoFit/>
          </a:bodyPr>
          <a:lstStyle/>
          <a:p>
            <a:pPr algn="just">
              <a:lnSpc>
                <a:spcPct val="107000"/>
              </a:lnSpc>
              <a:spcAft>
                <a:spcPts val="800"/>
              </a:spcAft>
              <a:buNone/>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indent="-342900" algn="ctr">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Creación del FAL</a:t>
            </a:r>
          </a:p>
          <a:p>
            <a:pPr marL="342900" indent="-342900" algn="ctr">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Trabajo en casas particulares </a:t>
            </a:r>
          </a:p>
          <a:p>
            <a:pPr marL="342900" indent="-342900" algn="ctr">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Trabajo  agrario</a:t>
            </a:r>
          </a:p>
          <a:p>
            <a:pPr marL="342900" indent="-342900" algn="ctr">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TELETRABAJO l.27755</a:t>
            </a:r>
          </a:p>
        </p:txBody>
      </p:sp>
    </p:spTree>
    <p:extLst>
      <p:ext uri="{BB962C8B-B14F-4D97-AF65-F5344CB8AC3E}">
        <p14:creationId xmlns:p14="http://schemas.microsoft.com/office/powerpoint/2010/main" val="355498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8140DB-6CCF-5DB5-065E-92E1D5386532}"/>
              </a:ext>
            </a:extLst>
          </p:cNvPr>
          <p:cNvSpPr>
            <a:spLocks noGrp="1"/>
          </p:cNvSpPr>
          <p:nvPr>
            <p:ph type="title"/>
          </p:nvPr>
        </p:nvSpPr>
        <p:spPr/>
        <p:txBody>
          <a:bodyPr/>
          <a:lstStyle/>
          <a:p>
            <a:r>
              <a:rPr lang="es-ES" dirty="0"/>
              <a:t>RELACIONES COLECTIVAS  - Ley 23551</a:t>
            </a:r>
            <a:br>
              <a:rPr lang="es-ES" dirty="0"/>
            </a:br>
            <a:endParaRPr lang="es-ES" dirty="0"/>
          </a:p>
        </p:txBody>
      </p:sp>
      <p:sp>
        <p:nvSpPr>
          <p:cNvPr id="4" name="CuadroTexto 3">
            <a:extLst>
              <a:ext uri="{FF2B5EF4-FFF2-40B4-BE49-F238E27FC236}">
                <a16:creationId xmlns:a16="http://schemas.microsoft.com/office/drawing/2014/main" id="{1F0E56B0-0E53-9F26-C4B9-0B578E07333A}"/>
              </a:ext>
            </a:extLst>
          </p:cNvPr>
          <p:cNvSpPr txBox="1"/>
          <p:nvPr/>
        </p:nvSpPr>
        <p:spPr>
          <a:xfrm>
            <a:off x="249409" y="1515217"/>
            <a:ext cx="8176591" cy="3426066"/>
          </a:xfrm>
          <a:prstGeom prst="rect">
            <a:avLst/>
          </a:prstGeom>
          <a:noFill/>
        </p:spPr>
        <p:txBody>
          <a:bodyPr wrap="square">
            <a:spAutoFit/>
          </a:bodyPr>
          <a:lstStyle/>
          <a:p>
            <a:pPr algn="just">
              <a:lnSpc>
                <a:spcPct val="107000"/>
              </a:lnSpc>
              <a:spcAft>
                <a:spcPts val="800"/>
              </a:spcAft>
              <a:buNone/>
            </a:pPr>
            <a:endPar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art.20 bis, (</a:t>
            </a:r>
            <a:r>
              <a:rPr lang="es-ES" sz="2000" kern="100" dirty="0" err="1">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asmbleas</a:t>
            </a: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20 ter; (bloqueos y ocupaciones).</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art.23 modelo sindical PG.</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 44 </a:t>
            </a:r>
            <a:r>
              <a:rPr lang="es-ES" sz="2000" kern="100" dirty="0" err="1">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credito</a:t>
            </a: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horario </a:t>
            </a:r>
            <a:r>
              <a:rPr lang="es-ES" sz="2000" kern="100" dirty="0" err="1">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repr</a:t>
            </a: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gremiales limitación</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arts.53 bis y ss. Practicas desleales sindicales.</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art.55 revocación PG.</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Derecho de huelga art.24 L.25877 servicios esenciales.</a:t>
            </a:r>
          </a:p>
        </p:txBody>
      </p:sp>
    </p:spTree>
    <p:extLst>
      <p:ext uri="{BB962C8B-B14F-4D97-AF65-F5344CB8AC3E}">
        <p14:creationId xmlns:p14="http://schemas.microsoft.com/office/powerpoint/2010/main" val="18711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6C0184-4821-55D6-761A-D6A33D90DDE9}"/>
              </a:ext>
            </a:extLst>
          </p:cNvPr>
          <p:cNvSpPr>
            <a:spLocks noGrp="1"/>
          </p:cNvSpPr>
          <p:nvPr>
            <p:ph type="title"/>
          </p:nvPr>
        </p:nvSpPr>
        <p:spPr/>
        <p:txBody>
          <a:bodyPr/>
          <a:lstStyle/>
          <a:p>
            <a:pPr algn="ctr"/>
            <a:r>
              <a:rPr lang="es-ES" dirty="0"/>
              <a:t>NECOCIACION COLECTIVA-Ley 14250</a:t>
            </a:r>
          </a:p>
        </p:txBody>
      </p:sp>
      <p:sp>
        <p:nvSpPr>
          <p:cNvPr id="4" name="CuadroTexto 3">
            <a:extLst>
              <a:ext uri="{FF2B5EF4-FFF2-40B4-BE49-F238E27FC236}">
                <a16:creationId xmlns:a16="http://schemas.microsoft.com/office/drawing/2014/main" id="{04C70050-E202-0D57-0772-8DCE3007A060}"/>
              </a:ext>
            </a:extLst>
          </p:cNvPr>
          <p:cNvSpPr txBox="1"/>
          <p:nvPr/>
        </p:nvSpPr>
        <p:spPr>
          <a:xfrm>
            <a:off x="717799" y="1849794"/>
            <a:ext cx="8028635" cy="2562240"/>
          </a:xfrm>
          <a:prstGeom prst="rect">
            <a:avLst/>
          </a:prstGeom>
          <a:noFill/>
        </p:spPr>
        <p:txBody>
          <a:bodyPr wrap="square">
            <a:spAutoFit/>
          </a:bodyPr>
          <a:lstStyle/>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Ultraactividad. </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Contribución solidaria. </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orden de prelación. </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negociación por empresa.</a:t>
            </a:r>
          </a:p>
          <a:p>
            <a:pPr marL="342900" indent="-342900" algn="just">
              <a:lnSpc>
                <a:spcPct val="107000"/>
              </a:lnSpc>
              <a:spcAft>
                <a:spcPts val="800"/>
              </a:spcAft>
              <a:buFont typeface="Arial" panose="020B0604020202020204" pitchFamily="34" charset="0"/>
              <a:buChar char="•"/>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Ley 23546 ámbito menor prioridad suspendida</a:t>
            </a:r>
          </a:p>
          <a:p>
            <a:pPr algn="just">
              <a:lnSpc>
                <a:spcPct val="107000"/>
              </a:lnSpc>
              <a:spcAft>
                <a:spcPts val="800"/>
              </a:spcAft>
              <a:buNone/>
            </a:pPr>
            <a:r>
              <a:rPr lang="es-ES" sz="20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337728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n">
            <a:extLst>
              <a:ext uri="{FF2B5EF4-FFF2-40B4-BE49-F238E27FC236}">
                <a16:creationId xmlns:a16="http://schemas.microsoft.com/office/drawing/2014/main" id="{4BCB2750-5F77-000D-7AC1-FDB3245B7A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2278" y="0"/>
            <a:ext cx="8375374" cy="4797287"/>
          </a:xfrm>
          <a:prstGeom prst="rect">
            <a:avLst/>
          </a:prstGeom>
          <a:noFill/>
          <a:ln>
            <a:noFill/>
          </a:ln>
        </p:spPr>
      </p:pic>
    </p:spTree>
    <p:extLst>
      <p:ext uri="{BB962C8B-B14F-4D97-AF65-F5344CB8AC3E}">
        <p14:creationId xmlns:p14="http://schemas.microsoft.com/office/powerpoint/2010/main" val="3448544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09F262-19AA-BF78-54FF-3E997669FDEF}"/>
              </a:ext>
            </a:extLst>
          </p:cNvPr>
          <p:cNvSpPr>
            <a:spLocks noGrp="1"/>
          </p:cNvSpPr>
          <p:nvPr>
            <p:ph type="title"/>
          </p:nvPr>
        </p:nvSpPr>
        <p:spPr/>
        <p:txBody>
          <a:bodyPr/>
          <a:lstStyle/>
          <a:p>
            <a:r>
              <a:rPr lang="es-ES" dirty="0"/>
              <a:t>EFECTOS DE LA APELACION</a:t>
            </a:r>
          </a:p>
        </p:txBody>
      </p:sp>
      <p:sp>
        <p:nvSpPr>
          <p:cNvPr id="4" name="CuadroTexto 3">
            <a:extLst>
              <a:ext uri="{FF2B5EF4-FFF2-40B4-BE49-F238E27FC236}">
                <a16:creationId xmlns:a16="http://schemas.microsoft.com/office/drawing/2014/main" id="{03A03C08-AD4C-4AEB-998C-CF357F6099BE}"/>
              </a:ext>
            </a:extLst>
          </p:cNvPr>
          <p:cNvSpPr txBox="1"/>
          <p:nvPr/>
        </p:nvSpPr>
        <p:spPr>
          <a:xfrm>
            <a:off x="172277" y="1139687"/>
            <a:ext cx="8733183" cy="4334072"/>
          </a:xfrm>
          <a:prstGeom prst="rect">
            <a:avLst/>
          </a:prstGeom>
          <a:noFill/>
        </p:spPr>
        <p:txBody>
          <a:bodyPr wrap="square">
            <a:spAutoFit/>
          </a:bodyPr>
          <a:lstStyle/>
          <a:p>
            <a:pPr algn="just">
              <a:lnSpc>
                <a:spcPct val="107000"/>
              </a:lnSpc>
              <a:spcAft>
                <a:spcPts val="800"/>
              </a:spcAft>
              <a:buNone/>
            </a:pPr>
            <a:r>
              <a:rPr lang="es-ES" sz="16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MEDIDAS CAUTELARES</a:t>
            </a: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frente al Estado Ley 26854 (29-4-2013).</a:t>
            </a:r>
          </a:p>
          <a:p>
            <a:pPr algn="just">
              <a:lnSpc>
                <a:spcPct val="107000"/>
              </a:lnSpc>
              <a:spcAft>
                <a:spcPts val="800"/>
              </a:spcAft>
              <a:buNone/>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Vigencia TEMPORAL de las (6 MESES prorrogable-art.5) carácter provisional.</a:t>
            </a:r>
          </a:p>
          <a:p>
            <a:pPr algn="just">
              <a:lnSpc>
                <a:spcPct val="107000"/>
              </a:lnSpc>
              <a:spcAft>
                <a:spcPts val="800"/>
              </a:spcAft>
              <a:buNone/>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Afectación de los recursos y bienes del Estado? (art.9)</a:t>
            </a:r>
          </a:p>
          <a:p>
            <a:pPr algn="just">
              <a:lnSpc>
                <a:spcPct val="107000"/>
              </a:lnSpc>
              <a:spcAft>
                <a:spcPts val="800"/>
              </a:spcAft>
              <a:buNone/>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Aplicación de las normas del Código Procesal Civil y Comercial de la </a:t>
            </a:r>
            <a:r>
              <a:rPr lang="es-ES" sz="1600" kern="100" dirty="0" err="1">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Nación.No</a:t>
            </a: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especifica los efectos de un recurso de apelación.</a:t>
            </a:r>
          </a:p>
          <a:p>
            <a:pPr algn="just">
              <a:lnSpc>
                <a:spcPct val="107000"/>
              </a:lnSpc>
              <a:spcAft>
                <a:spcPts val="800"/>
              </a:spcAft>
              <a:buNone/>
            </a:pPr>
            <a:r>
              <a:rPr lang="es-ES" sz="16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MEDIDAS CAUTELARES</a:t>
            </a: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generales (arts.195, 198 y ss. CPCCN)</a:t>
            </a:r>
          </a:p>
          <a:p>
            <a:pPr algn="just">
              <a:lnSpc>
                <a:spcPct val="107000"/>
              </a:lnSpc>
              <a:spcAft>
                <a:spcPts val="800"/>
              </a:spcAft>
              <a:buNone/>
            </a:pPr>
            <a:r>
              <a:rPr lang="es-ES" sz="1600"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La providencia que admitiere o denegare una medida cautelar será recurrible por vía de </a:t>
            </a:r>
            <a:r>
              <a:rPr lang="es-ES" sz="1600" b="1"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reposición</a:t>
            </a:r>
            <a:r>
              <a:rPr lang="es-ES" sz="1600"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también será admisible la </a:t>
            </a:r>
            <a:r>
              <a:rPr lang="es-ES" sz="1600" b="1"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apelación</a:t>
            </a:r>
            <a:r>
              <a:rPr lang="es-ES" sz="1600"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subsidiaria o directa.</a:t>
            </a:r>
            <a:endPar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600"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El recurso de apelación, en caso de admitirse la medida, </a:t>
            </a:r>
            <a:r>
              <a:rPr lang="es-ES" sz="1600" b="1" i="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se concederá en efecto devolutivo.</a:t>
            </a:r>
            <a:endPar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400" i="1" kern="100" dirty="0">
                <a:effectLst/>
                <a:latin typeface="Aptos" panose="020B0004020202020204" pitchFamily="34" charset="0"/>
                <a:ea typeface="Aptos" panose="020B0004020202020204" pitchFamily="34" charset="0"/>
                <a:cs typeface="Times New Roman" panose="02020603050405020304" pitchFamily="18" charset="0"/>
              </a:rPr>
              <a:t> </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07000"/>
              </a:lnSpc>
              <a:spcAft>
                <a:spcPts val="800"/>
              </a:spcAft>
              <a:buNone/>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66161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6DFC5-C512-B187-FCD7-2EFFEB89CEF6}"/>
              </a:ext>
            </a:extLst>
          </p:cNvPr>
          <p:cNvSpPr>
            <a:spLocks noGrp="1"/>
          </p:cNvSpPr>
          <p:nvPr>
            <p:ph type="title"/>
          </p:nvPr>
        </p:nvSpPr>
        <p:spPr>
          <a:xfrm>
            <a:off x="132522" y="383175"/>
            <a:ext cx="8878954" cy="936300"/>
          </a:xfrm>
        </p:spPr>
        <p:txBody>
          <a:bodyPr/>
          <a:lstStyle/>
          <a:p>
            <a:r>
              <a:rPr lang="es-ES" dirty="0"/>
              <a:t>El conjunto normativo en debate</a:t>
            </a:r>
          </a:p>
        </p:txBody>
      </p:sp>
      <p:sp>
        <p:nvSpPr>
          <p:cNvPr id="4" name="CuadroTexto 3">
            <a:extLst>
              <a:ext uri="{FF2B5EF4-FFF2-40B4-BE49-F238E27FC236}">
                <a16:creationId xmlns:a16="http://schemas.microsoft.com/office/drawing/2014/main" id="{65BBDB9D-9CEE-3F69-60EA-A25B6C178C27}"/>
              </a:ext>
            </a:extLst>
          </p:cNvPr>
          <p:cNvSpPr txBox="1"/>
          <p:nvPr/>
        </p:nvSpPr>
        <p:spPr>
          <a:xfrm>
            <a:off x="318053" y="1444487"/>
            <a:ext cx="8534400" cy="3139321"/>
          </a:xfrm>
          <a:prstGeom prst="rect">
            <a:avLst/>
          </a:prstGeom>
          <a:noFill/>
        </p:spPr>
        <p:txBody>
          <a:bodyPr wrap="square">
            <a:spAutoFit/>
          </a:bodyPr>
          <a:lstStyle/>
          <a:p>
            <a:pPr marL="285750" indent="-285750" algn="just">
              <a:buFont typeface="Arial" panose="020B0604020202020204" pitchFamily="34" charset="0"/>
              <a:buChar char="•"/>
            </a:pPr>
            <a:r>
              <a:rPr lang="es-ES" sz="1800" b="1" dirty="0">
                <a:solidFill>
                  <a:schemeClr val="tx1"/>
                </a:solidFill>
                <a:latin typeface="Montserrat" panose="00000500000000000000" pitchFamily="2" charset="0"/>
              </a:rPr>
              <a:t>DNU</a:t>
            </a:r>
            <a:r>
              <a:rPr lang="es-ES" sz="1800" dirty="0">
                <a:solidFill>
                  <a:srgbClr val="FF0000"/>
                </a:solidFill>
                <a:latin typeface="Montserrat" panose="00000500000000000000" pitchFamily="2" charset="0"/>
              </a:rPr>
              <a:t> </a:t>
            </a:r>
            <a:r>
              <a:rPr lang="es-ES" sz="1800" b="1" i="0" dirty="0">
                <a:solidFill>
                  <a:srgbClr val="FF0000"/>
                </a:solidFill>
                <a:effectLst/>
                <a:latin typeface="Montserrat" panose="00000500000000000000" pitchFamily="2" charset="0"/>
              </a:rPr>
              <a:t>70/2023 </a:t>
            </a:r>
            <a:r>
              <a:rPr lang="es-ES" sz="1800" b="1" dirty="0">
                <a:latin typeface="Montserrat" panose="00000500000000000000" pitchFamily="2" charset="0"/>
              </a:rPr>
              <a:t>BASES PARA LA RECONSTRUCCIÓN DE LA ECONOMÍA ARGENTINA  </a:t>
            </a:r>
            <a:r>
              <a:rPr lang="es-ES" sz="1800" b="1" i="0" dirty="0">
                <a:solidFill>
                  <a:schemeClr val="tx1"/>
                </a:solidFill>
                <a:effectLst/>
                <a:latin typeface="Montserrat" panose="00000500000000000000" pitchFamily="2" charset="0"/>
              </a:rPr>
              <a:t>  </a:t>
            </a:r>
            <a:r>
              <a:rPr lang="es-ES" sz="1800" i="0" dirty="0" err="1">
                <a:solidFill>
                  <a:schemeClr val="tx1"/>
                </a:solidFill>
                <a:effectLst>
                  <a:outerShdw blurRad="38100" dist="38100" dir="2700000" algn="tl">
                    <a:srgbClr val="000000">
                      <a:alpha val="43137"/>
                    </a:srgbClr>
                  </a:outerShdw>
                </a:effectLst>
                <a:latin typeface="Montserrat" panose="00000500000000000000" pitchFamily="2" charset="0"/>
              </a:rPr>
              <a:t>Tít.IV</a:t>
            </a:r>
            <a:r>
              <a:rPr lang="es-ES" sz="1800" i="0" dirty="0">
                <a:solidFill>
                  <a:schemeClr val="tx1"/>
                </a:solidFill>
                <a:effectLst>
                  <a:outerShdw blurRad="38100" dist="38100" dir="2700000" algn="tl">
                    <a:srgbClr val="000000">
                      <a:alpha val="43137"/>
                    </a:srgbClr>
                  </a:outerShdw>
                </a:effectLst>
                <a:latin typeface="Montserrat" panose="00000500000000000000" pitchFamily="2" charset="0"/>
              </a:rPr>
              <a:t> </a:t>
            </a:r>
            <a:r>
              <a:rPr lang="es-ES" sz="1800" dirty="0">
                <a:solidFill>
                  <a:schemeClr val="tx1"/>
                </a:solidFill>
                <a:effectLst>
                  <a:outerShdw blurRad="38100" dist="38100" dir="2700000" algn="tl">
                    <a:srgbClr val="000000">
                      <a:alpha val="43137"/>
                    </a:srgbClr>
                  </a:outerShdw>
                </a:effectLst>
                <a:latin typeface="Montserrat" panose="00000500000000000000" pitchFamily="2" charset="0"/>
              </a:rPr>
              <a:t>“Trabajo”  BO 20.12.2023 (</a:t>
            </a:r>
            <a:r>
              <a:rPr lang="es-ES" sz="1800" dirty="0">
                <a:solidFill>
                  <a:schemeClr val="tx1"/>
                </a:solidFill>
                <a:effectLst>
                  <a:outerShdw blurRad="38100" dist="38100" dir="2700000" algn="tl">
                    <a:srgbClr val="000000">
                      <a:alpha val="43137"/>
                    </a:srgbClr>
                  </a:outerShdw>
                </a:effectLst>
                <a:highlight>
                  <a:srgbClr val="FFFF00"/>
                </a:highlight>
                <a:latin typeface="Montserrat" panose="00000500000000000000" pitchFamily="2" charset="0"/>
              </a:rPr>
              <a:t>44 arts</a:t>
            </a:r>
            <a:r>
              <a:rPr lang="es-ES" sz="1800" dirty="0">
                <a:solidFill>
                  <a:schemeClr val="tx1"/>
                </a:solidFill>
                <a:effectLst>
                  <a:outerShdw blurRad="38100" dist="38100" dir="2700000" algn="tl">
                    <a:srgbClr val="000000">
                      <a:alpha val="43137"/>
                    </a:srgbClr>
                  </a:outerShdw>
                </a:effectLst>
                <a:latin typeface="Montserrat" panose="00000500000000000000" pitchFamily="2" charset="0"/>
              </a:rPr>
              <a:t>.).</a:t>
            </a:r>
            <a:endParaRPr lang="es-ES" sz="1800" i="0" dirty="0">
              <a:solidFill>
                <a:schemeClr val="tx1"/>
              </a:solidFill>
              <a:effectLst>
                <a:outerShdw blurRad="38100" dist="38100" dir="2700000" algn="tl">
                  <a:srgbClr val="000000">
                    <a:alpha val="43137"/>
                  </a:srgbClr>
                </a:outerShdw>
              </a:effectLst>
              <a:latin typeface="Montserrat" panose="00000500000000000000" pitchFamily="2" charset="0"/>
            </a:endParaRPr>
          </a:p>
          <a:p>
            <a:pPr algn="just"/>
            <a:r>
              <a:rPr lang="es-ES" sz="1800" b="1" i="0" dirty="0">
                <a:solidFill>
                  <a:srgbClr val="FF0000"/>
                </a:solidFill>
                <a:effectLst/>
                <a:latin typeface="Montserrat" panose="00000500000000000000" pitchFamily="2" charset="0"/>
              </a:rPr>
              <a:t> </a:t>
            </a:r>
          </a:p>
          <a:p>
            <a:pPr algn="just"/>
            <a:endParaRPr lang="es-ES" sz="1800" b="1" i="0" dirty="0">
              <a:solidFill>
                <a:srgbClr val="FF0000"/>
              </a:solidFill>
              <a:effectLst/>
              <a:latin typeface="Montserrat" panose="00000500000000000000" pitchFamily="2" charset="0"/>
            </a:endParaRPr>
          </a:p>
          <a:p>
            <a:pPr marL="285750" indent="-285750" algn="just">
              <a:buFont typeface="Arial" panose="020B0604020202020204" pitchFamily="34" charset="0"/>
              <a:buChar char="•"/>
            </a:pPr>
            <a:r>
              <a:rPr lang="es-ES" sz="1800" b="1" i="0" dirty="0">
                <a:solidFill>
                  <a:srgbClr val="FF0000"/>
                </a:solidFill>
                <a:effectLst/>
                <a:latin typeface="Montserrat" panose="00000500000000000000" pitchFamily="2" charset="0"/>
              </a:rPr>
              <a:t>27742</a:t>
            </a:r>
            <a:r>
              <a:rPr lang="es-ES" sz="1800" i="0" dirty="0">
                <a:solidFill>
                  <a:srgbClr val="000000"/>
                </a:solidFill>
                <a:effectLst/>
                <a:latin typeface="Montserrat" panose="00000500000000000000" pitchFamily="2" charset="0"/>
              </a:rPr>
              <a:t> </a:t>
            </a:r>
            <a:r>
              <a:rPr lang="es-ES" sz="1800" b="1" i="0" dirty="0">
                <a:solidFill>
                  <a:srgbClr val="000000"/>
                </a:solidFill>
                <a:effectLst/>
                <a:latin typeface="Montserrat" panose="00000500000000000000" pitchFamily="2" charset="0"/>
              </a:rPr>
              <a:t>Ley de BASES y PUNTOS DE PARTIDA PARA LA LIBERTAD DE LOS ARGENTINOS</a:t>
            </a:r>
            <a:r>
              <a:rPr lang="es-ES" sz="1800" b="1" dirty="0">
                <a:latin typeface="Montserrat" panose="00000500000000000000" pitchFamily="2" charset="0"/>
              </a:rPr>
              <a:t>: </a:t>
            </a:r>
            <a:r>
              <a:rPr lang="es-ES" sz="1800" dirty="0" err="1">
                <a:effectLst>
                  <a:outerShdw blurRad="38100" dist="38100" dir="2700000" algn="tl">
                    <a:srgbClr val="000000">
                      <a:alpha val="43137"/>
                    </a:srgbClr>
                  </a:outerShdw>
                </a:effectLst>
                <a:latin typeface="Montserrat" panose="00000500000000000000" pitchFamily="2" charset="0"/>
              </a:rPr>
              <a:t>Cap.IV</a:t>
            </a:r>
            <a:r>
              <a:rPr lang="es-ES" sz="1800" dirty="0">
                <a:effectLst>
                  <a:outerShdw blurRad="38100" dist="38100" dir="2700000" algn="tl">
                    <a:srgbClr val="000000">
                      <a:alpha val="43137"/>
                    </a:srgbClr>
                  </a:outerShdw>
                </a:effectLst>
                <a:latin typeface="Montserrat" panose="00000500000000000000" pitchFamily="2" charset="0"/>
              </a:rPr>
              <a:t> - T.1 Empleo Público; T III empleo registrado .IV Modernización laboral – BO 8.7.2024 (</a:t>
            </a:r>
            <a:r>
              <a:rPr lang="es-ES" sz="1800" dirty="0">
                <a:effectLst>
                  <a:outerShdw blurRad="38100" dist="38100" dir="2700000" algn="tl">
                    <a:srgbClr val="000000">
                      <a:alpha val="43137"/>
                    </a:srgbClr>
                  </a:outerShdw>
                </a:effectLst>
                <a:highlight>
                  <a:srgbClr val="FFFF00"/>
                </a:highlight>
                <a:latin typeface="Montserrat" panose="00000500000000000000" pitchFamily="2" charset="0"/>
              </a:rPr>
              <a:t>39 arts</a:t>
            </a:r>
            <a:r>
              <a:rPr lang="es-ES" sz="1800" dirty="0">
                <a:effectLst>
                  <a:outerShdw blurRad="38100" dist="38100" dir="2700000" algn="tl">
                    <a:srgbClr val="000000">
                      <a:alpha val="43137"/>
                    </a:srgbClr>
                  </a:outerShdw>
                </a:effectLst>
                <a:latin typeface="Montserrat" panose="00000500000000000000" pitchFamily="2" charset="0"/>
              </a:rPr>
              <a:t>.). </a:t>
            </a:r>
            <a:endParaRPr lang="es-ES" sz="1800" i="0" dirty="0">
              <a:solidFill>
                <a:srgbClr val="000000"/>
              </a:solidFill>
              <a:effectLst>
                <a:outerShdw blurRad="38100" dist="38100" dir="2700000" algn="tl">
                  <a:srgbClr val="000000">
                    <a:alpha val="43137"/>
                  </a:srgbClr>
                </a:outerShdw>
              </a:effectLst>
              <a:latin typeface="Montserrat" panose="00000500000000000000" pitchFamily="2" charset="0"/>
            </a:endParaRPr>
          </a:p>
          <a:p>
            <a:endParaRPr lang="es-ES" sz="1800" dirty="0">
              <a:effectLst>
                <a:outerShdw blurRad="38100" dist="38100" dir="2700000" algn="tl">
                  <a:srgbClr val="000000">
                    <a:alpha val="43137"/>
                  </a:srgbClr>
                </a:outerShdw>
              </a:effectLst>
              <a:latin typeface="Montserrat" panose="00000500000000000000" pitchFamily="2" charset="0"/>
            </a:endParaRPr>
          </a:p>
          <a:p>
            <a:endParaRPr lang="es-ES" sz="1800" b="1" dirty="0">
              <a:latin typeface="Montserrat" panose="00000500000000000000" pitchFamily="2" charset="0"/>
            </a:endParaRPr>
          </a:p>
          <a:p>
            <a:pPr marL="285750" indent="-285750" algn="just">
              <a:buFont typeface="Arial" panose="020B0604020202020204" pitchFamily="34" charset="0"/>
              <a:buChar char="•"/>
            </a:pPr>
            <a:r>
              <a:rPr lang="es-ES" sz="1800" b="1" dirty="0">
                <a:solidFill>
                  <a:srgbClr val="FF0000"/>
                </a:solidFill>
                <a:latin typeface="Montserrat" panose="00000500000000000000" pitchFamily="2" charset="0"/>
              </a:rPr>
              <a:t>27802  </a:t>
            </a:r>
            <a:r>
              <a:rPr lang="es-ES" sz="1800" b="1" dirty="0">
                <a:solidFill>
                  <a:schemeClr val="tx1"/>
                </a:solidFill>
                <a:latin typeface="Montserrat" panose="00000500000000000000" pitchFamily="2" charset="0"/>
              </a:rPr>
              <a:t>Ley de MODERNIZACIÓN LABORAL: </a:t>
            </a:r>
            <a:r>
              <a:rPr lang="es-ES" sz="1800" dirty="0">
                <a:solidFill>
                  <a:schemeClr val="tx1"/>
                </a:solidFill>
                <a:effectLst>
                  <a:outerShdw blurRad="38100" dist="38100" dir="2700000" algn="tl">
                    <a:srgbClr val="000000">
                      <a:alpha val="43137"/>
                    </a:srgbClr>
                  </a:outerShdw>
                </a:effectLst>
                <a:latin typeface="Montserrat" panose="00000500000000000000" pitchFamily="2" charset="0"/>
              </a:rPr>
              <a:t>25 títulos (22 Laborales y </a:t>
            </a:r>
            <a:r>
              <a:rPr lang="es-ES" sz="1800" dirty="0">
                <a:solidFill>
                  <a:schemeClr val="tx1"/>
                </a:solidFill>
                <a:effectLst>
                  <a:outerShdw blurRad="38100" dist="38100" dir="2700000" algn="tl">
                    <a:srgbClr val="000000">
                      <a:alpha val="43137"/>
                    </a:srgbClr>
                  </a:outerShdw>
                </a:effectLst>
                <a:highlight>
                  <a:srgbClr val="FFFF00"/>
                </a:highlight>
                <a:latin typeface="Montserrat" panose="00000500000000000000" pitchFamily="2" charset="0"/>
              </a:rPr>
              <a:t>176 arts</a:t>
            </a:r>
            <a:r>
              <a:rPr lang="es-ES" sz="1800" dirty="0">
                <a:solidFill>
                  <a:schemeClr val="tx1"/>
                </a:solidFill>
                <a:effectLst>
                  <a:outerShdw blurRad="38100" dist="38100" dir="2700000" algn="tl">
                    <a:srgbClr val="000000">
                      <a:alpha val="43137"/>
                    </a:srgbClr>
                  </a:outerShdw>
                </a:effectLst>
                <a:latin typeface="Montserrat" panose="00000500000000000000" pitchFamily="2" charset="0"/>
              </a:rPr>
              <a:t>.)- BO 6.3.2026</a:t>
            </a:r>
            <a:endParaRPr lang="es-ES" sz="1800" dirty="0">
              <a:solidFill>
                <a:srgbClr val="FF0000"/>
              </a:solidFill>
              <a:effectLst>
                <a:outerShdw blurRad="38100" dist="38100" dir="2700000" algn="tl">
                  <a:srgbClr val="000000">
                    <a:alpha val="43137"/>
                  </a:srgbClr>
                </a:outerShdw>
              </a:effectLst>
              <a:latin typeface="Montserrat" panose="00000500000000000000" pitchFamily="2" charset="0"/>
            </a:endParaRPr>
          </a:p>
        </p:txBody>
      </p:sp>
    </p:spTree>
    <p:extLst>
      <p:ext uri="{BB962C8B-B14F-4D97-AF65-F5344CB8AC3E}">
        <p14:creationId xmlns:p14="http://schemas.microsoft.com/office/powerpoint/2010/main" val="137081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68BB9D-4BBA-F86D-8B25-AD4952080FE7}"/>
              </a:ext>
            </a:extLst>
          </p:cNvPr>
          <p:cNvSpPr>
            <a:spLocks noGrp="1"/>
          </p:cNvSpPr>
          <p:nvPr>
            <p:ph type="title"/>
          </p:nvPr>
        </p:nvSpPr>
        <p:spPr>
          <a:xfrm>
            <a:off x="3968275" y="2624475"/>
            <a:ext cx="4462500" cy="841800"/>
          </a:xfrm>
        </p:spPr>
        <p:txBody>
          <a:bodyPr/>
          <a:lstStyle/>
          <a:p>
            <a:r>
              <a:rPr lang="es-ES" sz="4000" dirty="0"/>
              <a:t>Reforma laboral</a:t>
            </a:r>
          </a:p>
        </p:txBody>
      </p:sp>
      <p:sp>
        <p:nvSpPr>
          <p:cNvPr id="3" name="Subtítulo 2">
            <a:extLst>
              <a:ext uri="{FF2B5EF4-FFF2-40B4-BE49-F238E27FC236}">
                <a16:creationId xmlns:a16="http://schemas.microsoft.com/office/drawing/2014/main" id="{38B8DA9D-84DB-2453-082D-87E68DA379E8}"/>
              </a:ext>
            </a:extLst>
          </p:cNvPr>
          <p:cNvSpPr>
            <a:spLocks noGrp="1"/>
          </p:cNvSpPr>
          <p:nvPr>
            <p:ph type="subTitle" idx="1"/>
          </p:nvPr>
        </p:nvSpPr>
        <p:spPr/>
        <p:txBody>
          <a:bodyPr/>
          <a:lstStyle/>
          <a:p>
            <a:endParaRPr lang="es-ES" dirty="0"/>
          </a:p>
        </p:txBody>
      </p:sp>
      <p:sp>
        <p:nvSpPr>
          <p:cNvPr id="4" name="Título 3">
            <a:extLst>
              <a:ext uri="{FF2B5EF4-FFF2-40B4-BE49-F238E27FC236}">
                <a16:creationId xmlns:a16="http://schemas.microsoft.com/office/drawing/2014/main" id="{6008CB2F-FAED-9ECC-F3E8-78EAAF0E138D}"/>
              </a:ext>
            </a:extLst>
          </p:cNvPr>
          <p:cNvSpPr>
            <a:spLocks noGrp="1"/>
          </p:cNvSpPr>
          <p:nvPr>
            <p:ph type="title" idx="2"/>
          </p:nvPr>
        </p:nvSpPr>
        <p:spPr/>
        <p:txBody>
          <a:bodyPr/>
          <a:lstStyle/>
          <a:p>
            <a:r>
              <a:rPr lang="es-ES" sz="3600" dirty="0">
                <a:solidFill>
                  <a:schemeClr val="accent5"/>
                </a:solidFill>
              </a:rPr>
              <a:t>01</a:t>
            </a:r>
          </a:p>
        </p:txBody>
      </p:sp>
    </p:spTree>
    <p:extLst>
      <p:ext uri="{BB962C8B-B14F-4D97-AF65-F5344CB8AC3E}">
        <p14:creationId xmlns:p14="http://schemas.microsoft.com/office/powerpoint/2010/main" val="271184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4DE816-1271-20EB-1AB4-B4226EC0C25C}"/>
              </a:ext>
            </a:extLst>
          </p:cNvPr>
          <p:cNvSpPr>
            <a:spLocks noGrp="1"/>
          </p:cNvSpPr>
          <p:nvPr>
            <p:ph type="title"/>
          </p:nvPr>
        </p:nvSpPr>
        <p:spPr/>
        <p:txBody>
          <a:bodyPr>
            <a:normAutofit fontScale="90000"/>
          </a:bodyPr>
          <a:lstStyle/>
          <a:p>
            <a:pPr algn="ctr"/>
            <a:r>
              <a:rPr lang="es-ES" dirty="0"/>
              <a:t>	REFORMA LABORAL </a:t>
            </a:r>
            <a:r>
              <a:rPr lang="es-ES" b="0" i="1" dirty="0"/>
              <a:t>de HECHO</a:t>
            </a:r>
          </a:p>
        </p:txBody>
      </p:sp>
      <p:sp>
        <p:nvSpPr>
          <p:cNvPr id="3" name="Marcador de texto 2">
            <a:extLst>
              <a:ext uri="{FF2B5EF4-FFF2-40B4-BE49-F238E27FC236}">
                <a16:creationId xmlns:a16="http://schemas.microsoft.com/office/drawing/2014/main" id="{5CC807D5-53CB-797B-1B83-3CE53DDB4D24}"/>
              </a:ext>
            </a:extLst>
          </p:cNvPr>
          <p:cNvSpPr>
            <a:spLocks noGrp="1"/>
          </p:cNvSpPr>
          <p:nvPr>
            <p:ph type="body" idx="1"/>
          </p:nvPr>
        </p:nvSpPr>
        <p:spPr>
          <a:xfrm>
            <a:off x="122842" y="1043450"/>
            <a:ext cx="8898316" cy="3816567"/>
          </a:xfrm>
        </p:spPr>
        <p:txBody>
          <a:bodyPr>
            <a:normAutofit/>
          </a:bodyPr>
          <a:lstStyle/>
          <a:p>
            <a:pPr algn="just"/>
            <a:endParaRPr lang="es-ES" b="1" dirty="0">
              <a:solidFill>
                <a:schemeClr val="accent5"/>
              </a:solidFill>
            </a:endParaRPr>
          </a:p>
          <a:p>
            <a:pPr algn="just"/>
            <a:r>
              <a:rPr lang="es-ES" b="1" dirty="0">
                <a:solidFill>
                  <a:schemeClr val="accent5"/>
                </a:solidFill>
              </a:rPr>
              <a:t>Desde 2024 el salario mínimo real es menos del 50% en 2015 y menor los noventa y perdió 1/3 de su poder adquisitivo </a:t>
            </a:r>
            <a:r>
              <a:rPr lang="es-ES" dirty="0">
                <a:solidFill>
                  <a:schemeClr val="accent5"/>
                </a:solidFill>
              </a:rPr>
              <a:t>( hoy $760 mil).</a:t>
            </a:r>
          </a:p>
          <a:p>
            <a:pPr algn="just"/>
            <a:endParaRPr lang="es-ES" dirty="0">
              <a:solidFill>
                <a:schemeClr val="accent5"/>
              </a:solidFill>
            </a:endParaRPr>
          </a:p>
          <a:p>
            <a:pPr algn="just"/>
            <a:r>
              <a:rPr lang="es-ES" b="1" dirty="0">
                <a:solidFill>
                  <a:schemeClr val="accent5"/>
                </a:solidFill>
              </a:rPr>
              <a:t>Masa salarial reducción, del </a:t>
            </a:r>
            <a:r>
              <a:rPr lang="es-ES" b="1" dirty="0">
                <a:solidFill>
                  <a:srgbClr val="FF0000"/>
                </a:solidFill>
              </a:rPr>
              <a:t>44,7% al 43,4% </a:t>
            </a:r>
            <a:r>
              <a:rPr lang="es-ES" b="1" dirty="0">
                <a:solidFill>
                  <a:schemeClr val="accent5"/>
                </a:solidFill>
              </a:rPr>
              <a:t> </a:t>
            </a:r>
            <a:r>
              <a:rPr lang="es-ES" dirty="0">
                <a:solidFill>
                  <a:schemeClr val="accent5"/>
                </a:solidFill>
              </a:rPr>
              <a:t>(10/23 al 10/25 CIFRA 1.26 ).</a:t>
            </a:r>
            <a:endParaRPr lang="es-ES" b="1" dirty="0">
              <a:solidFill>
                <a:schemeClr val="accent5"/>
              </a:solidFill>
            </a:endParaRPr>
          </a:p>
          <a:p>
            <a:pPr algn="just"/>
            <a:endParaRPr lang="es-ES" b="1" dirty="0">
              <a:solidFill>
                <a:schemeClr val="accent5"/>
              </a:solidFill>
            </a:endParaRPr>
          </a:p>
          <a:p>
            <a:pPr algn="just"/>
            <a:r>
              <a:rPr lang="es-ES" b="1" dirty="0">
                <a:solidFill>
                  <a:schemeClr val="accent5"/>
                </a:solidFill>
              </a:rPr>
              <a:t>1/23 a 1/25: creación 486.600 puestos netos concentrados en categorías informales, con caída de </a:t>
            </a:r>
            <a:r>
              <a:rPr lang="es-ES" b="1" dirty="0">
                <a:solidFill>
                  <a:srgbClr val="FF0000"/>
                </a:solidFill>
              </a:rPr>
              <a:t>222.300 asalariados registrados</a:t>
            </a:r>
            <a:r>
              <a:rPr lang="es-ES" b="1" dirty="0">
                <a:solidFill>
                  <a:schemeClr val="accent5"/>
                </a:solidFill>
              </a:rPr>
              <a:t>. </a:t>
            </a:r>
          </a:p>
          <a:p>
            <a:pPr algn="just"/>
            <a:endParaRPr lang="es-ES" b="1" dirty="0">
              <a:solidFill>
                <a:schemeClr val="accent5"/>
              </a:solidFill>
            </a:endParaRPr>
          </a:p>
          <a:p>
            <a:pPr algn="just"/>
            <a:r>
              <a:rPr lang="es-ES" b="1" dirty="0">
                <a:solidFill>
                  <a:schemeClr val="accent5"/>
                </a:solidFill>
              </a:rPr>
              <a:t>El 85% del incremento son de trabajadores por cuenta propia informales, mientras la desocupación subió de 5,7% a 6,6%.</a:t>
            </a:r>
          </a:p>
          <a:p>
            <a:endParaRPr lang="es-ES" dirty="0"/>
          </a:p>
        </p:txBody>
      </p:sp>
    </p:spTree>
    <p:extLst>
      <p:ext uri="{BB962C8B-B14F-4D97-AF65-F5344CB8AC3E}">
        <p14:creationId xmlns:p14="http://schemas.microsoft.com/office/powerpoint/2010/main" val="1094977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B6A0C79-8D29-3205-8AE4-9508207937B2}"/>
              </a:ext>
            </a:extLst>
          </p:cNvPr>
          <p:cNvPicPr>
            <a:picLocks noChangeAspect="1"/>
          </p:cNvPicPr>
          <p:nvPr/>
        </p:nvPicPr>
        <p:blipFill>
          <a:blip r:embed="rId2"/>
          <a:stretch>
            <a:fillRect/>
          </a:stretch>
        </p:blipFill>
        <p:spPr>
          <a:xfrm>
            <a:off x="854242" y="240632"/>
            <a:ext cx="7291137" cy="4511842"/>
          </a:xfrm>
          <a:prstGeom prst="rect">
            <a:avLst/>
          </a:prstGeom>
        </p:spPr>
      </p:pic>
    </p:spTree>
    <p:extLst>
      <p:ext uri="{BB962C8B-B14F-4D97-AF65-F5344CB8AC3E}">
        <p14:creationId xmlns:p14="http://schemas.microsoft.com/office/powerpoint/2010/main" val="347979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248D2216-B61D-DAA2-E842-B947D818FFAB}"/>
              </a:ext>
            </a:extLst>
          </p:cNvPr>
          <p:cNvSpPr>
            <a:spLocks noGrp="1"/>
          </p:cNvSpPr>
          <p:nvPr>
            <p:ph type="title"/>
          </p:nvPr>
        </p:nvSpPr>
        <p:spPr>
          <a:xfrm>
            <a:off x="410817" y="198578"/>
            <a:ext cx="8015283" cy="647700"/>
          </a:xfrm>
        </p:spPr>
        <p:txBody>
          <a:bodyPr/>
          <a:lstStyle/>
          <a:p>
            <a:pPr algn="ctr"/>
            <a:r>
              <a:rPr lang="es-MX" dirty="0"/>
              <a:t>Temas de la OIT que no aparecen en la RF</a:t>
            </a:r>
            <a:endParaRPr lang="es-CL" dirty="0"/>
          </a:p>
        </p:txBody>
      </p:sp>
      <p:cxnSp>
        <p:nvCxnSpPr>
          <p:cNvPr id="5" name="Conector recto 4">
            <a:extLst>
              <a:ext uri="{FF2B5EF4-FFF2-40B4-BE49-F238E27FC236}">
                <a16:creationId xmlns:a16="http://schemas.microsoft.com/office/drawing/2014/main" id="{EEE1A436-5A8D-7BB1-CE8D-63FB77E9544B}"/>
              </a:ext>
            </a:extLst>
          </p:cNvPr>
          <p:cNvCxnSpPr>
            <a:cxnSpLocks/>
          </p:cNvCxnSpPr>
          <p:nvPr/>
        </p:nvCxnSpPr>
        <p:spPr>
          <a:xfrm>
            <a:off x="878723" y="1239919"/>
            <a:ext cx="7193795" cy="63039"/>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712A7015-7C1E-3E7C-9AE0-D85AD474ABBE}"/>
              </a:ext>
            </a:extLst>
          </p:cNvPr>
          <p:cNvCxnSpPr>
            <a:cxnSpLocks/>
          </p:cNvCxnSpPr>
          <p:nvPr/>
        </p:nvCxnSpPr>
        <p:spPr>
          <a:xfrm>
            <a:off x="1303131" y="1570383"/>
            <a:ext cx="0" cy="5080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4A1C68C8-E6B0-CF3C-4D36-0E8C391E211C}"/>
              </a:ext>
            </a:extLst>
          </p:cNvPr>
          <p:cNvSpPr txBox="1"/>
          <p:nvPr/>
        </p:nvSpPr>
        <p:spPr>
          <a:xfrm>
            <a:off x="647221" y="2173356"/>
            <a:ext cx="1389196" cy="738664"/>
          </a:xfrm>
          <a:prstGeom prst="rect">
            <a:avLst/>
          </a:prstGeom>
          <a:noFill/>
        </p:spPr>
        <p:txBody>
          <a:bodyPr wrap="square" rtlCol="0">
            <a:spAutoFit/>
          </a:bodyPr>
          <a:lstStyle/>
          <a:p>
            <a:pPr algn="ctr"/>
            <a:r>
              <a:rPr lang="es-MX" dirty="0">
                <a:solidFill>
                  <a:srgbClr val="FF0000"/>
                </a:solidFill>
                <a:latin typeface="Montserrat" panose="00000500000000000000" pitchFamily="2" charset="0"/>
              </a:rPr>
              <a:t>Salud y Seguridad en el Trabajo</a:t>
            </a:r>
            <a:endParaRPr lang="es-CL" dirty="0">
              <a:solidFill>
                <a:srgbClr val="FF0000"/>
              </a:solidFill>
              <a:latin typeface="Montserrat" panose="00000500000000000000" pitchFamily="2" charset="0"/>
            </a:endParaRPr>
          </a:p>
        </p:txBody>
      </p:sp>
      <p:sp>
        <p:nvSpPr>
          <p:cNvPr id="16" name="CuadroTexto 15">
            <a:extLst>
              <a:ext uri="{FF2B5EF4-FFF2-40B4-BE49-F238E27FC236}">
                <a16:creationId xmlns:a16="http://schemas.microsoft.com/office/drawing/2014/main" id="{FB791848-3589-1B6D-887A-9E8531CE215C}"/>
              </a:ext>
            </a:extLst>
          </p:cNvPr>
          <p:cNvSpPr txBox="1"/>
          <p:nvPr/>
        </p:nvSpPr>
        <p:spPr>
          <a:xfrm>
            <a:off x="1861434" y="3423931"/>
            <a:ext cx="1389196" cy="738664"/>
          </a:xfrm>
          <a:prstGeom prst="rect">
            <a:avLst/>
          </a:prstGeom>
          <a:noFill/>
        </p:spPr>
        <p:txBody>
          <a:bodyPr wrap="square" rtlCol="0">
            <a:spAutoFit/>
          </a:bodyPr>
          <a:lstStyle/>
          <a:p>
            <a:pPr algn="ctr"/>
            <a:r>
              <a:rPr lang="es-MX" dirty="0">
                <a:solidFill>
                  <a:srgbClr val="FF0000"/>
                </a:solidFill>
                <a:latin typeface="Montserrat" panose="00000500000000000000" pitchFamily="2" charset="0"/>
              </a:rPr>
              <a:t>Riesgos Psicosociales del Trabajo</a:t>
            </a:r>
            <a:endParaRPr lang="es-CL" dirty="0">
              <a:solidFill>
                <a:srgbClr val="FF0000"/>
              </a:solidFill>
              <a:latin typeface="Montserrat" panose="00000500000000000000" pitchFamily="2" charset="0"/>
            </a:endParaRPr>
          </a:p>
        </p:txBody>
      </p:sp>
      <p:sp>
        <p:nvSpPr>
          <p:cNvPr id="17" name="CuadroTexto 16">
            <a:extLst>
              <a:ext uri="{FF2B5EF4-FFF2-40B4-BE49-F238E27FC236}">
                <a16:creationId xmlns:a16="http://schemas.microsoft.com/office/drawing/2014/main" id="{6C1C6553-CD9F-3B97-DD3A-5673F5D6BCB4}"/>
              </a:ext>
            </a:extLst>
          </p:cNvPr>
          <p:cNvSpPr txBox="1"/>
          <p:nvPr/>
        </p:nvSpPr>
        <p:spPr>
          <a:xfrm>
            <a:off x="5948552" y="3262843"/>
            <a:ext cx="2340032" cy="738664"/>
          </a:xfrm>
          <a:prstGeom prst="rect">
            <a:avLst/>
          </a:prstGeom>
          <a:noFill/>
        </p:spPr>
        <p:txBody>
          <a:bodyPr wrap="square" rtlCol="0">
            <a:spAutoFit/>
          </a:bodyPr>
          <a:lstStyle/>
          <a:p>
            <a:pPr algn="ctr"/>
            <a:r>
              <a:rPr kumimoji="0" lang="es-MX" sz="1400" b="0" i="0" u="none" strike="noStrike" kern="0" cap="none" spc="0" normalizeH="0" baseline="0" noProof="0" dirty="0">
                <a:ln>
                  <a:noFill/>
                </a:ln>
                <a:solidFill>
                  <a:srgbClr val="003BA3"/>
                </a:solidFill>
                <a:effectLst/>
                <a:uLnTx/>
                <a:uFillTx/>
                <a:latin typeface="Montserrat" panose="00000500000000000000" pitchFamily="2" charset="0"/>
                <a:cs typeface="Arial"/>
                <a:sym typeface="Arial"/>
              </a:rPr>
              <a:t>Unicidad contractual (Pacto Mundial para el empleo 2009 - 2022)</a:t>
            </a:r>
            <a:endParaRPr lang="es-CL" dirty="0">
              <a:solidFill>
                <a:schemeClr val="accent1"/>
              </a:solidFill>
              <a:latin typeface="Montserrat" panose="00000500000000000000" pitchFamily="2" charset="0"/>
            </a:endParaRPr>
          </a:p>
        </p:txBody>
      </p:sp>
      <p:cxnSp>
        <p:nvCxnSpPr>
          <p:cNvPr id="20" name="Conector recto 19">
            <a:extLst>
              <a:ext uri="{FF2B5EF4-FFF2-40B4-BE49-F238E27FC236}">
                <a16:creationId xmlns:a16="http://schemas.microsoft.com/office/drawing/2014/main" id="{2EA6F5B6-26D5-AB46-C79B-E183A6C4B6B1}"/>
              </a:ext>
            </a:extLst>
          </p:cNvPr>
          <p:cNvCxnSpPr>
            <a:cxnSpLocks/>
          </p:cNvCxnSpPr>
          <p:nvPr/>
        </p:nvCxnSpPr>
        <p:spPr>
          <a:xfrm>
            <a:off x="7652415" y="1480231"/>
            <a:ext cx="0" cy="5080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a16="http://schemas.microsoft.com/office/drawing/2014/main" id="{69FE3D6D-C03A-9EBD-7CBA-06E83834E7CE}"/>
              </a:ext>
            </a:extLst>
          </p:cNvPr>
          <p:cNvSpPr txBox="1"/>
          <p:nvPr/>
        </p:nvSpPr>
        <p:spPr>
          <a:xfrm>
            <a:off x="-108440" y="4427602"/>
            <a:ext cx="5954603" cy="738664"/>
          </a:xfrm>
          <a:prstGeom prst="rect">
            <a:avLst/>
          </a:prstGeom>
          <a:noFill/>
        </p:spPr>
        <p:txBody>
          <a:bodyPr wrap="square" rtlCol="0">
            <a:spAutoFit/>
          </a:bodyPr>
          <a:lstStyle/>
          <a:p>
            <a:pPr algn="ctr"/>
            <a:r>
              <a:rPr lang="es-MX" dirty="0">
                <a:solidFill>
                  <a:schemeClr val="accent1"/>
                </a:solidFill>
                <a:latin typeface="Montserrat" panose="00000500000000000000" pitchFamily="2" charset="0"/>
              </a:rPr>
              <a:t>                    </a:t>
            </a:r>
            <a:r>
              <a:rPr lang="es-MX" b="1" dirty="0">
                <a:solidFill>
                  <a:schemeClr val="accent1"/>
                </a:solidFill>
                <a:latin typeface="Montserrat" panose="00000500000000000000" pitchFamily="2" charset="0"/>
              </a:rPr>
              <a:t>R. 198/06  </a:t>
            </a:r>
            <a:r>
              <a:rPr lang="es-MX" dirty="0">
                <a:solidFill>
                  <a:schemeClr val="accent1"/>
                </a:solidFill>
                <a:latin typeface="Montserrat" panose="00000500000000000000" pitchFamily="2" charset="0"/>
              </a:rPr>
              <a:t>Presunción RL	</a:t>
            </a:r>
            <a:r>
              <a:rPr lang="es-MX" b="1" dirty="0">
                <a:solidFill>
                  <a:srgbClr val="FF0000"/>
                </a:solidFill>
                <a:effectLst>
                  <a:outerShdw blurRad="38100" dist="38100" dir="2700000" algn="tl">
                    <a:srgbClr val="000000">
                      <a:alpha val="43137"/>
                    </a:srgbClr>
                  </a:outerShdw>
                </a:effectLst>
                <a:latin typeface="Montserrat" panose="00000500000000000000" pitchFamily="2" charset="0"/>
              </a:rPr>
              <a:t> Impacto </a:t>
            </a:r>
            <a:r>
              <a:rPr lang="es-MX" b="1" dirty="0" err="1">
                <a:solidFill>
                  <a:srgbClr val="FF0000"/>
                </a:solidFill>
                <a:effectLst>
                  <a:outerShdw blurRad="38100" dist="38100" dir="2700000" algn="tl">
                    <a:srgbClr val="000000">
                      <a:alpha val="43137"/>
                    </a:srgbClr>
                  </a:outerShdw>
                </a:effectLst>
                <a:latin typeface="Montserrat" panose="00000500000000000000" pitchFamily="2" charset="0"/>
              </a:rPr>
              <a:t>TICs</a:t>
            </a:r>
            <a:r>
              <a:rPr lang="es-MX" b="1" dirty="0">
                <a:solidFill>
                  <a:srgbClr val="FF0000"/>
                </a:solidFill>
                <a:effectLst>
                  <a:outerShdw blurRad="38100" dist="38100" dir="2700000" algn="tl">
                    <a:srgbClr val="000000">
                      <a:alpha val="43137"/>
                    </a:srgbClr>
                  </a:outerShdw>
                </a:effectLst>
                <a:latin typeface="Montserrat" panose="00000500000000000000" pitchFamily="2" charset="0"/>
              </a:rPr>
              <a:t> – IA</a:t>
            </a:r>
          </a:p>
          <a:p>
            <a:pPr algn="ctr"/>
            <a:r>
              <a:rPr lang="es-MX" dirty="0">
                <a:solidFill>
                  <a:schemeClr val="accent1"/>
                </a:solidFill>
                <a:latin typeface="Montserrat" panose="00000500000000000000" pitchFamily="2" charset="0"/>
              </a:rPr>
              <a:t>                                                                                  </a:t>
            </a:r>
            <a:r>
              <a:rPr lang="es-MX" b="1" dirty="0">
                <a:solidFill>
                  <a:schemeClr val="accent1"/>
                </a:solidFill>
                <a:latin typeface="Montserrat" panose="00000500000000000000" pitchFamily="2" charset="0"/>
              </a:rPr>
              <a:t>teletrabajo</a:t>
            </a:r>
          </a:p>
          <a:p>
            <a:r>
              <a:rPr lang="es-MX" b="1" dirty="0">
                <a:solidFill>
                  <a:srgbClr val="FFC000"/>
                </a:solidFill>
                <a:effectLst>
                  <a:outerShdw blurRad="38100" dist="38100" dir="2700000" algn="tl">
                    <a:srgbClr val="000000">
                      <a:alpha val="43137"/>
                    </a:srgbClr>
                  </a:outerShdw>
                </a:effectLst>
                <a:latin typeface="Montserrat" panose="00000500000000000000" pitchFamily="2" charset="0"/>
              </a:rPr>
              <a:t>                Disminuir Jornada de Trabajo       </a:t>
            </a:r>
            <a:r>
              <a:rPr lang="es-MX" b="1" dirty="0" err="1">
                <a:solidFill>
                  <a:srgbClr val="FF0000"/>
                </a:solidFill>
                <a:effectLst>
                  <a:outerShdw blurRad="38100" dist="38100" dir="2700000" algn="tl">
                    <a:srgbClr val="000000">
                      <a:alpha val="43137"/>
                    </a:srgbClr>
                  </a:outerShdw>
                </a:effectLst>
                <a:latin typeface="Montserrat" panose="00000500000000000000" pitchFamily="2" charset="0"/>
              </a:rPr>
              <a:t>Trab.Plataforma</a:t>
            </a:r>
            <a:endParaRPr lang="es-CL" b="1" dirty="0">
              <a:solidFill>
                <a:srgbClr val="FFC000"/>
              </a:solidFill>
              <a:effectLst>
                <a:outerShdw blurRad="38100" dist="38100" dir="2700000" algn="tl">
                  <a:srgbClr val="000000">
                    <a:alpha val="43137"/>
                  </a:srgbClr>
                </a:outerShdw>
              </a:effectLst>
              <a:latin typeface="Montserrat" panose="00000500000000000000" pitchFamily="2" charset="0"/>
            </a:endParaRPr>
          </a:p>
        </p:txBody>
      </p:sp>
      <p:sp>
        <p:nvSpPr>
          <p:cNvPr id="23" name="Abrir llave 22">
            <a:extLst>
              <a:ext uri="{FF2B5EF4-FFF2-40B4-BE49-F238E27FC236}">
                <a16:creationId xmlns:a16="http://schemas.microsoft.com/office/drawing/2014/main" id="{6953C60C-C039-B989-A09C-A87CF2135C2B}"/>
              </a:ext>
            </a:extLst>
          </p:cNvPr>
          <p:cNvSpPr/>
          <p:nvPr/>
        </p:nvSpPr>
        <p:spPr>
          <a:xfrm rot="5400000">
            <a:off x="6668037" y="1420117"/>
            <a:ext cx="592428" cy="3281966"/>
          </a:xfrm>
          <a:prstGeom prst="leftBrace">
            <a:avLst>
              <a:gd name="adj1" fmla="val 30072"/>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dirty="0"/>
          </a:p>
        </p:txBody>
      </p:sp>
      <p:sp>
        <p:nvSpPr>
          <p:cNvPr id="24" name="Abrir llave 23">
            <a:extLst>
              <a:ext uri="{FF2B5EF4-FFF2-40B4-BE49-F238E27FC236}">
                <a16:creationId xmlns:a16="http://schemas.microsoft.com/office/drawing/2014/main" id="{A56F85A2-C417-ABD0-AEB9-BEC35EF6B755}"/>
              </a:ext>
            </a:extLst>
          </p:cNvPr>
          <p:cNvSpPr/>
          <p:nvPr/>
        </p:nvSpPr>
        <p:spPr>
          <a:xfrm rot="5400000">
            <a:off x="2330062" y="1733354"/>
            <a:ext cx="592428" cy="2751786"/>
          </a:xfrm>
          <a:prstGeom prst="leftBrace">
            <a:avLst>
              <a:gd name="adj1" fmla="val 30072"/>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dirty="0"/>
          </a:p>
        </p:txBody>
      </p:sp>
      <p:sp>
        <p:nvSpPr>
          <p:cNvPr id="25" name="CuadroTexto 24">
            <a:extLst>
              <a:ext uri="{FF2B5EF4-FFF2-40B4-BE49-F238E27FC236}">
                <a16:creationId xmlns:a16="http://schemas.microsoft.com/office/drawing/2014/main" id="{9C34AC42-2F35-8A9A-EC10-D7E0806749E8}"/>
              </a:ext>
            </a:extLst>
          </p:cNvPr>
          <p:cNvSpPr txBox="1"/>
          <p:nvPr/>
        </p:nvSpPr>
        <p:spPr>
          <a:xfrm>
            <a:off x="5846164" y="4473319"/>
            <a:ext cx="2826191" cy="738664"/>
          </a:xfrm>
          <a:prstGeom prst="rect">
            <a:avLst/>
          </a:prstGeom>
          <a:noFill/>
        </p:spPr>
        <p:txBody>
          <a:bodyPr wrap="square" rtlCol="0">
            <a:spAutoFit/>
          </a:bodyPr>
          <a:lstStyle/>
          <a:p>
            <a:pPr marL="0" marR="266700" indent="0" algn="just">
              <a:buNone/>
            </a:pPr>
            <a:r>
              <a:rPr lang="es" dirty="0">
                <a:solidFill>
                  <a:schemeClr val="accent1"/>
                </a:solidFill>
                <a:latin typeface="Montserrat" panose="00000500000000000000" pitchFamily="2" charset="0"/>
                <a:ea typeface="Georgia"/>
                <a:cs typeface="Georgia"/>
                <a:sym typeface="Georgia"/>
              </a:rPr>
              <a:t>Perspectiva de genero Tareas de cuidado, OC 31/25 CO IDH</a:t>
            </a:r>
            <a:endParaRPr lang="es" sz="1000" dirty="0">
              <a:solidFill>
                <a:schemeClr val="accent1"/>
              </a:solidFill>
              <a:latin typeface="Montserrat" panose="00000500000000000000" pitchFamily="2" charset="0"/>
              <a:ea typeface="Georgia"/>
              <a:cs typeface="Georgia"/>
              <a:sym typeface="Georgia"/>
            </a:endParaRPr>
          </a:p>
        </p:txBody>
      </p:sp>
      <p:cxnSp>
        <p:nvCxnSpPr>
          <p:cNvPr id="27" name="Conector recto 26">
            <a:extLst>
              <a:ext uri="{FF2B5EF4-FFF2-40B4-BE49-F238E27FC236}">
                <a16:creationId xmlns:a16="http://schemas.microsoft.com/office/drawing/2014/main" id="{701F171F-ACBA-6F74-9B90-70153E7E93DA}"/>
              </a:ext>
            </a:extLst>
          </p:cNvPr>
          <p:cNvCxnSpPr>
            <a:cxnSpLocks/>
          </p:cNvCxnSpPr>
          <p:nvPr/>
        </p:nvCxnSpPr>
        <p:spPr>
          <a:xfrm>
            <a:off x="4344151" y="1531746"/>
            <a:ext cx="0" cy="5080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8" name="CuadroTexto 27">
            <a:extLst>
              <a:ext uri="{FF2B5EF4-FFF2-40B4-BE49-F238E27FC236}">
                <a16:creationId xmlns:a16="http://schemas.microsoft.com/office/drawing/2014/main" id="{7D8D1449-8AC1-719B-7E1E-FC2C89745ADA}"/>
              </a:ext>
            </a:extLst>
          </p:cNvPr>
          <p:cNvSpPr txBox="1"/>
          <p:nvPr/>
        </p:nvSpPr>
        <p:spPr>
          <a:xfrm>
            <a:off x="3304502" y="2166669"/>
            <a:ext cx="2202375" cy="738664"/>
          </a:xfrm>
          <a:prstGeom prst="rect">
            <a:avLst/>
          </a:prstGeom>
          <a:noFill/>
        </p:spPr>
        <p:txBody>
          <a:bodyPr wrap="square" rtlCol="0">
            <a:spAutoFit/>
          </a:bodyPr>
          <a:lstStyle/>
          <a:p>
            <a:pPr algn="ctr"/>
            <a:r>
              <a:rPr lang="es-CL" b="1" dirty="0">
                <a:solidFill>
                  <a:srgbClr val="FFC000"/>
                </a:solidFill>
                <a:latin typeface="Montserrat" panose="00000500000000000000" pitchFamily="2" charset="0"/>
              </a:rPr>
              <a:t>Reconocimiento de la informalidad  </a:t>
            </a:r>
            <a:r>
              <a:rPr lang="es-CL" b="1" dirty="0">
                <a:solidFill>
                  <a:schemeClr val="tx1"/>
                </a:solidFill>
                <a:latin typeface="Montserrat" panose="00000500000000000000" pitchFamily="2" charset="0"/>
              </a:rPr>
              <a:t>R.204/15</a:t>
            </a:r>
          </a:p>
        </p:txBody>
      </p:sp>
      <p:cxnSp>
        <p:nvCxnSpPr>
          <p:cNvPr id="30" name="Conector recto 29">
            <a:extLst>
              <a:ext uri="{FF2B5EF4-FFF2-40B4-BE49-F238E27FC236}">
                <a16:creationId xmlns:a16="http://schemas.microsoft.com/office/drawing/2014/main" id="{778A075E-6F18-30FE-3460-C5DC4D17ACB1}"/>
              </a:ext>
            </a:extLst>
          </p:cNvPr>
          <p:cNvCxnSpPr>
            <a:cxnSpLocks/>
          </p:cNvCxnSpPr>
          <p:nvPr/>
        </p:nvCxnSpPr>
        <p:spPr>
          <a:xfrm>
            <a:off x="4405690" y="3539263"/>
            <a:ext cx="0" cy="5080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1" name="CuadroTexto 30">
            <a:extLst>
              <a:ext uri="{FF2B5EF4-FFF2-40B4-BE49-F238E27FC236}">
                <a16:creationId xmlns:a16="http://schemas.microsoft.com/office/drawing/2014/main" id="{2F21CD3B-FB4F-21A3-9F0F-CDD094545F99}"/>
              </a:ext>
            </a:extLst>
          </p:cNvPr>
          <p:cNvSpPr txBox="1"/>
          <p:nvPr/>
        </p:nvSpPr>
        <p:spPr>
          <a:xfrm>
            <a:off x="6455053" y="2071006"/>
            <a:ext cx="2509320" cy="523220"/>
          </a:xfrm>
          <a:prstGeom prst="rect">
            <a:avLst/>
          </a:prstGeom>
          <a:noFill/>
        </p:spPr>
        <p:txBody>
          <a:bodyPr wrap="square" rtlCol="0">
            <a:spAutoFit/>
          </a:bodyPr>
          <a:lstStyle/>
          <a:p>
            <a:endParaRPr lang="es-MX" dirty="0">
              <a:solidFill>
                <a:schemeClr val="accent1"/>
              </a:solidFill>
              <a:latin typeface="Montserrat" panose="00000500000000000000" pitchFamily="2" charset="0"/>
            </a:endParaRPr>
          </a:p>
          <a:p>
            <a:r>
              <a:rPr lang="es-MX" dirty="0">
                <a:solidFill>
                  <a:schemeClr val="accent1"/>
                </a:solidFill>
                <a:latin typeface="Montserrat" panose="00000500000000000000" pitchFamily="2" charset="0"/>
              </a:rPr>
              <a:t>Tercerización </a:t>
            </a:r>
            <a:endParaRPr lang="es-CL" dirty="0">
              <a:solidFill>
                <a:schemeClr val="accent1"/>
              </a:solidFill>
              <a:latin typeface="Montserrat" panose="00000500000000000000" pitchFamily="2" charset="0"/>
            </a:endParaRPr>
          </a:p>
        </p:txBody>
      </p:sp>
      <p:pic>
        <p:nvPicPr>
          <p:cNvPr id="22" name="Imagen 21">
            <a:extLst>
              <a:ext uri="{FF2B5EF4-FFF2-40B4-BE49-F238E27FC236}">
                <a16:creationId xmlns:a16="http://schemas.microsoft.com/office/drawing/2014/main" id="{1741E29B-BD44-772E-A3FF-52A505142C61}"/>
              </a:ext>
            </a:extLst>
          </p:cNvPr>
          <p:cNvPicPr>
            <a:picLocks noChangeAspect="1"/>
          </p:cNvPicPr>
          <p:nvPr/>
        </p:nvPicPr>
        <p:blipFill>
          <a:blip r:embed="rId3"/>
          <a:stretch>
            <a:fillRect/>
          </a:stretch>
        </p:blipFill>
        <p:spPr>
          <a:xfrm>
            <a:off x="951875" y="4247795"/>
            <a:ext cx="7242676" cy="146317"/>
          </a:xfrm>
          <a:prstGeom prst="rect">
            <a:avLst/>
          </a:prstGeom>
        </p:spPr>
      </p:pic>
    </p:spTree>
    <p:extLst>
      <p:ext uri="{BB962C8B-B14F-4D97-AF65-F5344CB8AC3E}">
        <p14:creationId xmlns:p14="http://schemas.microsoft.com/office/powerpoint/2010/main" val="283328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B392D-4190-15BB-FFEC-78AC00149C5D}"/>
              </a:ext>
            </a:extLst>
          </p:cNvPr>
          <p:cNvSpPr>
            <a:spLocks noGrp="1"/>
          </p:cNvSpPr>
          <p:nvPr>
            <p:ph type="title"/>
          </p:nvPr>
        </p:nvSpPr>
        <p:spPr/>
        <p:txBody>
          <a:bodyPr/>
          <a:lstStyle/>
          <a:p>
            <a:r>
              <a:rPr kumimoji="0" lang="es-ES" sz="2800" b="1" i="0" u="none" strike="noStrike" kern="0" cap="none" spc="0" normalizeH="0" baseline="0" noProof="0" dirty="0">
                <a:ln>
                  <a:noFill/>
                </a:ln>
                <a:solidFill>
                  <a:srgbClr val="003BA3"/>
                </a:solidFill>
                <a:effectLst/>
                <a:uLnTx/>
                <a:uFillTx/>
                <a:latin typeface="Montserrat"/>
                <a:sym typeface="Montserrat"/>
              </a:rPr>
              <a:t/>
            </a:r>
            <a:br>
              <a:rPr kumimoji="0" lang="es-ES" sz="2800" b="1" i="0" u="none" strike="noStrike" kern="0" cap="none" spc="0" normalizeH="0" baseline="0" noProof="0" dirty="0">
                <a:ln>
                  <a:noFill/>
                </a:ln>
                <a:solidFill>
                  <a:srgbClr val="003BA3"/>
                </a:solidFill>
                <a:effectLst/>
                <a:uLnTx/>
                <a:uFillTx/>
                <a:latin typeface="Montserrat"/>
                <a:sym typeface="Montserrat"/>
              </a:rPr>
            </a:br>
            <a:r>
              <a:rPr kumimoji="0" lang="es-ES" sz="2800" b="1" i="0" u="none" strike="noStrike" kern="0" cap="none" spc="0" normalizeH="0" baseline="0" noProof="0" dirty="0">
                <a:ln>
                  <a:noFill/>
                </a:ln>
                <a:solidFill>
                  <a:srgbClr val="003BA3"/>
                </a:solidFill>
                <a:effectLst/>
                <a:uLnTx/>
                <a:uFillTx/>
                <a:latin typeface="Montserrat"/>
                <a:sym typeface="Montserrat"/>
              </a:rPr>
              <a:t/>
            </a:r>
            <a:br>
              <a:rPr kumimoji="0" lang="es-ES" sz="2800" b="1" i="0" u="none" strike="noStrike" kern="0" cap="none" spc="0" normalizeH="0" baseline="0" noProof="0" dirty="0">
                <a:ln>
                  <a:noFill/>
                </a:ln>
                <a:solidFill>
                  <a:srgbClr val="003BA3"/>
                </a:solidFill>
                <a:effectLst/>
                <a:uLnTx/>
                <a:uFillTx/>
                <a:latin typeface="Montserrat"/>
                <a:sym typeface="Montserrat"/>
              </a:rPr>
            </a:br>
            <a:r>
              <a:rPr kumimoji="0" lang="es-ES" sz="2800" b="1" i="0" u="none" strike="noStrike" kern="0" cap="none" spc="0" normalizeH="0" baseline="0" noProof="0" dirty="0">
                <a:ln>
                  <a:noFill/>
                </a:ln>
                <a:solidFill>
                  <a:srgbClr val="003BA3"/>
                </a:solidFill>
                <a:effectLst/>
                <a:uLnTx/>
                <a:uFillTx/>
                <a:latin typeface="Montserrat"/>
                <a:sym typeface="Montserrat"/>
              </a:rPr>
              <a:t>Enfoques de una reforma laboral</a:t>
            </a:r>
            <a:endParaRPr lang="es-ES" dirty="0"/>
          </a:p>
        </p:txBody>
      </p:sp>
      <p:sp>
        <p:nvSpPr>
          <p:cNvPr id="3" name="Marcador de texto 2">
            <a:extLst>
              <a:ext uri="{FF2B5EF4-FFF2-40B4-BE49-F238E27FC236}">
                <a16:creationId xmlns:a16="http://schemas.microsoft.com/office/drawing/2014/main" id="{46223A16-8F5F-9614-A8EB-494723DA3B6B}"/>
              </a:ext>
            </a:extLst>
          </p:cNvPr>
          <p:cNvSpPr>
            <a:spLocks noGrp="1"/>
          </p:cNvSpPr>
          <p:nvPr>
            <p:ph type="body" idx="1"/>
          </p:nvPr>
        </p:nvSpPr>
        <p:spPr/>
        <p:txBody>
          <a:bodyPr>
            <a:normAutofit/>
          </a:bodyPr>
          <a:lstStyle/>
          <a:p>
            <a:pPr marL="139700" indent="0">
              <a:buNone/>
            </a:pPr>
            <a:r>
              <a:rPr lang="es-ES" sz="1600" b="1" i="1" spc="-40" dirty="0">
                <a:solidFill>
                  <a:srgbClr val="FF0000"/>
                </a:solidFill>
                <a:effectLst/>
                <a:latin typeface="Montserrat" panose="00000500000000000000" pitchFamily="2" charset="0"/>
                <a:ea typeface="Times New Roman" panose="02020603050405020304" pitchFamily="18" charset="0"/>
                <a:cs typeface="Times New Roman" panose="02020603050405020304" pitchFamily="18" charset="0"/>
              </a:rPr>
              <a:t>Ante las desigualdades contemporáneas:</a:t>
            </a:r>
          </a:p>
          <a:p>
            <a:pPr marL="139700" indent="0" algn="just">
              <a:buNone/>
            </a:pPr>
            <a:endParaRPr lang="es-ES" sz="2000" b="1" i="1" spc="-40" dirty="0">
              <a:solidFill>
                <a:schemeClr val="accent5"/>
              </a:solidFill>
              <a:latin typeface="Montserrat" panose="00000500000000000000" pitchFamily="2" charset="0"/>
              <a:ea typeface="Times New Roman" panose="02020603050405020304" pitchFamily="18" charset="0"/>
              <a:cs typeface="Times New Roman" panose="02020603050405020304" pitchFamily="18" charset="0"/>
            </a:endParaRPr>
          </a:p>
          <a:p>
            <a:pPr marL="139700" indent="0" algn="just">
              <a:buNone/>
            </a:pPr>
            <a:r>
              <a:rPr lang="es-ES" sz="2000" i="1" spc="-4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400" dirty="0">
                <a:latin typeface="Montserrat" panose="00000500000000000000" pitchFamily="2" charset="0"/>
              </a:rPr>
              <a:t>El Dir.Gral.* de la OIT aboga por un </a:t>
            </a:r>
            <a:r>
              <a:rPr lang="es-ES" sz="1400" b="1" i="1" dirty="0">
                <a:solidFill>
                  <a:schemeClr val="accent5"/>
                </a:solidFill>
                <a:latin typeface="Montserrat" panose="00000500000000000000" pitchFamily="2" charset="0"/>
              </a:rPr>
              <a:t>enfoque integrado del empleo, los derechos y el crecimiento</a:t>
            </a:r>
            <a:r>
              <a:rPr lang="es-ES" sz="1400" dirty="0">
                <a:latin typeface="Montserrat" panose="00000500000000000000" pitchFamily="2" charset="0"/>
              </a:rPr>
              <a:t>.…”</a:t>
            </a:r>
            <a:r>
              <a:rPr lang="es-ES" sz="1400" i="1" dirty="0">
                <a:latin typeface="Montserrat" panose="00000500000000000000" pitchFamily="2" charset="0"/>
              </a:rPr>
              <a:t>El trabajo decente debe ser un objetivo explícito de la política económica…” </a:t>
            </a:r>
          </a:p>
          <a:p>
            <a:pPr algn="just"/>
            <a:endParaRPr lang="es-ES" sz="1100" dirty="0">
              <a:latin typeface="Montserrat" panose="00000500000000000000" pitchFamily="2" charset="0"/>
            </a:endParaRPr>
          </a:p>
          <a:p>
            <a:pPr marL="139700" indent="0" algn="just">
              <a:buNone/>
            </a:pPr>
            <a:endParaRPr lang="es-ES" dirty="0"/>
          </a:p>
        </p:txBody>
      </p:sp>
      <p:pic>
        <p:nvPicPr>
          <p:cNvPr id="4" name="Imagen 3">
            <a:extLst>
              <a:ext uri="{FF2B5EF4-FFF2-40B4-BE49-F238E27FC236}">
                <a16:creationId xmlns:a16="http://schemas.microsoft.com/office/drawing/2014/main" id="{220763E6-0805-A711-4B7A-7406F2DB5BCE}"/>
              </a:ext>
            </a:extLst>
          </p:cNvPr>
          <p:cNvPicPr>
            <a:picLocks noChangeAspect="1"/>
          </p:cNvPicPr>
          <p:nvPr/>
        </p:nvPicPr>
        <p:blipFill>
          <a:blip r:embed="rId3"/>
          <a:stretch>
            <a:fillRect/>
          </a:stretch>
        </p:blipFill>
        <p:spPr>
          <a:xfrm>
            <a:off x="78658" y="4000903"/>
            <a:ext cx="1492447" cy="974219"/>
          </a:xfrm>
          <a:prstGeom prst="rect">
            <a:avLst/>
          </a:prstGeom>
        </p:spPr>
      </p:pic>
      <p:sp>
        <p:nvSpPr>
          <p:cNvPr id="8" name="CuadroTexto 7">
            <a:extLst>
              <a:ext uri="{FF2B5EF4-FFF2-40B4-BE49-F238E27FC236}">
                <a16:creationId xmlns:a16="http://schemas.microsoft.com/office/drawing/2014/main" id="{E4466E49-C7C7-604F-31A8-7B153C5453BC}"/>
              </a:ext>
            </a:extLst>
          </p:cNvPr>
          <p:cNvSpPr txBox="1"/>
          <p:nvPr/>
        </p:nvSpPr>
        <p:spPr>
          <a:xfrm>
            <a:off x="5627320" y="4000904"/>
            <a:ext cx="3438022" cy="553998"/>
          </a:xfrm>
          <a:prstGeom prst="rect">
            <a:avLst/>
          </a:prstGeom>
          <a:noFill/>
        </p:spPr>
        <p:txBody>
          <a:bodyPr wrap="square">
            <a:spAutoFit/>
          </a:bodyPr>
          <a:lstStyle/>
          <a:p>
            <a:pPr marL="139700" indent="0" algn="just">
              <a:buNone/>
            </a:pPr>
            <a:r>
              <a:rPr lang="es-ES" sz="1000" dirty="0">
                <a:latin typeface="Montserrat" panose="00000500000000000000" pitchFamily="2" charset="0"/>
              </a:rPr>
              <a:t>*Gilbert F. </a:t>
            </a:r>
            <a:r>
              <a:rPr lang="es-ES" sz="1000" b="1" dirty="0" err="1">
                <a:latin typeface="Montserrat" panose="00000500000000000000" pitchFamily="2" charset="0"/>
              </a:rPr>
              <a:t>Houngbo</a:t>
            </a:r>
            <a:r>
              <a:rPr lang="es-ES" sz="1000" dirty="0">
                <a:latin typeface="Montserrat" panose="00000500000000000000" pitchFamily="2" charset="0"/>
              </a:rPr>
              <a:t> en las Reuniones de Primavera del FMI y el Banco Mundial Brasilia </a:t>
            </a:r>
            <a:r>
              <a:rPr lang="es-ES" sz="1000" b="1" dirty="0">
                <a:latin typeface="Montserrat" panose="00000500000000000000" pitchFamily="2" charset="0"/>
              </a:rPr>
              <a:t>25 de abril de 2025.</a:t>
            </a:r>
          </a:p>
        </p:txBody>
      </p:sp>
      <p:pic>
        <p:nvPicPr>
          <p:cNvPr id="9" name="Imagen 8">
            <a:extLst>
              <a:ext uri="{FF2B5EF4-FFF2-40B4-BE49-F238E27FC236}">
                <a16:creationId xmlns:a16="http://schemas.microsoft.com/office/drawing/2014/main" id="{0B653284-3DF5-1722-480F-6A3AD1B2283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27870" y="3599411"/>
            <a:ext cx="1347020" cy="924713"/>
          </a:xfrm>
          <a:prstGeom prst="rect">
            <a:avLst/>
          </a:prstGeom>
          <a:noFill/>
        </p:spPr>
      </p:pic>
    </p:spTree>
    <p:extLst>
      <p:ext uri="{BB962C8B-B14F-4D97-AF65-F5344CB8AC3E}">
        <p14:creationId xmlns:p14="http://schemas.microsoft.com/office/powerpoint/2010/main" val="286845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EA36392-06A7-96B0-5A41-CC3671F584A8}"/>
              </a:ext>
            </a:extLst>
          </p:cNvPr>
          <p:cNvPicPr>
            <a:picLocks noChangeAspect="1"/>
          </p:cNvPicPr>
          <p:nvPr/>
        </p:nvPicPr>
        <p:blipFill>
          <a:blip r:embed="rId2"/>
          <a:stretch>
            <a:fillRect/>
          </a:stretch>
        </p:blipFill>
        <p:spPr>
          <a:xfrm>
            <a:off x="7351776" y="383175"/>
            <a:ext cx="1074224" cy="860409"/>
          </a:xfrm>
          <a:prstGeom prst="rect">
            <a:avLst/>
          </a:prstGeom>
        </p:spPr>
      </p:pic>
      <p:pic>
        <p:nvPicPr>
          <p:cNvPr id="6" name="Imagen 5">
            <a:extLst>
              <a:ext uri="{FF2B5EF4-FFF2-40B4-BE49-F238E27FC236}">
                <a16:creationId xmlns:a16="http://schemas.microsoft.com/office/drawing/2014/main" id="{6C15ACE3-B791-391A-AD72-8176419CE6BD}"/>
              </a:ext>
            </a:extLst>
          </p:cNvPr>
          <p:cNvPicPr>
            <a:picLocks noChangeAspect="1"/>
          </p:cNvPicPr>
          <p:nvPr/>
        </p:nvPicPr>
        <p:blipFill>
          <a:blip r:embed="rId3"/>
          <a:stretch>
            <a:fillRect/>
          </a:stretch>
        </p:blipFill>
        <p:spPr>
          <a:xfrm>
            <a:off x="2670048" y="0"/>
            <a:ext cx="2441448" cy="1645919"/>
          </a:xfrm>
          <a:prstGeom prst="rect">
            <a:avLst/>
          </a:prstGeom>
        </p:spPr>
      </p:pic>
      <p:sp>
        <p:nvSpPr>
          <p:cNvPr id="2" name="Título 1">
            <a:extLst>
              <a:ext uri="{FF2B5EF4-FFF2-40B4-BE49-F238E27FC236}">
                <a16:creationId xmlns:a16="http://schemas.microsoft.com/office/drawing/2014/main" id="{DD4066AA-79F5-62D4-BD34-F3D4C2B25409}"/>
              </a:ext>
            </a:extLst>
          </p:cNvPr>
          <p:cNvSpPr>
            <a:spLocks noGrp="1"/>
          </p:cNvSpPr>
          <p:nvPr>
            <p:ph type="title"/>
          </p:nvPr>
        </p:nvSpPr>
        <p:spPr/>
        <p:txBody>
          <a:bodyPr/>
          <a:lstStyle/>
          <a:p>
            <a:endParaRPr lang="es-ES" dirty="0"/>
          </a:p>
        </p:txBody>
      </p:sp>
      <p:sp>
        <p:nvSpPr>
          <p:cNvPr id="4" name="CuadroTexto 3">
            <a:extLst>
              <a:ext uri="{FF2B5EF4-FFF2-40B4-BE49-F238E27FC236}">
                <a16:creationId xmlns:a16="http://schemas.microsoft.com/office/drawing/2014/main" id="{5721417D-4F0D-D592-0870-C73154FB31B4}"/>
              </a:ext>
            </a:extLst>
          </p:cNvPr>
          <p:cNvSpPr txBox="1"/>
          <p:nvPr/>
        </p:nvSpPr>
        <p:spPr>
          <a:xfrm>
            <a:off x="73152" y="1835917"/>
            <a:ext cx="8641080" cy="3459730"/>
          </a:xfrm>
          <a:prstGeom prst="rect">
            <a:avLst/>
          </a:prstGeom>
          <a:noFill/>
        </p:spPr>
        <p:txBody>
          <a:bodyPr wrap="square">
            <a:spAutoFit/>
          </a:bodyPr>
          <a:lstStyle/>
          <a:p>
            <a:pPr algn="ctr">
              <a:lnSpc>
                <a:spcPct val="107000"/>
              </a:lnSpc>
              <a:spcAft>
                <a:spcPts val="1875"/>
              </a:spcAft>
            </a:pPr>
            <a:r>
              <a:rPr lang="es-ES" sz="2400" i="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“…la </a:t>
            </a:r>
            <a:r>
              <a:rPr lang="es-ES" sz="2400" i="1" dirty="0">
                <a:solidFill>
                  <a:srgbClr val="FF0000"/>
                </a:solidFill>
                <a:effectLst/>
                <a:latin typeface="Montserrat" panose="00000500000000000000" pitchFamily="2" charset="0"/>
                <a:ea typeface="Times New Roman" panose="02020603050405020304" pitchFamily="18" charset="0"/>
                <a:cs typeface="Arial" panose="020B0604020202020204" pitchFamily="34" charset="0"/>
              </a:rPr>
              <a:t>disminución de la protección </a:t>
            </a:r>
            <a:r>
              <a:rPr lang="es-ES" sz="2400" i="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de los trabajadores</a:t>
            </a:r>
            <a:r>
              <a:rPr lang="es-ES" sz="2400" b="1" i="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 no estimula el crecimiento del empleo</a:t>
            </a:r>
            <a:r>
              <a:rPr lang="es-ES" sz="2400" i="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a:t>
            </a:r>
            <a:r>
              <a:rPr lang="en-US" sz="3200" i="0" dirty="0">
                <a:solidFill>
                  <a:srgbClr val="001D35"/>
                </a:solidFill>
                <a:effectLst/>
                <a:latin typeface="Google Sans"/>
              </a:rPr>
              <a:t> </a:t>
            </a:r>
            <a:r>
              <a:rPr lang="en-US" sz="3200" b="0" i="0" dirty="0">
                <a:solidFill>
                  <a:srgbClr val="001D35"/>
                </a:solidFill>
                <a:effectLst/>
                <a:latin typeface="Google Sans"/>
              </a:rPr>
              <a:t> </a:t>
            </a:r>
          </a:p>
          <a:p>
            <a:pPr algn="ctr">
              <a:lnSpc>
                <a:spcPct val="107000"/>
              </a:lnSpc>
              <a:spcAft>
                <a:spcPts val="1875"/>
              </a:spcAft>
            </a:pPr>
            <a:r>
              <a:rPr lang="en-US" sz="1200" b="1" dirty="0">
                <a:solidFill>
                  <a:srgbClr val="FF0000"/>
                </a:solidFill>
                <a:latin typeface="Montserrat" panose="00000500000000000000" pitchFamily="2" charset="0"/>
              </a:rPr>
              <a:t>WESO </a:t>
            </a:r>
            <a:r>
              <a:rPr lang="en-US" sz="1200" dirty="0">
                <a:solidFill>
                  <a:srgbClr val="FF0000"/>
                </a:solidFill>
                <a:latin typeface="Montserrat" panose="00000500000000000000" pitchFamily="2" charset="0"/>
              </a:rPr>
              <a:t>(</a:t>
            </a:r>
            <a:r>
              <a:rPr lang="en-US" sz="1200" dirty="0">
                <a:solidFill>
                  <a:srgbClr val="001D35"/>
                </a:solidFill>
                <a:latin typeface="Montserrat" panose="00000500000000000000" pitchFamily="2" charset="0"/>
                <a:ea typeface="Microsoft Yi Baiti" panose="03000500000000000000" pitchFamily="66" charset="0"/>
              </a:rPr>
              <a:t>World Employment and Social Outlook Trends)</a:t>
            </a:r>
            <a:endParaRPr lang="es-ES" sz="1000" dirty="0">
              <a:latin typeface="Montserrat" panose="00000500000000000000" pitchFamily="2" charset="0"/>
            </a:endParaRPr>
          </a:p>
          <a:p>
            <a:pPr algn="just">
              <a:lnSpc>
                <a:spcPct val="107000"/>
              </a:lnSpc>
              <a:spcAft>
                <a:spcPts val="1875"/>
              </a:spcAft>
            </a:pPr>
            <a:r>
              <a:rPr lang="en-US" sz="1200" dirty="0">
                <a:solidFill>
                  <a:srgbClr val="001D35"/>
                </a:solidFill>
                <a:latin typeface="Montserrat" panose="00000500000000000000" pitchFamily="2" charset="0"/>
                <a:ea typeface="Microsoft Yi Baiti" panose="03000500000000000000" pitchFamily="66" charset="0"/>
              </a:rPr>
              <a:t>.</a:t>
            </a:r>
            <a:r>
              <a:rPr lang="es-ES" dirty="0">
                <a:effectLst/>
                <a:latin typeface="Montserrat" panose="00000500000000000000" pitchFamily="2" charset="0"/>
                <a:ea typeface="Times New Roman" panose="02020603050405020304" pitchFamily="18" charset="0"/>
                <a:cs typeface="Arial" panose="020B0604020202020204" pitchFamily="34" charset="0"/>
              </a:rPr>
              <a:t>Conclusiones del Estudio que analiza</a:t>
            </a:r>
            <a:r>
              <a:rPr lang="es-ES" b="1" dirty="0">
                <a:effectLst/>
                <a:latin typeface="Montserrat" panose="00000500000000000000" pitchFamily="2" charset="0"/>
                <a:ea typeface="Times New Roman" panose="02020603050405020304" pitchFamily="18" charset="0"/>
                <a:cs typeface="Arial" panose="020B0604020202020204" pitchFamily="34" charset="0"/>
              </a:rPr>
              <a:t> datos de 63 países, </a:t>
            </a:r>
            <a:r>
              <a:rPr lang="es-ES" dirty="0">
                <a:effectLst/>
                <a:latin typeface="Montserrat" panose="00000500000000000000" pitchFamily="2" charset="0"/>
                <a:ea typeface="Times New Roman" panose="02020603050405020304" pitchFamily="18" charset="0"/>
                <a:cs typeface="Arial" panose="020B0604020202020204" pitchFamily="34" charset="0"/>
              </a:rPr>
              <a:t>incluyendo las economías más avanzadas, así como diversos países de África, de Asia y de América Latina, hacia un nuevo contrato social.</a:t>
            </a:r>
            <a:r>
              <a:rPr lang="es-ES" dirty="0">
                <a:effectLst/>
                <a:latin typeface="Verdana" panose="020B0604030504040204" pitchFamily="34" charset="0"/>
                <a:ea typeface="Times New Roman" panose="02020603050405020304" pitchFamily="18" charset="0"/>
                <a:cs typeface="Arial" panose="020B0604020202020204" pitchFamily="34" charset="0"/>
              </a:rPr>
              <a:t> </a:t>
            </a:r>
          </a:p>
          <a:p>
            <a:pPr algn="just">
              <a:lnSpc>
                <a:spcPct val="107000"/>
              </a:lnSpc>
              <a:spcAft>
                <a:spcPts val="1875"/>
              </a:spcAft>
            </a:pPr>
            <a:r>
              <a:rPr lang="es-ES" sz="1200" dirty="0">
                <a:effectLst/>
                <a:latin typeface="Verdana" panose="020B0604030504040204" pitchFamily="34" charset="0"/>
                <a:ea typeface="Times New Roman" panose="02020603050405020304" pitchFamily="18" charset="0"/>
                <a:cs typeface="Arial" panose="020B0604020202020204" pitchFamily="34" charset="0"/>
              </a:rPr>
              <a:t>(</a:t>
            </a:r>
            <a:r>
              <a:rPr lang="es-ES" sz="12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Perspectivas sociales y del empleo en el mundo </a:t>
            </a:r>
            <a:r>
              <a:rPr lang="es-ES" sz="1200" b="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2015 - OIT - </a:t>
            </a:r>
            <a:r>
              <a:rPr lang="es-ES" sz="1200" b="1" dirty="0">
                <a:solidFill>
                  <a:srgbClr val="212529"/>
                </a:solidFill>
                <a:effectLst/>
                <a:latin typeface="Montserrat" panose="00000500000000000000" pitchFamily="2" charset="0"/>
                <a:ea typeface="Times New Roman" panose="02020603050405020304" pitchFamily="18" charset="0"/>
                <a:cs typeface="Lucida Sans Unicode" panose="020B0602030504020204" pitchFamily="34" charset="0"/>
              </a:rPr>
              <a:t> Coalición Mundial para la Justicia Social </a:t>
            </a:r>
            <a:r>
              <a:rPr lang="es-ES" sz="1200" i="0" dirty="0">
                <a:solidFill>
                  <a:schemeClr val="accent5"/>
                </a:solidFill>
                <a:effectLst/>
                <a:latin typeface="Montserrat" panose="00000500000000000000" pitchFamily="2" charset="0"/>
              </a:rPr>
              <a:t>Perspectivas Sociales y del empleo: tendencias</a:t>
            </a:r>
            <a:r>
              <a:rPr lang="es-ES" sz="1200" b="1" i="0" dirty="0">
                <a:solidFill>
                  <a:schemeClr val="accent5"/>
                </a:solidFill>
                <a:effectLst/>
                <a:latin typeface="Montserrat" panose="00000500000000000000" pitchFamily="2" charset="0"/>
              </a:rPr>
              <a:t>  2025).</a:t>
            </a:r>
          </a:p>
          <a:p>
            <a:pPr algn="just">
              <a:lnSpc>
                <a:spcPct val="107000"/>
              </a:lnSpc>
              <a:spcAft>
                <a:spcPts val="1875"/>
              </a:spcAft>
            </a:pPr>
            <a:endParaRPr lang="es-ES" sz="12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860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48434E6-E361-4DB1-BF90-DAB8C3D927CC}"/>
              </a:ext>
            </a:extLst>
          </p:cNvPr>
          <p:cNvSpPr txBox="1"/>
          <p:nvPr/>
        </p:nvSpPr>
        <p:spPr>
          <a:xfrm>
            <a:off x="150471" y="1898248"/>
            <a:ext cx="8993528" cy="2923877"/>
          </a:xfrm>
          <a:prstGeom prst="rect">
            <a:avLst/>
          </a:prstGeom>
          <a:noFill/>
        </p:spPr>
        <p:txBody>
          <a:bodyPr wrap="square">
            <a:spAutoFit/>
          </a:bodyPr>
          <a:lstStyle/>
          <a:p>
            <a:endParaRPr lang="es-ES" sz="1600" dirty="0">
              <a:solidFill>
                <a:srgbClr val="003BA3"/>
              </a:solidFill>
              <a:latin typeface="Montserrat" panose="00000500000000000000" pitchFamily="2" charset="0"/>
              <a:hlinkClick r:id="" action="ppaction://noaction">
                <a:extLst>
                  <a:ext uri="{A12FA001-AC4F-418D-AE19-62706E023703}">
                    <ahyp:hlinkClr xmlns:ahyp="http://schemas.microsoft.com/office/drawing/2018/hyperlinkcolor" xmlns="" val="tx"/>
                  </a:ext>
                </a:extLst>
              </a:hlinkClick>
            </a:endParaRPr>
          </a:p>
          <a:p>
            <a:endParaRPr lang="es-ES" sz="1600" dirty="0">
              <a:solidFill>
                <a:srgbClr val="003BA3"/>
              </a:solidFill>
              <a:latin typeface="Montserrat" panose="00000500000000000000" pitchFamily="2" charset="0"/>
              <a:hlinkClick r:id="" action="ppaction://noaction">
                <a:extLst>
                  <a:ext uri="{A12FA001-AC4F-418D-AE19-62706E023703}">
                    <ahyp:hlinkClr xmlns:ahyp="http://schemas.microsoft.com/office/drawing/2018/hyperlinkcolor" xmlns="" val="tx"/>
                  </a:ext>
                </a:extLst>
              </a:hlinkClick>
            </a:endParaRPr>
          </a:p>
          <a:p>
            <a:r>
              <a:rPr lang="es-ES" sz="1600" dirty="0">
                <a:solidFill>
                  <a:srgbClr val="003BA3"/>
                </a:solidFill>
                <a:latin typeface="Montserrat" panose="00000500000000000000" pitchFamily="2" charset="0"/>
                <a:hlinkClick r:id="" action="ppaction://noaction">
                  <a:extLst>
                    <a:ext uri="{A12FA001-AC4F-418D-AE19-62706E023703}">
                      <ahyp:hlinkClr xmlns:ahyp="http://schemas.microsoft.com/office/drawing/2018/hyperlinkcolor" xmlns="" val="tx"/>
                    </a:ext>
                  </a:extLst>
                </a:hlinkClick>
              </a:rPr>
              <a:t>OIT pide a los BRICS redoblar esfuerzos en favor de la </a:t>
            </a:r>
            <a:r>
              <a:rPr lang="es-ES" sz="1600" dirty="0">
                <a:solidFill>
                  <a:srgbClr val="003BA3"/>
                </a:solidFill>
                <a:effectLst>
                  <a:outerShdw blurRad="38100" dist="38100" dir="2700000" algn="tl">
                    <a:srgbClr val="000000">
                      <a:alpha val="43137"/>
                    </a:srgbClr>
                  </a:outerShdw>
                </a:effectLst>
                <a:latin typeface="Montserrat" panose="00000500000000000000" pitchFamily="2" charset="0"/>
                <a:hlinkClick r:id="" action="ppaction://noaction">
                  <a:extLst>
                    <a:ext uri="{A12FA001-AC4F-418D-AE19-62706E023703}">
                      <ahyp:hlinkClr xmlns:ahyp="http://schemas.microsoft.com/office/drawing/2018/hyperlinkcolor" xmlns="" val="tx"/>
                    </a:ext>
                  </a:extLst>
                </a:hlinkClick>
              </a:rPr>
              <a:t>justicia social sobre AI y  una transición justa</a:t>
            </a:r>
            <a:r>
              <a:rPr lang="es-ES" sz="1600" u="sng" dirty="0">
                <a:solidFill>
                  <a:srgbClr val="FF0000"/>
                </a:solidFill>
                <a:effectLst>
                  <a:outerShdw blurRad="38100" dist="38100" dir="2700000" algn="tl">
                    <a:srgbClr val="000000">
                      <a:alpha val="43137"/>
                    </a:srgbClr>
                  </a:outerShdw>
                </a:effectLst>
                <a:latin typeface="Montserrat" panose="00000500000000000000" pitchFamily="2" charset="0"/>
                <a:hlinkClick r:id="" action="ppaction://noaction">
                  <a:extLst>
                    <a:ext uri="{A12FA001-AC4F-418D-AE19-62706E023703}">
                      <ahyp:hlinkClr xmlns:ahyp="http://schemas.microsoft.com/office/drawing/2018/hyperlinkcolor" xmlns="" val="tx"/>
                    </a:ext>
                  </a:extLst>
                </a:hlinkClick>
              </a:rPr>
              <a:t>.</a:t>
            </a:r>
            <a:r>
              <a:rPr lang="es-ES" sz="1600" u="sng" dirty="0">
                <a:solidFill>
                  <a:srgbClr val="003BA3"/>
                </a:solidFill>
                <a:latin typeface="Montserrat" panose="00000500000000000000" pitchFamily="2" charset="0"/>
                <a:hlinkClick r:id="" action="ppaction://noaction">
                  <a:extLst>
                    <a:ext uri="{A12FA001-AC4F-418D-AE19-62706E023703}">
                      <ahyp:hlinkClr xmlns:ahyp="http://schemas.microsoft.com/office/drawing/2018/hyperlinkcolor" xmlns="" val="tx"/>
                    </a:ext>
                  </a:extLst>
                </a:hlinkClick>
              </a:rPr>
              <a:t>. </a:t>
            </a:r>
            <a:endParaRPr lang="es-ES" sz="1600" u="sng" dirty="0">
              <a:latin typeface="Montserrat" panose="00000500000000000000" pitchFamily="2" charset="0"/>
            </a:endParaRPr>
          </a:p>
          <a:p>
            <a:pPr algn="just"/>
            <a:endParaRPr lang="es-ES" sz="1600" dirty="0">
              <a:latin typeface="Montserrat" panose="00000500000000000000" pitchFamily="2" charset="0"/>
              <a:hlinkClick r:id="rId3"/>
            </a:endParaRPr>
          </a:p>
          <a:p>
            <a:pPr algn="just"/>
            <a:endParaRPr lang="es-ES" sz="1600" dirty="0">
              <a:latin typeface="Montserrat" panose="00000500000000000000" pitchFamily="2" charset="0"/>
              <a:hlinkClick r:id="rId3"/>
            </a:endParaRPr>
          </a:p>
          <a:p>
            <a:pPr algn="just"/>
            <a:r>
              <a:rPr lang="es-ES" sz="1600" dirty="0">
                <a:latin typeface="Montserrat" panose="00000500000000000000" pitchFamily="2" charset="0"/>
                <a:hlinkClick r:id="rId3"/>
              </a:rPr>
              <a:t>https://youtu.be/-sS6h_Itw0Q?si=mqveqnFlnwzyIsEg</a:t>
            </a:r>
            <a:r>
              <a:rPr lang="es-ES" sz="1600" dirty="0">
                <a:latin typeface="Montserrat" panose="00000500000000000000" pitchFamily="2" charset="0"/>
                <a:hlinkClick r:id="rId4"/>
              </a:rPr>
              <a:t>https://social-justice-coalition.ilo.org/es</a:t>
            </a:r>
            <a:endParaRPr lang="es-ES" sz="1600" dirty="0">
              <a:latin typeface="Montserrat" panose="00000500000000000000" pitchFamily="2" charset="0"/>
            </a:endParaRPr>
          </a:p>
          <a:p>
            <a:pPr algn="just"/>
            <a:endParaRPr lang="es-ES" sz="1600" dirty="0">
              <a:latin typeface="Montserrat" panose="00000500000000000000" pitchFamily="2" charset="0"/>
            </a:endParaRPr>
          </a:p>
          <a:p>
            <a:pPr algn="just"/>
            <a:endParaRPr lang="es-ES" sz="1600" dirty="0">
              <a:latin typeface="Montserrat" panose="00000500000000000000" pitchFamily="2" charset="0"/>
            </a:endParaRPr>
          </a:p>
          <a:p>
            <a:pPr algn="just"/>
            <a:endParaRPr lang="es-ES" sz="1200" dirty="0">
              <a:latin typeface="Montserrat" panose="00000500000000000000" pitchFamily="2" charset="0"/>
            </a:endParaRPr>
          </a:p>
          <a:p>
            <a:pPr algn="ctr"/>
            <a:r>
              <a:rPr lang="es-ES" sz="1200" dirty="0">
                <a:latin typeface="Montserrat" panose="00000500000000000000" pitchFamily="2" charset="0"/>
              </a:rPr>
              <a:t>*Declaración Ministros de trabajo -Reuniones de Primavera del FMI y el Banco Mundial </a:t>
            </a:r>
            <a:r>
              <a:rPr lang="es-ES" sz="1200" b="1" dirty="0">
                <a:solidFill>
                  <a:srgbClr val="FF0000"/>
                </a:solidFill>
                <a:effectLst>
                  <a:outerShdw blurRad="38100" dist="38100" dir="2700000" algn="tl">
                    <a:srgbClr val="000000">
                      <a:alpha val="43137"/>
                    </a:srgbClr>
                  </a:outerShdw>
                </a:effectLst>
                <a:latin typeface="Montserrat" panose="00000500000000000000" pitchFamily="2" charset="0"/>
              </a:rPr>
              <a:t>BRASILIA</a:t>
            </a:r>
            <a:r>
              <a:rPr lang="es-ES" sz="1200" dirty="0">
                <a:latin typeface="Montserrat" panose="00000500000000000000" pitchFamily="2" charset="0"/>
              </a:rPr>
              <a:t> </a:t>
            </a:r>
            <a:r>
              <a:rPr lang="es-ES" sz="1200" b="1" dirty="0">
                <a:latin typeface="Montserrat" panose="00000500000000000000" pitchFamily="2" charset="0"/>
              </a:rPr>
              <a:t>25/4/2025.</a:t>
            </a:r>
          </a:p>
        </p:txBody>
      </p:sp>
      <p:pic>
        <p:nvPicPr>
          <p:cNvPr id="7" name="Imagen 6">
            <a:extLst>
              <a:ext uri="{FF2B5EF4-FFF2-40B4-BE49-F238E27FC236}">
                <a16:creationId xmlns:a16="http://schemas.microsoft.com/office/drawing/2014/main" id="{DEB0E6F9-2255-4F36-3124-F32DF20A241E}"/>
              </a:ext>
            </a:extLst>
          </p:cNvPr>
          <p:cNvPicPr>
            <a:picLocks noChangeAspect="1"/>
          </p:cNvPicPr>
          <p:nvPr/>
        </p:nvPicPr>
        <p:blipFill>
          <a:blip r:embed="rId5"/>
          <a:stretch>
            <a:fillRect/>
          </a:stretch>
        </p:blipFill>
        <p:spPr>
          <a:xfrm>
            <a:off x="6373368" y="209340"/>
            <a:ext cx="2002536" cy="1418291"/>
          </a:xfrm>
          <a:prstGeom prst="rect">
            <a:avLst/>
          </a:prstGeom>
        </p:spPr>
      </p:pic>
      <p:pic>
        <p:nvPicPr>
          <p:cNvPr id="8" name="Imagen 7">
            <a:extLst>
              <a:ext uri="{FF2B5EF4-FFF2-40B4-BE49-F238E27FC236}">
                <a16:creationId xmlns:a16="http://schemas.microsoft.com/office/drawing/2014/main" id="{01FB00F6-F3CE-B4CE-FFEC-95EA524ED83C}"/>
              </a:ext>
            </a:extLst>
          </p:cNvPr>
          <p:cNvPicPr>
            <a:picLocks noChangeAspect="1"/>
          </p:cNvPicPr>
          <p:nvPr/>
        </p:nvPicPr>
        <p:blipFill>
          <a:blip r:embed="rId6"/>
          <a:stretch>
            <a:fillRect/>
          </a:stretch>
        </p:blipFill>
        <p:spPr>
          <a:xfrm>
            <a:off x="1524000" y="209341"/>
            <a:ext cx="1750144" cy="698090"/>
          </a:xfrm>
          <a:prstGeom prst="rect">
            <a:avLst/>
          </a:prstGeom>
        </p:spPr>
      </p:pic>
    </p:spTree>
    <p:extLst>
      <p:ext uri="{BB962C8B-B14F-4D97-AF65-F5344CB8AC3E}">
        <p14:creationId xmlns:p14="http://schemas.microsoft.com/office/powerpoint/2010/main" val="218502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887202-416B-131E-1E08-243D0CDBA556}"/>
              </a:ext>
            </a:extLst>
          </p:cNvPr>
          <p:cNvSpPr>
            <a:spLocks noGrp="1"/>
          </p:cNvSpPr>
          <p:nvPr>
            <p:ph type="title"/>
          </p:nvPr>
        </p:nvSpPr>
        <p:spPr>
          <a:xfrm>
            <a:off x="717800" y="383174"/>
            <a:ext cx="5731449" cy="1061577"/>
          </a:xfrm>
        </p:spPr>
        <p:txBody>
          <a:bodyPr/>
          <a:lstStyle/>
          <a:p>
            <a:pPr algn="ctr"/>
            <a:r>
              <a:rPr lang="es-ES" sz="2000" dirty="0">
                <a:solidFill>
                  <a:schemeClr val="accent5"/>
                </a:solidFill>
              </a:rPr>
              <a:t>          </a:t>
            </a:r>
            <a:r>
              <a:rPr lang="es-ES" sz="200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113° CIT junio 2025</a:t>
            </a:r>
            <a:endParaRPr lang="es-ES" sz="2000" dirty="0">
              <a:solidFill>
                <a:schemeClr val="accent5"/>
              </a:solidFill>
            </a:endParaRPr>
          </a:p>
        </p:txBody>
      </p:sp>
      <p:sp>
        <p:nvSpPr>
          <p:cNvPr id="4" name="CuadroTexto 3">
            <a:extLst>
              <a:ext uri="{FF2B5EF4-FFF2-40B4-BE49-F238E27FC236}">
                <a16:creationId xmlns:a16="http://schemas.microsoft.com/office/drawing/2014/main" id="{7BCCDB77-D0B7-731E-DE07-3E6B167E83FA}"/>
              </a:ext>
            </a:extLst>
          </p:cNvPr>
          <p:cNvSpPr txBox="1"/>
          <p:nvPr/>
        </p:nvSpPr>
        <p:spPr>
          <a:xfrm>
            <a:off x="137160" y="1444751"/>
            <a:ext cx="8623381" cy="3740255"/>
          </a:xfrm>
          <a:prstGeom prst="rect">
            <a:avLst/>
          </a:prstGeom>
          <a:noFill/>
        </p:spPr>
        <p:txBody>
          <a:bodyPr wrap="square">
            <a:spAutoFit/>
          </a:bodyPr>
          <a:lstStyle/>
          <a:p>
            <a:pPr algn="just">
              <a:lnSpc>
                <a:spcPts val="1960"/>
              </a:lnSpc>
              <a:spcAft>
                <a:spcPts val="1800"/>
              </a:spcAft>
            </a:pPr>
            <a:r>
              <a:rPr lang="es-ES" sz="1600" dirty="0">
                <a:solidFill>
                  <a:srgbClr val="2D2D2D"/>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600" b="1" dirty="0">
                <a:solidFill>
                  <a:srgbClr val="FF0000"/>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Times New Roman" panose="02020603050405020304" pitchFamily="18" charset="0"/>
              </a:rPr>
              <a:t>CO192</a:t>
            </a:r>
            <a:r>
              <a:rPr lang="es-ES" sz="1600" dirty="0">
                <a:solidFill>
                  <a:srgbClr val="2D2D2D"/>
                </a:solidFill>
                <a:latin typeface="Montserrat" panose="00000500000000000000" pitchFamily="2" charset="0"/>
                <a:ea typeface="Times New Roman" panose="02020603050405020304" pitchFamily="18" charset="0"/>
                <a:cs typeface="Times New Roman" panose="02020603050405020304" pitchFamily="18" charset="0"/>
              </a:rPr>
              <a:t> para </a:t>
            </a:r>
            <a:r>
              <a:rPr lang="es-ES" sz="1600" i="1" dirty="0">
                <a:solidFill>
                  <a:srgbClr val="2D2D2D"/>
                </a:solidFill>
                <a:effectLst/>
                <a:latin typeface="Montserrat" panose="00000500000000000000" pitchFamily="2" charset="0"/>
                <a:ea typeface="Times New Roman" panose="02020603050405020304" pitchFamily="18" charset="0"/>
                <a:cs typeface="Times New Roman" panose="02020603050405020304" pitchFamily="18" charset="0"/>
              </a:rPr>
              <a:t>prevenir la exposición a </a:t>
            </a:r>
            <a:r>
              <a:rPr lang="es-ES" sz="1600" b="1" i="1" dirty="0">
                <a:solidFill>
                  <a:srgbClr val="2D2D2D"/>
                </a:solidFill>
                <a:effectLst/>
                <a:highlight>
                  <a:srgbClr val="FFFF00"/>
                </a:highlight>
                <a:latin typeface="Montserrat" panose="00000500000000000000" pitchFamily="2" charset="0"/>
                <a:ea typeface="Times New Roman" panose="02020603050405020304" pitchFamily="18" charset="0"/>
                <a:cs typeface="Times New Roman" panose="02020603050405020304" pitchFamily="18" charset="0"/>
              </a:rPr>
              <a:t>peligros biológicos en el lugar de trabajo</a:t>
            </a:r>
            <a:r>
              <a:rPr lang="es-ES" sz="1600" i="1" dirty="0">
                <a:solidFill>
                  <a:srgbClr val="2D2D2D"/>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600" dirty="0">
                <a:solidFill>
                  <a:srgbClr val="2D2D2D"/>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600" dirty="0">
                <a:solidFill>
                  <a:srgbClr val="2D2D2D"/>
                </a:solidFill>
                <a:latin typeface="Montserrat" panose="00000500000000000000" pitchFamily="2" charset="0"/>
                <a:ea typeface="Times New Roman" panose="02020603050405020304" pitchFamily="18" charset="0"/>
                <a:cs typeface="Times New Roman" panose="02020603050405020304" pitchFamily="18" charset="0"/>
              </a:rPr>
              <a:t> </a:t>
            </a:r>
            <a:endParaRPr lang="es-ES" sz="1600" dirty="0">
              <a:solidFill>
                <a:srgbClr val="2D2D2D"/>
              </a:solidFill>
              <a:effectLst/>
              <a:latin typeface="Montserrat" panose="00000500000000000000" pitchFamily="2" charset="0"/>
              <a:ea typeface="Times New Roman" panose="02020603050405020304" pitchFamily="18" charset="0"/>
              <a:cs typeface="Noto Sans" panose="020B0502040504020204" pitchFamily="34" charset="0"/>
            </a:endParaRPr>
          </a:p>
          <a:p>
            <a:pPr algn="just">
              <a:lnSpc>
                <a:spcPts val="1960"/>
              </a:lnSpc>
              <a:spcAft>
                <a:spcPts val="1800"/>
              </a:spcAft>
            </a:pPr>
            <a:endParaRPr lang="es-ES" sz="1600" u="sng" dirty="0">
              <a:solidFill>
                <a:srgbClr val="230050"/>
              </a:solidFill>
              <a:effectLst/>
              <a:latin typeface="Noto Sans" panose="020B0502040504020204" pitchFamily="34" charset="0"/>
              <a:ea typeface="Times New Roman" panose="02020603050405020304" pitchFamily="18" charset="0"/>
              <a:hlinkClick r:id="rId3"/>
            </a:endParaRPr>
          </a:p>
          <a:p>
            <a:pPr algn="just">
              <a:lnSpc>
                <a:spcPts val="1960"/>
              </a:lnSpc>
              <a:spcAft>
                <a:spcPts val="1800"/>
              </a:spcAft>
            </a:pPr>
            <a:r>
              <a:rPr lang="es-ES" sz="1600" u="sng" dirty="0">
                <a:solidFill>
                  <a:srgbClr val="230050"/>
                </a:solidFill>
                <a:effectLst/>
                <a:latin typeface="Noto Sans" panose="020B0502040504020204" pitchFamily="34" charset="0"/>
                <a:ea typeface="Times New Roman" panose="02020603050405020304" pitchFamily="18" charset="0"/>
                <a:hlinkClick r:id="rId3"/>
              </a:rPr>
              <a:t>* </a:t>
            </a:r>
            <a:r>
              <a:rPr lang="es-ES" sz="1600" b="1" u="sng" dirty="0">
                <a:solidFill>
                  <a:srgbClr val="230050"/>
                </a:solidFill>
                <a:effectLst/>
                <a:latin typeface="Noto Sans" panose="020B0502040504020204" pitchFamily="34" charset="0"/>
                <a:ea typeface="Times New Roman" panose="02020603050405020304" pitchFamily="18" charset="0"/>
                <a:hlinkClick r:id="rId3"/>
              </a:rPr>
              <a:t>Economía de Plataformas</a:t>
            </a:r>
            <a:r>
              <a:rPr lang="es-ES" sz="1600" u="sng" dirty="0">
                <a:solidFill>
                  <a:srgbClr val="2D2D2D"/>
                </a:solidFill>
                <a:effectLst/>
                <a:latin typeface="Noto Sans" panose="020B0502040504020204" pitchFamily="34" charset="0"/>
                <a:ea typeface="Times New Roman" panose="02020603050405020304" pitchFamily="18" charset="0"/>
              </a:rPr>
              <a:t> </a:t>
            </a:r>
            <a:r>
              <a:rPr lang="es-ES" sz="1600" dirty="0">
                <a:solidFill>
                  <a:srgbClr val="2D2D2D"/>
                </a:solidFill>
                <a:effectLst/>
                <a:latin typeface="Noto Sans" panose="020B0502040504020204" pitchFamily="34" charset="0"/>
                <a:ea typeface="Times New Roman" panose="02020603050405020304" pitchFamily="18" charset="0"/>
              </a:rPr>
              <a:t>…</a:t>
            </a:r>
            <a:r>
              <a:rPr lang="es-ES" sz="1600" b="1" dirty="0">
                <a:solidFill>
                  <a:srgbClr val="2D2D2D"/>
                </a:solidFill>
                <a:effectLst/>
                <a:highlight>
                  <a:srgbClr val="FFFF00"/>
                </a:highlight>
                <a:latin typeface="Noto Sans" panose="020B0502040504020204" pitchFamily="34" charset="0"/>
                <a:ea typeface="Times New Roman" panose="02020603050405020304" pitchFamily="18" charset="0"/>
              </a:rPr>
              <a:t>innovación tecnológica </a:t>
            </a:r>
            <a:r>
              <a:rPr lang="es-ES" sz="1600" dirty="0">
                <a:solidFill>
                  <a:srgbClr val="2D2D2D"/>
                </a:solidFill>
                <a:effectLst/>
                <a:highlight>
                  <a:srgbClr val="FFFF00"/>
                </a:highlight>
                <a:latin typeface="Noto Sans" panose="020B0502040504020204" pitchFamily="34" charset="0"/>
                <a:ea typeface="Times New Roman" panose="02020603050405020304" pitchFamily="18" charset="0"/>
              </a:rPr>
              <a:t>con  </a:t>
            </a:r>
            <a:r>
              <a:rPr lang="es-ES" sz="1600" b="1" dirty="0">
                <a:solidFill>
                  <a:srgbClr val="2D2D2D"/>
                </a:solidFill>
                <a:effectLst/>
                <a:highlight>
                  <a:srgbClr val="FFFF00"/>
                </a:highlight>
                <a:latin typeface="Noto Sans" panose="020B0502040504020204" pitchFamily="34" charset="0"/>
                <a:ea typeface="Times New Roman" panose="02020603050405020304" pitchFamily="18" charset="0"/>
              </a:rPr>
              <a:t>protección y equidad</a:t>
            </a:r>
            <a:r>
              <a:rPr lang="es-ES" sz="1600" dirty="0">
                <a:solidFill>
                  <a:srgbClr val="2D2D2D"/>
                </a:solidFill>
                <a:effectLst/>
                <a:highlight>
                  <a:srgbClr val="FFFF00"/>
                </a:highlight>
                <a:latin typeface="Noto Sans" panose="020B0502040504020204" pitchFamily="34" charset="0"/>
                <a:ea typeface="Times New Roman" panose="02020603050405020304" pitchFamily="18" charset="0"/>
              </a:rPr>
              <a:t>.</a:t>
            </a:r>
            <a:r>
              <a:rPr lang="es-ES" sz="1600" dirty="0">
                <a:solidFill>
                  <a:srgbClr val="2D2D2D"/>
                </a:solidFill>
                <a:effectLst/>
                <a:latin typeface="Noto Sans" panose="020B0502040504020204" pitchFamily="34" charset="0"/>
                <a:ea typeface="Times New Roman" panose="02020603050405020304" pitchFamily="18" charset="0"/>
              </a:rPr>
              <a:t> </a:t>
            </a:r>
          </a:p>
          <a:p>
            <a:pPr algn="just">
              <a:lnSpc>
                <a:spcPts val="1960"/>
              </a:lnSpc>
              <a:spcAft>
                <a:spcPts val="1800"/>
              </a:spcAft>
            </a:pPr>
            <a:endParaRPr lang="es-ES" sz="1600" dirty="0">
              <a:solidFill>
                <a:srgbClr val="2D2D2D"/>
              </a:solidFill>
              <a:latin typeface="Noto Sans" panose="020B0502040504020204" pitchFamily="34" charset="0"/>
              <a:ea typeface="Times New Roman" panose="02020603050405020304" pitchFamily="18" charset="0"/>
            </a:endParaRPr>
          </a:p>
          <a:p>
            <a:pPr algn="just">
              <a:lnSpc>
                <a:spcPts val="1960"/>
              </a:lnSpc>
              <a:spcAft>
                <a:spcPts val="1800"/>
              </a:spcAft>
            </a:pPr>
            <a:r>
              <a:rPr lang="es-ES" sz="1600" dirty="0">
                <a:solidFill>
                  <a:srgbClr val="2D2D2D"/>
                </a:solidFill>
                <a:latin typeface="Noto Sans" panose="020B0502040504020204" pitchFamily="34" charset="0"/>
                <a:ea typeface="Times New Roman" panose="02020603050405020304" pitchFamily="18" charset="0"/>
              </a:rPr>
              <a:t>*</a:t>
            </a:r>
            <a:r>
              <a:rPr lang="es-ES" sz="1600" dirty="0">
                <a:solidFill>
                  <a:srgbClr val="2D2D2D"/>
                </a:solidFill>
                <a:effectLst/>
                <a:latin typeface="Noto Sans" panose="020B0502040504020204" pitchFamily="34" charset="0"/>
                <a:ea typeface="Times New Roman" panose="02020603050405020304" pitchFamily="18" charset="0"/>
              </a:rPr>
              <a:t> </a:t>
            </a:r>
            <a:r>
              <a:rPr lang="es-ES" sz="1600" dirty="0">
                <a:solidFill>
                  <a:schemeClr val="accent5">
                    <a:lumMod val="60000"/>
                    <a:lumOff val="40000"/>
                  </a:schemeClr>
                </a:solidFill>
                <a:effectLst/>
                <a:latin typeface="Noto Sans" panose="020B0502040504020204" pitchFamily="34" charset="0"/>
                <a:ea typeface="Times New Roman" panose="02020603050405020304" pitchFamily="18" charset="0"/>
                <a:hlinkClick r:id="rId4">
                  <a:extLst>
                    <a:ext uri="{A12FA001-AC4F-418D-AE19-62706E023703}">
                      <ahyp:hlinkClr xmlns:ahyp="http://schemas.microsoft.com/office/drawing/2018/hyperlinkcolor" xmlns="" val="tx"/>
                    </a:ext>
                  </a:extLst>
                </a:hlinkClick>
              </a:rPr>
              <a:t>Res. para </a:t>
            </a:r>
            <a:r>
              <a:rPr lang="es-ES" sz="1600" b="1" u="sng" dirty="0">
                <a:solidFill>
                  <a:schemeClr val="accent5">
                    <a:lumMod val="60000"/>
                    <a:lumOff val="40000"/>
                  </a:schemeClr>
                </a:solidFill>
                <a:effectLst/>
                <a:latin typeface="Noto Sans" panose="020B0502040504020204" pitchFamily="34" charset="0"/>
                <a:ea typeface="Times New Roman" panose="02020603050405020304" pitchFamily="18" charset="0"/>
                <a:hlinkClick r:id="rId4">
                  <a:extLst>
                    <a:ext uri="{A12FA001-AC4F-418D-AE19-62706E023703}">
                      <ahyp:hlinkClr xmlns:ahyp="http://schemas.microsoft.com/office/drawing/2018/hyperlinkcolor" xmlns="" val="tx"/>
                    </a:ext>
                  </a:extLst>
                </a:hlinkClick>
              </a:rPr>
              <a:t>reducir la informalidad y apoyar la transición al trabajo formal</a:t>
            </a:r>
            <a:r>
              <a:rPr lang="es-ES" sz="1600" u="sng" dirty="0">
                <a:solidFill>
                  <a:schemeClr val="accent5">
                    <a:lumMod val="60000"/>
                    <a:lumOff val="40000"/>
                  </a:schemeClr>
                </a:solidFill>
                <a:effectLst/>
                <a:latin typeface="Noto Sans" panose="020B0502040504020204" pitchFamily="34" charset="0"/>
                <a:ea typeface="Times New Roman" panose="02020603050405020304" pitchFamily="18" charset="0"/>
              </a:rPr>
              <a:t>.</a:t>
            </a:r>
          </a:p>
          <a:p>
            <a:pPr algn="just">
              <a:lnSpc>
                <a:spcPts val="1960"/>
              </a:lnSpc>
              <a:spcAft>
                <a:spcPts val="1800"/>
              </a:spcAft>
            </a:pPr>
            <a:endParaRPr lang="es-ES" sz="1600" dirty="0">
              <a:solidFill>
                <a:srgbClr val="2D2D2D"/>
              </a:solidFill>
              <a:effectLst/>
              <a:latin typeface="Noto Sans" panose="020B0502040504020204" pitchFamily="34" charset="0"/>
              <a:ea typeface="Times New Roman" panose="02020603050405020304" pitchFamily="18" charset="0"/>
            </a:endParaRPr>
          </a:p>
          <a:p>
            <a:pPr algn="just">
              <a:lnSpc>
                <a:spcPts val="1960"/>
              </a:lnSpc>
              <a:spcAft>
                <a:spcPts val="1800"/>
              </a:spcAft>
            </a:pPr>
            <a:r>
              <a:rPr lang="es-ES" sz="1600" dirty="0">
                <a:solidFill>
                  <a:srgbClr val="2D2D2D"/>
                </a:solidFill>
                <a:effectLst/>
                <a:latin typeface="Noto Sans" panose="020B0502040504020204" pitchFamily="34" charset="0"/>
                <a:ea typeface="Times New Roman" panose="02020603050405020304" pitchFamily="18" charset="0"/>
              </a:rPr>
              <a:t>*</a:t>
            </a:r>
            <a:r>
              <a:rPr lang="es-ES" sz="1600" dirty="0">
                <a:solidFill>
                  <a:srgbClr val="FF0000"/>
                </a:solidFill>
                <a:effectLst/>
                <a:latin typeface="Noto Sans" panose="020B0502040504020204" pitchFamily="34" charset="0"/>
                <a:ea typeface="Times New Roman" panose="02020603050405020304" pitchFamily="18" charset="0"/>
              </a:rPr>
              <a:t>PREOCUPACIÓN por </a:t>
            </a:r>
            <a:r>
              <a:rPr lang="es-ES" sz="1600" b="1" dirty="0">
                <a:solidFill>
                  <a:srgbClr val="FF0000"/>
                </a:solidFill>
                <a:effectLst/>
                <a:latin typeface="Noto Sans" panose="020B0502040504020204" pitchFamily="34" charset="0"/>
                <a:ea typeface="Times New Roman" panose="02020603050405020304" pitchFamily="18" charset="0"/>
              </a:rPr>
              <a:t>uso continuado de penas y acoso judicial </a:t>
            </a:r>
            <a:r>
              <a:rPr lang="es-ES" sz="1600" dirty="0">
                <a:solidFill>
                  <a:srgbClr val="FF0000"/>
                </a:solidFill>
                <a:effectLst/>
                <a:latin typeface="Noto Sans" panose="020B0502040504020204" pitchFamily="34" charset="0"/>
                <a:ea typeface="Times New Roman" panose="02020603050405020304" pitchFamily="18" charset="0"/>
              </a:rPr>
              <a:t>contra el sindicalismo.</a:t>
            </a:r>
            <a:endParaRPr lang="es-ES" sz="1600" dirty="0">
              <a:solidFill>
                <a:srgbClr val="FF0000"/>
              </a:solidFill>
              <a:effectLst/>
              <a:latin typeface="Montserrat" panose="00000500000000000000" pitchFamily="2" charset="0"/>
              <a:ea typeface="Times New Roman" panose="02020603050405020304" pitchFamily="18" charset="0"/>
              <a:cs typeface="Noto Sans" panose="020B0502040504020204" pitchFamily="34" charset="0"/>
            </a:endParaRPr>
          </a:p>
          <a:p>
            <a:pPr algn="just">
              <a:lnSpc>
                <a:spcPts val="1960"/>
              </a:lnSpc>
              <a:spcAft>
                <a:spcPts val="1800"/>
              </a:spcAft>
            </a:pPr>
            <a:endParaRPr lang="es-ES" dirty="0">
              <a:effectLst/>
              <a:latin typeface="Montserrat" panose="00000500000000000000" pitchFamily="2"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FA9AD643-0212-5D06-BC93-D9ECCB1ABFFD}"/>
              </a:ext>
            </a:extLst>
          </p:cNvPr>
          <p:cNvPicPr>
            <a:picLocks noChangeAspect="1"/>
          </p:cNvPicPr>
          <p:nvPr/>
        </p:nvPicPr>
        <p:blipFill>
          <a:blip r:embed="rId5"/>
          <a:stretch>
            <a:fillRect/>
          </a:stretch>
        </p:blipFill>
        <p:spPr>
          <a:xfrm>
            <a:off x="425427" y="179726"/>
            <a:ext cx="1278193" cy="821534"/>
          </a:xfrm>
          <a:prstGeom prst="rect">
            <a:avLst/>
          </a:prstGeom>
        </p:spPr>
      </p:pic>
      <p:pic>
        <p:nvPicPr>
          <p:cNvPr id="3" name="Imagen 2">
            <a:extLst>
              <a:ext uri="{FF2B5EF4-FFF2-40B4-BE49-F238E27FC236}">
                <a16:creationId xmlns:a16="http://schemas.microsoft.com/office/drawing/2014/main" id="{018AB732-F228-A28F-176F-9BDED53E0735}"/>
              </a:ext>
            </a:extLst>
          </p:cNvPr>
          <p:cNvPicPr>
            <a:picLocks noChangeAspect="1"/>
          </p:cNvPicPr>
          <p:nvPr/>
        </p:nvPicPr>
        <p:blipFill>
          <a:blip r:embed="rId6"/>
          <a:stretch>
            <a:fillRect/>
          </a:stretch>
        </p:blipFill>
        <p:spPr>
          <a:xfrm>
            <a:off x="7222603" y="124691"/>
            <a:ext cx="1537938" cy="876569"/>
          </a:xfrm>
          <a:prstGeom prst="rect">
            <a:avLst/>
          </a:prstGeom>
        </p:spPr>
      </p:pic>
    </p:spTree>
    <p:extLst>
      <p:ext uri="{BB962C8B-B14F-4D97-AF65-F5344CB8AC3E}">
        <p14:creationId xmlns:p14="http://schemas.microsoft.com/office/powerpoint/2010/main" val="319655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BB2ACE-FA95-092C-CEE0-CA4D9F2A4C2D}"/>
              </a:ext>
            </a:extLst>
          </p:cNvPr>
          <p:cNvSpPr>
            <a:spLocks noGrp="1"/>
          </p:cNvSpPr>
          <p:nvPr>
            <p:ph type="title"/>
          </p:nvPr>
        </p:nvSpPr>
        <p:spPr>
          <a:xfrm>
            <a:off x="399011" y="706583"/>
            <a:ext cx="2759826" cy="1515756"/>
          </a:xfrm>
        </p:spPr>
        <p:txBody>
          <a:bodyPr>
            <a:normAutofit/>
          </a:bodyPr>
          <a:lstStyle/>
          <a:p>
            <a:r>
              <a:rPr lang="es-ES" sz="2000" dirty="0"/>
              <a:t>Derecho del Trabajo e Inteligencia Artificial - IA</a:t>
            </a:r>
          </a:p>
        </p:txBody>
      </p:sp>
      <p:sp>
        <p:nvSpPr>
          <p:cNvPr id="3" name="Marcador de texto 2">
            <a:extLst>
              <a:ext uri="{FF2B5EF4-FFF2-40B4-BE49-F238E27FC236}">
                <a16:creationId xmlns:a16="http://schemas.microsoft.com/office/drawing/2014/main" id="{D8AE78F4-CF80-A65E-3041-9059EE903BC8}"/>
              </a:ext>
            </a:extLst>
          </p:cNvPr>
          <p:cNvSpPr>
            <a:spLocks noGrp="1"/>
          </p:cNvSpPr>
          <p:nvPr>
            <p:ph type="body" idx="1"/>
          </p:nvPr>
        </p:nvSpPr>
        <p:spPr>
          <a:xfrm>
            <a:off x="3622877" y="770525"/>
            <a:ext cx="5467988" cy="4372975"/>
          </a:xfrm>
        </p:spPr>
        <p:txBody>
          <a:bodyPr>
            <a:normAutofit/>
          </a:bodyPr>
          <a:lstStyle/>
          <a:p>
            <a:pPr marL="139700" indent="0" algn="just">
              <a:lnSpc>
                <a:spcPct val="107000"/>
              </a:lnSpc>
              <a:spcAft>
                <a:spcPts val="1500"/>
              </a:spcAft>
              <a:buNone/>
            </a:pPr>
            <a:r>
              <a:rPr lang="es-ES" sz="18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La laboralidad de la </a:t>
            </a:r>
            <a:r>
              <a:rPr lang="es-ES" sz="1800" b="1"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IA</a:t>
            </a:r>
            <a:r>
              <a:rPr lang="es-ES" sz="18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 es una de las principales preocupaciones del DT*.</a:t>
            </a:r>
            <a:endParaRPr lang="es-ES" sz="18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a:p>
            <a:pPr marL="139700" indent="0" algn="just">
              <a:lnSpc>
                <a:spcPct val="107000"/>
              </a:lnSpc>
              <a:spcAft>
                <a:spcPts val="1500"/>
              </a:spcAft>
              <a:buNone/>
            </a:pPr>
            <a:r>
              <a:rPr lang="es-ES" sz="1800" spc="20" dirty="0">
                <a:solidFill>
                  <a:schemeClr val="accent5"/>
                </a:solidFill>
                <a:latin typeface="Montserrat" panose="00000500000000000000" pitchFamily="2" charset="0"/>
                <a:ea typeface="Times New Roman" panose="02020603050405020304" pitchFamily="18" charset="0"/>
                <a:cs typeface="Times New Roman" panose="02020603050405020304" pitchFamily="18" charset="0"/>
              </a:rPr>
              <a:t>Su d</a:t>
            </a:r>
            <a:r>
              <a:rPr lang="es-ES" sz="18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imensión laboral presenta</a:t>
            </a:r>
            <a:r>
              <a:rPr lang="es-ES" sz="1800" b="1"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800" b="1" spc="20" dirty="0">
                <a:solidFill>
                  <a:schemeClr val="accent5"/>
                </a:solidFill>
                <a:latin typeface="Montserrat" panose="00000500000000000000" pitchFamily="2" charset="0"/>
                <a:ea typeface="Times New Roman" panose="02020603050405020304" pitchFamily="18" charset="0"/>
                <a:cs typeface="Times New Roman" panose="02020603050405020304" pitchFamily="18" charset="0"/>
              </a:rPr>
              <a:t>2 </a:t>
            </a:r>
            <a:r>
              <a:rPr lang="es-ES" sz="1800" b="1"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procesos</a:t>
            </a:r>
            <a:r>
              <a:rPr lang="es-ES" sz="18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 </a:t>
            </a:r>
          </a:p>
          <a:p>
            <a:pPr marL="139700" indent="0" algn="just">
              <a:lnSpc>
                <a:spcPct val="107000"/>
              </a:lnSpc>
              <a:spcAft>
                <a:spcPts val="1500"/>
              </a:spcAft>
              <a:buNone/>
            </a:pPr>
            <a:r>
              <a:rPr lang="es-ES" sz="18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*la digitalización del </a:t>
            </a:r>
            <a:r>
              <a:rPr lang="es-ES" sz="1800" b="1"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Trabajo</a:t>
            </a:r>
            <a:r>
              <a:rPr lang="es-ES" sz="18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 en el marco de la economía digital. </a:t>
            </a:r>
          </a:p>
          <a:p>
            <a:pPr marL="139700" indent="0" algn="just">
              <a:lnSpc>
                <a:spcPct val="107000"/>
              </a:lnSpc>
              <a:spcAft>
                <a:spcPts val="1500"/>
              </a:spcAft>
              <a:buNone/>
            </a:pPr>
            <a:r>
              <a:rPr lang="es-ES" sz="1800" spc="20" dirty="0">
                <a:solidFill>
                  <a:schemeClr val="accent5"/>
                </a:solidFill>
                <a:latin typeface="Montserrat" panose="00000500000000000000" pitchFamily="2" charset="0"/>
                <a:ea typeface="Times New Roman" panose="02020603050405020304" pitchFamily="18" charset="0"/>
                <a:cs typeface="Times New Roman" panose="02020603050405020304" pitchFamily="18" charset="0"/>
              </a:rPr>
              <a:t>*</a:t>
            </a:r>
            <a:r>
              <a:rPr lang="es-ES" sz="18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la digitalización del </a:t>
            </a:r>
            <a:r>
              <a:rPr lang="es-ES" sz="1800" b="1"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DT</a:t>
            </a:r>
            <a:r>
              <a:rPr lang="es-ES"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(economía vs. Derecho). </a:t>
            </a:r>
          </a:p>
          <a:p>
            <a:pPr marL="139700" indent="0" algn="just">
              <a:buNone/>
            </a:pPr>
            <a:endParaRPr lang="es-ES" sz="1600"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endParaRPr>
          </a:p>
          <a:p>
            <a:pPr marL="139700" indent="0" algn="just">
              <a:buNone/>
            </a:pPr>
            <a:r>
              <a:rPr lang="es-ES" sz="1200" b="1" spc="2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La UE aprobó el Reglamento 1689/24 del Parlamento Europeo y del Consejo (13.06.2024).</a:t>
            </a:r>
          </a:p>
          <a:p>
            <a:pPr marL="139700" indent="0" algn="just">
              <a:buNone/>
            </a:pPr>
            <a:endParaRPr lang="es-ES" sz="1500" i="1" spc="20" dirty="0">
              <a:solidFill>
                <a:srgbClr val="141617"/>
              </a:solidFill>
              <a:latin typeface="Montserrat" panose="00000500000000000000" pitchFamily="2" charset="0"/>
              <a:ea typeface="Times New Roman" panose="02020603050405020304" pitchFamily="18" charset="0"/>
              <a:cs typeface="Times New Roman" panose="02020603050405020304" pitchFamily="18" charset="0"/>
            </a:endParaRPr>
          </a:p>
          <a:p>
            <a:pPr marL="139700" indent="0" algn="just">
              <a:buNone/>
            </a:pPr>
            <a:r>
              <a:rPr lang="es-ES" sz="1000" i="1" spc="20" dirty="0">
                <a:solidFill>
                  <a:srgbClr val="141617"/>
                </a:solidFill>
                <a:latin typeface="Montserrat" panose="00000500000000000000" pitchFamily="2" charset="0"/>
                <a:ea typeface="Times New Roman" panose="02020603050405020304" pitchFamily="18" charset="0"/>
                <a:cs typeface="Times New Roman" panose="02020603050405020304" pitchFamily="18" charset="0"/>
              </a:rPr>
              <a:t>*</a:t>
            </a:r>
            <a:r>
              <a:rPr lang="es-ES" sz="1000" u="sng" spc="20" dirty="0" err="1">
                <a:solidFill>
                  <a:srgbClr val="CC5410"/>
                </a:solidFill>
                <a:effectLst/>
                <a:latin typeface="Montserrat" panose="00000500000000000000" pitchFamily="2" charset="0"/>
                <a:ea typeface="Times New Roman" panose="02020603050405020304" pitchFamily="18" charset="0"/>
                <a:cs typeface="Times New Roman" panose="02020603050405020304" pitchFamily="18" charset="0"/>
                <a:hlinkClick r:id="rId3" tooltip="Francisco Pérez Amorós"/>
              </a:rPr>
              <a:t>Pr.Francisco</a:t>
            </a:r>
            <a:r>
              <a:rPr lang="es-ES" sz="1000" u="sng" spc="20" dirty="0">
                <a:solidFill>
                  <a:srgbClr val="CC5410"/>
                </a:solidFill>
                <a:effectLst/>
                <a:latin typeface="Montserrat" panose="00000500000000000000" pitchFamily="2" charset="0"/>
                <a:ea typeface="Times New Roman" panose="02020603050405020304" pitchFamily="18" charset="0"/>
                <a:cs typeface="Times New Roman" panose="02020603050405020304" pitchFamily="18" charset="0"/>
                <a:hlinkClick r:id="rId3" tooltip="Francisco Pérez Amorós"/>
              </a:rPr>
              <a:t> Pérez Amorós</a:t>
            </a:r>
            <a:r>
              <a:rPr lang="es-ES" sz="1000" u="sng" spc="20" dirty="0">
                <a:solidFill>
                  <a:srgbClr val="CC5410"/>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000" u="sng" spc="20" dirty="0" err="1">
                <a:solidFill>
                  <a:srgbClr val="CC5410"/>
                </a:solidFill>
                <a:effectLst/>
                <a:latin typeface="Montserrat" panose="00000500000000000000" pitchFamily="2" charset="0"/>
                <a:ea typeface="Times New Roman" panose="02020603050405020304" pitchFamily="18" charset="0"/>
                <a:cs typeface="Times New Roman" panose="02020603050405020304" pitchFamily="18" charset="0"/>
              </a:rPr>
              <a:t>U.A.Barcelona</a:t>
            </a:r>
            <a:r>
              <a:rPr lang="es-ES" sz="1000" u="sng" spc="20" dirty="0">
                <a:solidFill>
                  <a:srgbClr val="CC5410"/>
                </a:solidFill>
                <a:effectLst/>
                <a:latin typeface="Montserrat" panose="00000500000000000000" pitchFamily="2" charset="0"/>
                <a:ea typeface="Times New Roman" panose="02020603050405020304" pitchFamily="18" charset="0"/>
                <a:cs typeface="Times New Roman" panose="02020603050405020304" pitchFamily="18" charset="0"/>
              </a:rPr>
              <a:t>. 2025</a:t>
            </a:r>
            <a:endParaRPr lang="es-ES" sz="1000" dirty="0">
              <a:effectLst/>
              <a:latin typeface="Montserrat" panose="00000500000000000000" pitchFamily="2" charset="0"/>
              <a:ea typeface="Calibri" panose="020F0502020204030204" pitchFamily="34" charset="0"/>
              <a:cs typeface="Times New Roman" panose="02020603050405020304" pitchFamily="18" charset="0"/>
            </a:endParaRPr>
          </a:p>
          <a:p>
            <a:pPr marL="139700" indent="0" algn="just">
              <a:buNone/>
            </a:pPr>
            <a:endParaRPr lang="es-ES" sz="1500" i="1" spc="20" dirty="0">
              <a:solidFill>
                <a:srgbClr val="141617"/>
              </a:solidFill>
              <a:latin typeface="Montserrat" panose="00000500000000000000" pitchFamily="2" charset="0"/>
              <a:ea typeface="Times New Roman" panose="02020603050405020304" pitchFamily="18" charset="0"/>
              <a:cs typeface="Times New Roman" panose="02020603050405020304" pitchFamily="18" charset="0"/>
            </a:endParaRPr>
          </a:p>
        </p:txBody>
      </p:sp>
      <p:pic>
        <p:nvPicPr>
          <p:cNvPr id="4" name="Picture 2" descr="Amazon desembolsará 50.000 millones de dólares para potenciar la inteligencia artificial del gobierno estadounidense">
            <a:extLst>
              <a:ext uri="{FF2B5EF4-FFF2-40B4-BE49-F238E27FC236}">
                <a16:creationId xmlns:a16="http://schemas.microsoft.com/office/drawing/2014/main" id="{E051CF35-B00A-A0DC-6E8F-F24166DC13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36" y="2118166"/>
            <a:ext cx="3477142" cy="2893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07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2697480" y="3054096"/>
            <a:ext cx="6281928" cy="377362"/>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en" sz="2800" dirty="0"/>
              <a:t>  </a:t>
            </a:r>
            <a:br>
              <a:rPr lang="en" sz="2800" dirty="0"/>
            </a:br>
            <a:r>
              <a:rPr lang="en" sz="2000" dirty="0"/>
              <a:t>Bases constitucionales vs. “Reforma laboral”</a:t>
            </a:r>
            <a:br>
              <a:rPr lang="en" sz="2000" dirty="0"/>
            </a:br>
            <a:endParaRPr sz="2000" i="1" dirty="0"/>
          </a:p>
        </p:txBody>
      </p:sp>
      <p:sp>
        <p:nvSpPr>
          <p:cNvPr id="224" name="Google Shape;224;p34"/>
          <p:cNvSpPr txBox="1">
            <a:spLocks noGrp="1"/>
          </p:cNvSpPr>
          <p:nvPr>
            <p:ph type="title" idx="2"/>
          </p:nvPr>
        </p:nvSpPr>
        <p:spPr>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4800" dirty="0">
                <a:solidFill>
                  <a:schemeClr val="accent5"/>
                </a:solidFill>
              </a:rPr>
              <a:t>02 </a:t>
            </a:r>
            <a:endParaRPr sz="4800" dirty="0">
              <a:solidFill>
                <a:schemeClr val="accent5"/>
              </a:solidFill>
            </a:endParaRPr>
          </a:p>
        </p:txBody>
      </p:sp>
    </p:spTree>
    <p:extLst>
      <p:ext uri="{BB962C8B-B14F-4D97-AF65-F5344CB8AC3E}">
        <p14:creationId xmlns:p14="http://schemas.microsoft.com/office/powerpoint/2010/main" val="96541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B1951C-2554-CD5A-09D0-0AB2497CC001}"/>
              </a:ext>
            </a:extLst>
          </p:cNvPr>
          <p:cNvSpPr>
            <a:spLocks noGrp="1"/>
          </p:cNvSpPr>
          <p:nvPr>
            <p:ph type="title"/>
          </p:nvPr>
        </p:nvSpPr>
        <p:spPr>
          <a:xfrm>
            <a:off x="0" y="0"/>
            <a:ext cx="3474720" cy="5143499"/>
          </a:xfrm>
        </p:spPr>
        <p:txBody>
          <a:bodyPr>
            <a:normAutofit fontScale="90000"/>
          </a:bodyPr>
          <a:lstStyle/>
          <a:p>
            <a:pPr marL="139700" indent="0" algn="ctr">
              <a:spcAft>
                <a:spcPts val="600"/>
              </a:spcAft>
            </a:pPr>
            <a:r>
              <a:rPr lang="es-ES" sz="1800" b="1"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“NEGACION DEL O</a:t>
            </a:r>
            <a:r>
              <a:rPr lang="es-ES" sz="1800"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a:t>
            </a:r>
            <a:r>
              <a:rPr lang="es-ES" sz="1800" b="1"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JURIDICO y de la SUPREMACÍA</a:t>
            </a:r>
            <a:br>
              <a:rPr lang="es-ES" sz="1800" b="1"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br>
            <a:r>
              <a:rPr lang="es-ES" sz="1800" b="1"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a:r>
            <a:br>
              <a:rPr lang="es-ES" sz="1800" b="1"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br>
            <a:r>
              <a:rPr lang="es-ES" sz="1800" b="1"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CONSTITUCIONAL</a:t>
            </a:r>
            <a:r>
              <a:rPr lang="es-ES" sz="1800"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a:t>
            </a:r>
            <a:r>
              <a:rPr lang="es-ES" sz="2000"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a:r>
            <a:br>
              <a:rPr lang="es-ES" sz="2000"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br>
            <a:r>
              <a:rPr lang="es-ES" sz="1300" dirty="0" err="1">
                <a:latin typeface="Montserrat" panose="00000500000000000000" pitchFamily="2" charset="0"/>
                <a:ea typeface="Calibri" panose="020F0502020204030204" pitchFamily="34" charset="0"/>
                <a:cs typeface="Times New Roman" panose="02020603050405020304" pitchFamily="18" charset="0"/>
              </a:rPr>
              <a:t>Decl.Prof</a:t>
            </a:r>
            <a:r>
              <a:rPr lang="es-ES" sz="1300" dirty="0">
                <a:latin typeface="Montserrat" panose="00000500000000000000" pitchFamily="2" charset="0"/>
                <a:ea typeface="Calibri" panose="020F0502020204030204" pitchFamily="34" charset="0"/>
                <a:cs typeface="Times New Roman" panose="02020603050405020304" pitchFamily="18" charset="0"/>
              </a:rPr>
              <a:t>. DT  Univ. Nacionales 26.12.2023</a:t>
            </a:r>
            <a:r>
              <a:rPr lang="es-ES" dirty="0">
                <a:latin typeface="Calibri" panose="020F0502020204030204" pitchFamily="34" charset="0"/>
                <a:ea typeface="Calibri" panose="020F0502020204030204" pitchFamily="34" charset="0"/>
                <a:cs typeface="Times New Roman" panose="02020603050405020304" pitchFamily="18" charset="0"/>
              </a:rPr>
              <a:t/>
            </a:r>
            <a:br>
              <a:rPr lang="es-ES" dirty="0">
                <a:latin typeface="Calibri" panose="020F0502020204030204" pitchFamily="34" charset="0"/>
                <a:ea typeface="Calibri" panose="020F0502020204030204" pitchFamily="34" charset="0"/>
                <a:cs typeface="Times New Roman" panose="02020603050405020304" pitchFamily="18" charset="0"/>
              </a:rPr>
            </a:br>
            <a:r>
              <a:rPr lang="es-ES" sz="1600" dirty="0">
                <a:latin typeface="Calibri" panose="020F0502020204030204" pitchFamily="34" charset="0"/>
                <a:ea typeface="Calibri" panose="020F0502020204030204" pitchFamily="34" charset="0"/>
                <a:cs typeface="Times New Roman" panose="02020603050405020304" pitchFamily="18" charset="0"/>
              </a:rPr>
              <a:t>***</a:t>
            </a:r>
            <a:r>
              <a:rPr lang="es-ES" sz="1800"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a:r>
            <a:br>
              <a:rPr lang="es-ES" sz="1800"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br>
            <a:r>
              <a:rPr lang="es-ES" sz="1800" i="1" dirty="0">
                <a:solidFill>
                  <a:schemeClr val="tx1"/>
                </a:solidFill>
              </a:rPr>
              <a:t>«principios y reglas de valor constitucional» </a:t>
            </a:r>
            <a:r>
              <a:rPr lang="es-ES" sz="1800" b="0" dirty="0">
                <a:solidFill>
                  <a:schemeClr val="tx1"/>
                </a:solidFill>
              </a:rPr>
              <a:t>designan el conjunto de normas situadas en el nivel constitucional</a:t>
            </a:r>
            <a:r>
              <a:rPr lang="es-ES" sz="1800" b="0" dirty="0">
                <a:solidFill>
                  <a:srgbClr val="FF0000"/>
                </a:solidFill>
                <a:effectLst>
                  <a:outerShdw blurRad="38100" dist="38100" dir="2700000" algn="tl">
                    <a:srgbClr val="000000">
                      <a:alpha val="43137"/>
                    </a:srgbClr>
                  </a:outerShdw>
                </a:effectLst>
              </a:rPr>
              <a:t>, cuyo respeto se impone a la LEY</a:t>
            </a:r>
            <a:r>
              <a:rPr lang="es-ES" sz="1800" b="0" dirty="0">
                <a:solidFill>
                  <a:schemeClr val="tx1"/>
                </a:solidFill>
              </a:rPr>
              <a:t>.</a:t>
            </a:r>
            <a:r>
              <a:rPr lang="es-ES" sz="1300" b="0" dirty="0">
                <a:solidFill>
                  <a:schemeClr val="tx1"/>
                </a:solidFill>
              </a:rPr>
              <a:t>. </a:t>
            </a:r>
            <a:r>
              <a:rPr lang="es-ES" sz="1300" dirty="0">
                <a:solidFill>
                  <a:schemeClr val="tx1"/>
                </a:solidFill>
              </a:rPr>
              <a:t/>
            </a:r>
            <a:br>
              <a:rPr lang="es-ES" sz="1300" dirty="0">
                <a:solidFill>
                  <a:schemeClr val="tx1"/>
                </a:solidFill>
              </a:rPr>
            </a:br>
            <a:r>
              <a:rPr lang="es-ES" sz="1300" dirty="0">
                <a:solidFill>
                  <a:schemeClr val="tx1"/>
                </a:solidFill>
              </a:rPr>
              <a:t>                                         Louis FAVOREAU</a:t>
            </a:r>
            <a:r>
              <a:rPr lang="es-ES" sz="1300" dirty="0">
                <a:solidFill>
                  <a:schemeClr val="tx1"/>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a:r>
            <a:br>
              <a:rPr lang="es-ES" sz="1300" dirty="0">
                <a:solidFill>
                  <a:schemeClr val="tx1"/>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br>
            <a:r>
              <a:rPr lang="es-ES" sz="1600" dirty="0">
                <a:solidFill>
                  <a:schemeClr val="tx1"/>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a:t>
            </a:r>
            <a:r>
              <a:rPr lang="es-ES" sz="1300" dirty="0">
                <a:solidFill>
                  <a:schemeClr val="tx1"/>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a:r>
            <a:br>
              <a:rPr lang="es-ES" sz="1300" dirty="0">
                <a:solidFill>
                  <a:schemeClr val="tx1"/>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br>
            <a:r>
              <a:rPr lang="es-ES" sz="1800" dirty="0">
                <a:solidFill>
                  <a:schemeClr val="bg1"/>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a:t>
            </a:r>
            <a:r>
              <a:rPr lang="es-CO" sz="1800" i="1" dirty="0"/>
              <a:t>La </a:t>
            </a:r>
            <a:r>
              <a:rPr lang="es-CO" sz="1800" i="1" dirty="0" err="1"/>
              <a:t>Contitución</a:t>
            </a:r>
            <a:r>
              <a:rPr lang="es-CO" sz="1800" i="1" dirty="0"/>
              <a:t> es una </a:t>
            </a:r>
            <a:r>
              <a:rPr lang="es-CO" sz="1800" i="1" dirty="0">
                <a:solidFill>
                  <a:srgbClr val="FF0000"/>
                </a:solidFill>
              </a:rPr>
              <a:t>lengua de la RAZÓN </a:t>
            </a:r>
            <a:r>
              <a:rPr lang="es-CO" sz="1800" i="1" dirty="0"/>
              <a:t>por la que se instituye la forma inicial del orden estatal</a:t>
            </a:r>
            <a:r>
              <a:rPr lang="es-CO" sz="1800" dirty="0"/>
              <a:t>…                        </a:t>
            </a:r>
            <a:r>
              <a:rPr lang="es-CO" sz="1300" dirty="0"/>
              <a:t>		</a:t>
            </a:r>
            <a:r>
              <a:rPr lang="es-CO" sz="1300" dirty="0" err="1"/>
              <a:t>Raul</a:t>
            </a:r>
            <a:r>
              <a:rPr lang="es-CO" sz="1300"/>
              <a:t> G. </a:t>
            </a:r>
            <a:r>
              <a:rPr lang="es-CO" sz="1300" dirty="0"/>
              <a:t>Ferreyra</a:t>
            </a:r>
            <a:r>
              <a:rPr lang="es-CO" dirty="0"/>
              <a:t> </a:t>
            </a:r>
            <a:br>
              <a:rPr lang="es-CO" dirty="0"/>
            </a:br>
            <a:r>
              <a:rPr lang="es-ES" sz="2000" dirty="0">
                <a:latin typeface="Montserrat" panose="00000500000000000000" pitchFamily="2" charset="0"/>
                <a:ea typeface="Calibri" panose="020F0502020204030204" pitchFamily="34" charset="0"/>
                <a:cs typeface="Times New Roman" panose="02020603050405020304" pitchFamily="18" charset="0"/>
              </a:rPr>
              <a:t/>
            </a:r>
            <a:br>
              <a:rPr lang="es-ES" sz="2000" dirty="0">
                <a:latin typeface="Montserrat" panose="00000500000000000000" pitchFamily="2" charset="0"/>
                <a:ea typeface="Calibri" panose="020F0502020204030204" pitchFamily="34" charset="0"/>
                <a:cs typeface="Times New Roman" panose="02020603050405020304" pitchFamily="18" charset="0"/>
              </a:rPr>
            </a:br>
            <a:r>
              <a:rPr lang="es-ES" sz="2000" dirty="0">
                <a:latin typeface="Montserrat" panose="00000500000000000000" pitchFamily="2" charset="0"/>
                <a:ea typeface="Calibri" panose="020F0502020204030204" pitchFamily="34" charset="0"/>
                <a:cs typeface="Times New Roman" panose="02020603050405020304" pitchFamily="18" charset="0"/>
              </a:rPr>
              <a:t/>
            </a:r>
            <a:br>
              <a:rPr lang="es-ES" sz="2000" dirty="0">
                <a:latin typeface="Montserrat" panose="00000500000000000000" pitchFamily="2" charset="0"/>
                <a:ea typeface="Calibri" panose="020F0502020204030204" pitchFamily="34" charset="0"/>
                <a:cs typeface="Times New Roman" panose="02020603050405020304" pitchFamily="18" charset="0"/>
              </a:rPr>
            </a:br>
            <a:r>
              <a:rPr lang="es-ES" sz="2000" dirty="0">
                <a:latin typeface="Montserrat" panose="00000500000000000000" pitchFamily="2" charset="0"/>
                <a:ea typeface="Calibri" panose="020F0502020204030204" pitchFamily="34" charset="0"/>
                <a:cs typeface="Times New Roman" panose="02020603050405020304" pitchFamily="18" charset="0"/>
              </a:rPr>
              <a:t/>
            </a:r>
            <a:br>
              <a:rPr lang="es-ES" sz="2000" dirty="0">
                <a:latin typeface="Montserrat" panose="00000500000000000000" pitchFamily="2" charset="0"/>
                <a:ea typeface="Calibri" panose="020F0502020204030204" pitchFamily="34" charset="0"/>
                <a:cs typeface="Times New Roman" panose="02020603050405020304" pitchFamily="18" charset="0"/>
              </a:rPr>
            </a:br>
            <a:endParaRPr lang="es-ES" sz="1400" dirty="0"/>
          </a:p>
        </p:txBody>
      </p:sp>
      <p:sp>
        <p:nvSpPr>
          <p:cNvPr id="3" name="Marcador de texto 2">
            <a:extLst>
              <a:ext uri="{FF2B5EF4-FFF2-40B4-BE49-F238E27FC236}">
                <a16:creationId xmlns:a16="http://schemas.microsoft.com/office/drawing/2014/main" id="{72258335-87A6-C9E6-64A3-9AB72901C108}"/>
              </a:ext>
            </a:extLst>
          </p:cNvPr>
          <p:cNvSpPr>
            <a:spLocks noGrp="1"/>
          </p:cNvSpPr>
          <p:nvPr>
            <p:ph type="body" idx="1"/>
          </p:nvPr>
        </p:nvSpPr>
        <p:spPr>
          <a:xfrm>
            <a:off x="3622877" y="625033"/>
            <a:ext cx="5382228" cy="4606723"/>
          </a:xfrm>
        </p:spPr>
        <p:txBody>
          <a:bodyPr>
            <a:noAutofit/>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b="1" i="0" u="none" strike="noStrike" kern="0" cap="none" spc="0" normalizeH="0" baseline="0" noProof="0" dirty="0" err="1">
                <a:ln>
                  <a:noFill/>
                </a:ln>
                <a:solidFill>
                  <a:schemeClr val="accent5"/>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Re-regulación</a:t>
            </a:r>
            <a:r>
              <a:rPr kumimoji="0" lang="es-ES" b="1" i="0" u="none" strike="noStrike" kern="0" cap="none" spc="0" normalizeH="0" baseline="0" noProof="0" dirty="0">
                <a:ln>
                  <a:noFill/>
                </a:ln>
                <a:solidFill>
                  <a:schemeClr val="accent5"/>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 regresiva de las relaciones laborales – limite de la acción sindical</a:t>
            </a: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*DESLABORALIZACION</a:t>
            </a: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endPar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a:t>
            </a:r>
            <a:r>
              <a:rPr kumimoji="0" lang="es-ES"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Precarización de </a:t>
            </a: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ENTRADA y SALIDA</a:t>
            </a:r>
            <a:r>
              <a:rPr kumimoji="0" lang="es-ES" b="1" i="0" u="none" strike="noStrike" kern="0" cap="none" spc="0" normalizeH="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 del CT</a:t>
            </a:r>
            <a:endPar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endPar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a:t>
            </a:r>
            <a:r>
              <a:rPr kumimoji="0" lang="es-ES"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Limitación   de </a:t>
            </a: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RESPONSABILIDAD</a:t>
            </a: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endPar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a:t>
            </a:r>
            <a:r>
              <a:rPr kumimoji="0" lang="es-ES"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Disposición </a:t>
            </a:r>
            <a:r>
              <a:rPr kumimoji="0" lang="es-ES"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Montserrat" panose="00000500000000000000" pitchFamily="2" charset="0"/>
                <a:ea typeface="Calibri" panose="020F0502020204030204" pitchFamily="34" charset="0"/>
                <a:cs typeface="Times New Roman" panose="02020603050405020304" pitchFamily="18" charset="0"/>
                <a:sym typeface="Arial"/>
              </a:rPr>
              <a:t>colectiva </a:t>
            </a:r>
            <a:r>
              <a:rPr kumimoji="0" lang="es-ES"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de la</a:t>
            </a: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 jornada de trabajo</a:t>
            </a: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endParaRPr kumimoji="0" lang="es-ES"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*Derechos fundamentales:</a:t>
            </a: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 lib. sindical y </a:t>
            </a:r>
            <a:r>
              <a:rPr kumimoji="0" lang="es-ES" b="1" i="0" u="none" strike="noStrike" kern="0" cap="none" spc="0" normalizeH="0" baseline="0" noProof="0" dirty="0" err="1">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discr</a:t>
            </a:r>
            <a:r>
              <a:rPr lang="es-ES" b="1" dirty="0" err="1">
                <a:solidFill>
                  <a:srgbClr val="0070C0"/>
                </a:solidFill>
                <a:latin typeface="Montserrat" panose="00000500000000000000" pitchFamily="2" charset="0"/>
                <a:ea typeface="Calibri" panose="020F0502020204030204" pitchFamily="34" charset="0"/>
                <a:cs typeface="Times New Roman" panose="02020603050405020304" pitchFamily="18" charset="0"/>
                <a:sym typeface="Arial"/>
              </a:rPr>
              <a:t>iminación</a:t>
            </a:r>
            <a:r>
              <a:rPr lang="es-ES" b="1" dirty="0">
                <a:solidFill>
                  <a:srgbClr val="0070C0"/>
                </a:solidFill>
                <a:latin typeface="Montserrat" panose="00000500000000000000" pitchFamily="2" charset="0"/>
                <a:ea typeface="Calibri" panose="020F0502020204030204" pitchFamily="34" charset="0"/>
                <a:cs typeface="Times New Roman" panose="02020603050405020304" pitchFamily="18" charset="0"/>
                <a:sym typeface="Arial"/>
              </a:rPr>
              <a:t>.</a:t>
            </a:r>
            <a:endPar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endPar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endParaRPr>
          </a:p>
          <a:p>
            <a:pPr marL="0" marR="0" lvl="0" indent="0"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 Lesión</a:t>
            </a:r>
            <a:r>
              <a:rPr kumimoji="0" lang="es-ES"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 de la estabilidad</a:t>
            </a:r>
            <a:r>
              <a:rPr lang="es-ES" dirty="0">
                <a:solidFill>
                  <a:srgbClr val="0070C0"/>
                </a:solidFill>
                <a:latin typeface="Montserrat" panose="00000500000000000000" pitchFamily="2" charset="0"/>
                <a:ea typeface="Calibri" panose="020F0502020204030204" pitchFamily="34" charset="0"/>
                <a:cs typeface="Times New Roman" panose="02020603050405020304" pitchFamily="18" charset="0"/>
                <a:sym typeface="Arial"/>
              </a:rPr>
              <a:t> del </a:t>
            </a:r>
            <a:r>
              <a:rPr kumimoji="0" lang="es-ES" b="1" i="0" u="none" strike="noStrike" kern="0" cap="none" spc="0" normalizeH="0" baseline="0" noProof="0" dirty="0">
                <a:ln>
                  <a:noFill/>
                </a:ln>
                <a:solidFill>
                  <a:srgbClr val="0070C0"/>
                </a:solidFill>
                <a:effectLst/>
                <a:uLnTx/>
                <a:uFillTx/>
                <a:latin typeface="Montserrat" panose="00000500000000000000" pitchFamily="2" charset="0"/>
                <a:ea typeface="Calibri" panose="020F0502020204030204" pitchFamily="34" charset="0"/>
                <a:cs typeface="Times New Roman" panose="02020603050405020304" pitchFamily="18" charset="0"/>
                <a:sym typeface="Arial"/>
              </a:rPr>
              <a:t>Empleo PÚBLICO.</a:t>
            </a:r>
            <a:endParaRPr lang="es-ES" dirty="0"/>
          </a:p>
        </p:txBody>
      </p:sp>
    </p:spTree>
    <p:extLst>
      <p:ext uri="{BB962C8B-B14F-4D97-AF65-F5344CB8AC3E}">
        <p14:creationId xmlns:p14="http://schemas.microsoft.com/office/powerpoint/2010/main" val="308684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382002-1F11-74B6-D395-E2EE8AF63B08}"/>
              </a:ext>
            </a:extLst>
          </p:cNvPr>
          <p:cNvSpPr>
            <a:spLocks noGrp="1"/>
          </p:cNvSpPr>
          <p:nvPr>
            <p:ph type="title"/>
          </p:nvPr>
        </p:nvSpPr>
        <p:spPr>
          <a:xfrm>
            <a:off x="192024" y="146305"/>
            <a:ext cx="8321040" cy="832103"/>
          </a:xfrm>
        </p:spPr>
        <p:txBody>
          <a:bodyPr/>
          <a:lstStyle/>
          <a:p>
            <a:r>
              <a:rPr lang="es-ES" dirty="0">
                <a:latin typeface="Montserrat" panose="00000500000000000000" pitchFamily="2" charset="0"/>
                <a:ea typeface="Calibri" panose="020F0502020204030204" pitchFamily="34" charset="0"/>
                <a:cs typeface="Times New Roman" panose="02020603050405020304" pitchFamily="18" charset="0"/>
              </a:rPr>
              <a:t>Normativa de j</a:t>
            </a:r>
            <a:r>
              <a:rPr lang="es-ES" sz="2800" b="1" dirty="0">
                <a:effectLst/>
                <a:latin typeface="Montserrat" panose="00000500000000000000" pitchFamily="2" charset="0"/>
                <a:ea typeface="Calibri" panose="020F0502020204030204" pitchFamily="34" charset="0"/>
                <a:cs typeface="Times New Roman" panose="02020603050405020304" pitchFamily="18" charset="0"/>
              </a:rPr>
              <a:t>erarquía supra legal </a:t>
            </a:r>
            <a:r>
              <a:rPr lang="es-ES" sz="1200" b="1" dirty="0">
                <a:effectLst/>
                <a:latin typeface="Montserrat" panose="00000500000000000000" pitchFamily="2" charset="0"/>
                <a:ea typeface="Calibri" panose="020F0502020204030204" pitchFamily="34" charset="0"/>
                <a:cs typeface="Times New Roman" panose="02020603050405020304" pitchFamily="18" charset="0"/>
              </a:rPr>
              <a:t>Art.75.22 CN</a:t>
            </a:r>
            <a:r>
              <a:rPr lang="es-ES" sz="2800" b="1" dirty="0">
                <a:effectLst/>
                <a:latin typeface="Montserrat" panose="00000500000000000000" pitchFamily="2" charset="0"/>
                <a:ea typeface="Calibri" panose="020F0502020204030204" pitchFamily="34" charset="0"/>
                <a:cs typeface="Times New Roman" panose="02020603050405020304" pitchFamily="18" charset="0"/>
              </a:rPr>
              <a:t/>
            </a:r>
            <a:br>
              <a:rPr lang="es-ES" sz="2800" b="1" dirty="0">
                <a:effectLst/>
                <a:latin typeface="Montserrat" panose="00000500000000000000" pitchFamily="2" charset="0"/>
                <a:ea typeface="Calibri" panose="020F0502020204030204" pitchFamily="34" charset="0"/>
                <a:cs typeface="Times New Roman" panose="02020603050405020304" pitchFamily="18" charset="0"/>
              </a:rPr>
            </a:br>
            <a:endParaRPr lang="es-ES" dirty="0"/>
          </a:p>
        </p:txBody>
      </p:sp>
      <p:sp>
        <p:nvSpPr>
          <p:cNvPr id="4" name="CuadroTexto 3">
            <a:extLst>
              <a:ext uri="{FF2B5EF4-FFF2-40B4-BE49-F238E27FC236}">
                <a16:creationId xmlns:a16="http://schemas.microsoft.com/office/drawing/2014/main" id="{43522C31-0C6C-7AAF-472F-B6544082AA84}"/>
              </a:ext>
            </a:extLst>
          </p:cNvPr>
          <p:cNvSpPr txBox="1"/>
          <p:nvPr/>
        </p:nvSpPr>
        <p:spPr>
          <a:xfrm>
            <a:off x="301752" y="822961"/>
            <a:ext cx="8753757" cy="3970912"/>
          </a:xfrm>
          <a:prstGeom prst="rect">
            <a:avLst/>
          </a:prstGeom>
          <a:noFill/>
        </p:spPr>
        <p:txBody>
          <a:bodyPr wrap="square">
            <a:spAutoFit/>
          </a:bodyPr>
          <a:lstStyle/>
          <a:p>
            <a:pPr algn="ctr">
              <a:lnSpc>
                <a:spcPct val="107000"/>
              </a:lnSpc>
              <a:spcAft>
                <a:spcPts val="800"/>
              </a:spcAft>
            </a:pPr>
            <a:r>
              <a:rPr lang="es-ES" sz="18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I. </a:t>
            </a:r>
            <a:r>
              <a:rPr lang="es-ES" sz="1800" b="1" u="sng"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DERECHO Y LIBERTAD DE REUNIÓN</a:t>
            </a:r>
            <a:r>
              <a:rPr lang="es-ES" sz="18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t>
            </a:r>
          </a:p>
          <a:p>
            <a:pPr algn="just">
              <a:lnSpc>
                <a:spcPct val="107000"/>
              </a:lnSpc>
              <a:spcAft>
                <a:spcPts val="800"/>
              </a:spcAft>
            </a:pP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art.21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Decl</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Amer</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Der y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Deb</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del H.</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r>
              <a:rPr lang="es-ES" sz="11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t>
            </a:r>
            <a:r>
              <a:rPr lang="es-ES" sz="11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art.20.1 </a:t>
            </a:r>
            <a:r>
              <a:rPr lang="es-ES" sz="1100" dirty="0" err="1">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Decl</a:t>
            </a:r>
            <a:r>
              <a:rPr lang="es-ES" sz="11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Universal DH. - </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Art.15 </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Conv.</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Amer</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..DH – </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art.18/19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PIDCyP</a:t>
            </a:r>
            <a:endPar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18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ctr">
              <a:lnSpc>
                <a:spcPct val="107000"/>
              </a:lnSpc>
              <a:spcAft>
                <a:spcPts val="800"/>
              </a:spcAft>
            </a:pPr>
            <a:r>
              <a:rPr lang="es-ES" sz="18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II.</a:t>
            </a:r>
            <a:r>
              <a:rPr lang="es-ES" sz="18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r>
              <a:rPr lang="es-ES" sz="1800" b="1" u="sng"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DERECHO DE HUELGA</a:t>
            </a:r>
            <a:r>
              <a:rPr lang="es-ES" sz="18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t>
            </a:r>
            <a:endParaRPr lang="es-ES" sz="1800"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art.8.1.d  </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PIDESCA - </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art.8 </a:t>
            </a:r>
            <a:r>
              <a:rPr lang="es-ES" sz="1100" b="1"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inc.b</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Prot.Adic</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CAsDH</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S.Salvador</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 </a:t>
            </a:r>
            <a:r>
              <a:rPr lang="es-ES" sz="1100"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Carta Inter. </a:t>
            </a:r>
            <a:r>
              <a:rPr lang="es-ES" sz="1100" dirty="0" err="1">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Amer</a:t>
            </a:r>
            <a:r>
              <a:rPr lang="es-ES" sz="1100"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 Gar. Sociales</a:t>
            </a:r>
            <a:r>
              <a:rPr lang="es-ES" sz="1100" dirty="0">
                <a:solidFill>
                  <a:srgbClr val="FF0000"/>
                </a:solidFill>
                <a:latin typeface="Montserrat" panose="00000500000000000000" pitchFamily="2" charset="0"/>
                <a:ea typeface="Calibri" panose="020F0502020204030204" pitchFamily="34" charset="0"/>
                <a:cs typeface="Times New Roman" panose="02020603050405020304" pitchFamily="18" charset="0"/>
              </a:rPr>
              <a:t>.</a:t>
            </a:r>
            <a:r>
              <a:rPr lang="es-ES" sz="1100" b="1"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art.27 </a:t>
            </a:r>
            <a:r>
              <a:rPr lang="es-ES" sz="1100" dirty="0">
                <a:solidFill>
                  <a:srgbClr val="FF0000"/>
                </a:solidFill>
                <a:latin typeface="Montserrat" panose="00000500000000000000" pitchFamily="2" charset="0"/>
                <a:ea typeface="Calibri" panose="020F0502020204030204" pitchFamily="34" charset="0"/>
                <a:cs typeface="Times New Roman" panose="02020603050405020304" pitchFamily="18" charset="0"/>
              </a:rPr>
              <a:t>– </a:t>
            </a:r>
            <a:r>
              <a:rPr lang="es-ES" sz="1100"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D.SL MERCOSUR:</a:t>
            </a:r>
            <a:endParaRPr lang="es-ES" sz="1100" b="1"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18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ctr">
              <a:lnSpc>
                <a:spcPct val="107000"/>
              </a:lnSpc>
              <a:spcAft>
                <a:spcPts val="800"/>
              </a:spcAft>
            </a:pPr>
            <a:r>
              <a:rPr lang="es-ES" sz="18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III. </a:t>
            </a:r>
            <a:r>
              <a:rPr lang="es-ES" sz="1800" b="1" u="sng"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DERECHO AL TRABAJO:</a:t>
            </a:r>
            <a:endParaRPr lang="es-ES" sz="1800"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art.23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Decl.Univ</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DH - </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 6/7 </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PIDESCA - </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art.6 inc.1/2)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Prot.Adic</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CAsDH</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DESC San Salvador </a:t>
            </a:r>
            <a:endPar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1800" b="1" u="sng"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ctr">
              <a:lnSpc>
                <a:spcPct val="107000"/>
              </a:lnSpc>
              <a:spcAft>
                <a:spcPts val="800"/>
              </a:spcAft>
            </a:pPr>
            <a:r>
              <a:rPr lang="es-ES" sz="1800" b="1" u="sng"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IV. PROGRESIVIDAD</a:t>
            </a:r>
            <a:r>
              <a:rPr lang="es-ES" sz="16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art. 26 </a:t>
            </a:r>
            <a:r>
              <a:rPr lang="es-ES" sz="1100" dirty="0" err="1">
                <a:solidFill>
                  <a:schemeClr val="accent5"/>
                </a:solidFill>
                <a:latin typeface="Montserrat" panose="00000500000000000000" pitchFamily="2" charset="0"/>
                <a:ea typeface="Calibri" panose="020F0502020204030204" pitchFamily="34" charset="0"/>
                <a:cs typeface="Times New Roman" panose="02020603050405020304" pitchFamily="18" charset="0"/>
              </a:rPr>
              <a:t>Conv.Am.DH</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t>
            </a:r>
            <a:r>
              <a:rPr lang="es-ES" sz="11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art. 2.1 </a:t>
            </a:r>
            <a:r>
              <a:rPr lang="es-ES" sz="11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PIDESCA. </a:t>
            </a:r>
          </a:p>
        </p:txBody>
      </p:sp>
    </p:spTree>
    <p:extLst>
      <p:ext uri="{BB962C8B-B14F-4D97-AF65-F5344CB8AC3E}">
        <p14:creationId xmlns:p14="http://schemas.microsoft.com/office/powerpoint/2010/main" val="427288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82DC5C-CEE4-7000-7652-D3E52A422FAB}"/>
              </a:ext>
            </a:extLst>
          </p:cNvPr>
          <p:cNvSpPr>
            <a:spLocks noGrp="1"/>
          </p:cNvSpPr>
          <p:nvPr>
            <p:ph type="title"/>
          </p:nvPr>
        </p:nvSpPr>
        <p:spPr/>
        <p:txBody>
          <a:bodyPr>
            <a:normAutofit/>
          </a:bodyPr>
          <a:lstStyle/>
          <a:p>
            <a:pPr algn="ctr"/>
            <a:r>
              <a:rPr lang="es-ES" dirty="0"/>
              <a:t>Convenios</a:t>
            </a:r>
            <a:br>
              <a:rPr lang="es-ES" dirty="0"/>
            </a:br>
            <a:r>
              <a:rPr lang="es-ES" dirty="0"/>
              <a:t>OIT</a:t>
            </a:r>
            <a:br>
              <a:rPr lang="es-ES" dirty="0"/>
            </a:br>
            <a:r>
              <a:rPr lang="es-ES" dirty="0"/>
              <a:t/>
            </a:r>
            <a:br>
              <a:rPr lang="es-ES" dirty="0"/>
            </a:br>
            <a:r>
              <a:rPr lang="es-ES" sz="1800" dirty="0">
                <a:effectLst/>
                <a:latin typeface="Montserrat" panose="00000500000000000000" pitchFamily="2" charset="0"/>
                <a:ea typeface="Calibri" panose="020F0502020204030204" pitchFamily="34" charset="0"/>
                <a:cs typeface="Times New Roman" panose="02020603050405020304" pitchFamily="18" charset="0"/>
              </a:rPr>
              <a:t>Protegen Derecho a la protesta como expresiones de la libertad </a:t>
            </a:r>
            <a:r>
              <a:rPr lang="es-ES" sz="1800" dirty="0">
                <a:solidFill>
                  <a:schemeClr val="accent2"/>
                </a:solidFill>
                <a:effectLst/>
                <a:latin typeface="Montserrat" panose="00000500000000000000" pitchFamily="2" charset="0"/>
                <a:ea typeface="Calibri" panose="020F0502020204030204" pitchFamily="34" charset="0"/>
                <a:cs typeface="Times New Roman" panose="02020603050405020304" pitchFamily="18" charset="0"/>
              </a:rPr>
              <a:t>sindical,</a:t>
            </a:r>
            <a:r>
              <a:rPr lang="es-ES" sz="1800" dirty="0">
                <a:solidFill>
                  <a:schemeClr val="bg1"/>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800" dirty="0">
                <a:solidFill>
                  <a:schemeClr val="accent2"/>
                </a:solidFill>
                <a:effectLst/>
                <a:latin typeface="Montserrat" panose="00000500000000000000" pitchFamily="2" charset="0"/>
                <a:ea typeface="Calibri" panose="020F0502020204030204" pitchFamily="34" charset="0"/>
                <a:cs typeface="Times New Roman" panose="02020603050405020304" pitchFamily="18" charset="0"/>
              </a:rPr>
              <a:t>organizativa, negocial y en conflicto.</a:t>
            </a:r>
            <a:endParaRPr lang="es-ES" dirty="0">
              <a:solidFill>
                <a:schemeClr val="accent2"/>
              </a:solidFill>
            </a:endParaRPr>
          </a:p>
        </p:txBody>
      </p:sp>
      <p:sp>
        <p:nvSpPr>
          <p:cNvPr id="3" name="Marcador de texto 2">
            <a:extLst>
              <a:ext uri="{FF2B5EF4-FFF2-40B4-BE49-F238E27FC236}">
                <a16:creationId xmlns:a16="http://schemas.microsoft.com/office/drawing/2014/main" id="{EC6A694B-6241-A8BD-69BC-8C024D446D41}"/>
              </a:ext>
            </a:extLst>
          </p:cNvPr>
          <p:cNvSpPr>
            <a:spLocks noGrp="1"/>
          </p:cNvSpPr>
          <p:nvPr>
            <p:ph type="body" idx="1"/>
          </p:nvPr>
        </p:nvSpPr>
        <p:spPr/>
        <p:txBody>
          <a:bodyPr>
            <a:normAutofit fontScale="92500"/>
          </a:bodyPr>
          <a:lstStyle/>
          <a:p>
            <a:pPr algn="just">
              <a:lnSpc>
                <a:spcPct val="107000"/>
              </a:lnSpc>
              <a:spcAft>
                <a:spcPts val="800"/>
              </a:spcAft>
            </a:pPr>
            <a:r>
              <a:rPr lang="es-ES" sz="1800" b="1" dirty="0">
                <a:effectLst/>
                <a:latin typeface="Montserrat" panose="00000500000000000000" pitchFamily="2" charset="0"/>
                <a:ea typeface="Calibri" panose="020F0502020204030204" pitchFamily="34" charset="0"/>
                <a:cs typeface="Times New Roman" panose="02020603050405020304" pitchFamily="18" charset="0"/>
              </a:rPr>
              <a:t>CO 87</a:t>
            </a:r>
            <a:r>
              <a:rPr lang="es-ES" sz="1800" dirty="0">
                <a:effectLst/>
                <a:latin typeface="Montserrat" panose="00000500000000000000" pitchFamily="2" charset="0"/>
                <a:ea typeface="Calibri" panose="020F0502020204030204" pitchFamily="34" charset="0"/>
                <a:cs typeface="Times New Roman" panose="02020603050405020304" pitchFamily="18" charset="0"/>
              </a:rPr>
              <a:t>.</a:t>
            </a:r>
            <a:r>
              <a:rPr lang="es-ES" sz="1800" b="1" dirty="0">
                <a:effectLst/>
                <a:latin typeface="Montserrat" panose="00000500000000000000" pitchFamily="2" charset="0"/>
                <a:ea typeface="Calibri" panose="020F0502020204030204" pitchFamily="34" charset="0"/>
                <a:cs typeface="Times New Roman" panose="02020603050405020304" pitchFamily="18" charset="0"/>
              </a:rPr>
              <a:t> </a:t>
            </a:r>
            <a:r>
              <a:rPr lang="es-ES" sz="1800" dirty="0">
                <a:effectLst/>
                <a:latin typeface="Montserrat" panose="00000500000000000000" pitchFamily="2" charset="0"/>
                <a:ea typeface="Calibri" panose="020F0502020204030204" pitchFamily="34" charset="0"/>
                <a:cs typeface="Times New Roman" panose="02020603050405020304" pitchFamily="18" charset="0"/>
              </a:rPr>
              <a:t>1948 OIT Libertad sindical</a:t>
            </a:r>
            <a:r>
              <a:rPr lang="es-ES" sz="1800" b="1" kern="1800" spc="-25" dirty="0">
                <a:solidFill>
                  <a:srgbClr val="B92517"/>
                </a:solidFill>
                <a:effectLst/>
                <a:latin typeface="Georgia" panose="02040502050405020303" pitchFamily="18" charset="0"/>
                <a:ea typeface="Times New Roman" panose="02020603050405020304" pitchFamily="18" charset="0"/>
                <a:cs typeface="Times New Roman" panose="02020603050405020304" pitchFamily="18" charset="0"/>
              </a:rPr>
              <a:t> </a:t>
            </a:r>
            <a:r>
              <a:rPr lang="es-ES" sz="1800" kern="1800" spc="-25" dirty="0">
                <a:solidFill>
                  <a:srgbClr val="B92517"/>
                </a:solidFill>
                <a:effectLst/>
                <a:latin typeface="Montserrat" panose="00000500000000000000" pitchFamily="2" charset="0"/>
                <a:ea typeface="Times New Roman" panose="02020603050405020304" pitchFamily="18" charset="0"/>
                <a:cs typeface="Times New Roman" panose="02020603050405020304" pitchFamily="18" charset="0"/>
              </a:rPr>
              <a:t>y</a:t>
            </a:r>
            <a:r>
              <a:rPr lang="es-ES" sz="1800" b="1" kern="1800" spc="-25" dirty="0">
                <a:solidFill>
                  <a:srgbClr val="B92517"/>
                </a:solidFill>
                <a:effectLst/>
                <a:latin typeface="Georgia" panose="02040502050405020303" pitchFamily="18" charset="0"/>
                <a:ea typeface="Times New Roman" panose="02020603050405020304" pitchFamily="18" charset="0"/>
                <a:cs typeface="Times New Roman" panose="02020603050405020304" pitchFamily="18" charset="0"/>
              </a:rPr>
              <a:t> </a:t>
            </a:r>
            <a:r>
              <a:rPr lang="es-ES" sz="1800" dirty="0">
                <a:effectLst/>
                <a:latin typeface="Montserrat" panose="00000500000000000000" pitchFamily="2" charset="0"/>
                <a:ea typeface="Calibri" panose="020F0502020204030204" pitchFamily="34" charset="0"/>
                <a:cs typeface="Times New Roman" panose="02020603050405020304" pitchFamily="18" charset="0"/>
              </a:rPr>
              <a:t>protección del derecho de sindicación</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b="1" dirty="0">
                <a:effectLst/>
                <a:latin typeface="Montserrat" panose="00000500000000000000" pitchFamily="2" charset="0"/>
                <a:ea typeface="Calibri" panose="020F0502020204030204" pitchFamily="34" charset="0"/>
                <a:cs typeface="Times New Roman" panose="02020603050405020304" pitchFamily="18" charset="0"/>
              </a:rPr>
              <a:t>CO 98 </a:t>
            </a:r>
            <a:r>
              <a:rPr lang="es-ES" sz="1800" dirty="0">
                <a:effectLst/>
                <a:latin typeface="Montserrat" panose="00000500000000000000" pitchFamily="2" charset="0"/>
                <a:ea typeface="Calibri" panose="020F0502020204030204" pitchFamily="34" charset="0"/>
                <a:cs typeface="Times New Roman" panose="02020603050405020304" pitchFamily="18" charset="0"/>
              </a:rPr>
              <a:t>OIT. 1949</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r>
              <a:rPr lang="es-ES" sz="1800" dirty="0">
                <a:effectLst/>
                <a:latin typeface="Montserrat" panose="00000500000000000000" pitchFamily="2" charset="0"/>
                <a:ea typeface="Calibri" panose="020F0502020204030204" pitchFamily="34" charset="0"/>
                <a:cs typeface="Times New Roman" panose="02020603050405020304" pitchFamily="18" charset="0"/>
              </a:rPr>
              <a:t>derecho de sindicación y de negociación colectiva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b="1" dirty="0">
                <a:effectLst/>
                <a:latin typeface="Montserrat" panose="00000500000000000000" pitchFamily="2" charset="0"/>
                <a:ea typeface="Calibri" panose="020F0502020204030204" pitchFamily="34" charset="0"/>
                <a:cs typeface="Times New Roman" panose="02020603050405020304" pitchFamily="18" charset="0"/>
              </a:rPr>
              <a:t>Co 158 OIT</a:t>
            </a:r>
            <a:r>
              <a:rPr lang="es-ES" sz="1800" dirty="0">
                <a:effectLst/>
                <a:latin typeface="Montserrat" panose="00000500000000000000" pitchFamily="2" charset="0"/>
                <a:ea typeface="Calibri" panose="020F0502020204030204" pitchFamily="34" charset="0"/>
                <a:cs typeface="Times New Roman" panose="02020603050405020304" pitchFamily="18" charset="0"/>
              </a:rPr>
              <a:t>. 1982 (art. 4 ) relativo a la terminación de la relación laboral y a la protección contra el despido arbitrario. (art.8 INC.3 PIDESC).</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139700" indent="0" algn="just">
              <a:lnSpc>
                <a:spcPct val="107000"/>
              </a:lnSpc>
              <a:spcAft>
                <a:spcPts val="800"/>
              </a:spcAft>
              <a:buNone/>
            </a:pPr>
            <a:endParaRPr lang="es-ES" sz="1200" i="1" dirty="0">
              <a:effectLst/>
              <a:latin typeface="Montserrat" panose="00000500000000000000" pitchFamily="2" charset="0"/>
              <a:ea typeface="Calibri" panose="020F0502020204030204" pitchFamily="34" charset="0"/>
              <a:cs typeface="Times New Roman" panose="02020603050405020304" pitchFamily="18" charset="0"/>
            </a:endParaRPr>
          </a:p>
          <a:p>
            <a:pPr marL="139700" indent="0" algn="just">
              <a:lnSpc>
                <a:spcPct val="107000"/>
              </a:lnSpc>
              <a:spcAft>
                <a:spcPts val="800"/>
              </a:spcAft>
              <a:buNone/>
            </a:pPr>
            <a:endParaRPr lang="es-ES" sz="1200" b="1" i="1"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endParaRPr>
          </a:p>
          <a:p>
            <a:pPr marL="139700" indent="0" algn="just">
              <a:lnSpc>
                <a:spcPct val="107000"/>
              </a:lnSpc>
              <a:spcAft>
                <a:spcPts val="800"/>
              </a:spcAft>
              <a:buNone/>
            </a:pPr>
            <a:r>
              <a:rPr lang="es-ES" sz="1200" b="1" i="1"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Las modificaciones del art.242 LCT no reparan en los mismos</a:t>
            </a:r>
            <a:r>
              <a:rPr lang="es-ES" sz="1200" b="1"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a:t>
            </a:r>
            <a:endParaRPr lang="es-E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139700" indent="0">
              <a:buNone/>
            </a:pPr>
            <a:endParaRPr lang="es-ES" dirty="0"/>
          </a:p>
        </p:txBody>
      </p:sp>
    </p:spTree>
    <p:extLst>
      <p:ext uri="{BB962C8B-B14F-4D97-AF65-F5344CB8AC3E}">
        <p14:creationId xmlns:p14="http://schemas.microsoft.com/office/powerpoint/2010/main" val="287299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F90BC3-7538-FEB4-4B05-BF0DF294D566}"/>
              </a:ext>
            </a:extLst>
          </p:cNvPr>
          <p:cNvSpPr>
            <a:spLocks noGrp="1"/>
          </p:cNvSpPr>
          <p:nvPr>
            <p:ph type="title"/>
          </p:nvPr>
        </p:nvSpPr>
        <p:spPr>
          <a:xfrm>
            <a:off x="659756" y="232756"/>
            <a:ext cx="7968853" cy="1063609"/>
          </a:xfrm>
        </p:spPr>
        <p:txBody>
          <a:bodyPr/>
          <a:lstStyle/>
          <a:p>
            <a:pPr algn="ctr"/>
            <a:r>
              <a:rPr lang="es-ES" sz="1800" b="1" dirty="0">
                <a:effectLst/>
                <a:latin typeface="Montserrat" panose="00000500000000000000" pitchFamily="2" charset="0"/>
                <a:ea typeface="Calibri" panose="020F0502020204030204" pitchFamily="34" charset="0"/>
                <a:cs typeface="Times New Roman" panose="02020603050405020304" pitchFamily="18" charset="0"/>
              </a:rPr>
              <a:t>PRINCIPIOS SOBRE IGUALDAD Y NO DISCRIMINACION</a:t>
            </a:r>
            <a:br>
              <a:rPr lang="es-ES" sz="1800" b="1" dirty="0">
                <a:effectLst/>
                <a:latin typeface="Montserrat" panose="00000500000000000000" pitchFamily="2" charset="0"/>
                <a:ea typeface="Calibri" panose="020F0502020204030204" pitchFamily="34" charset="0"/>
                <a:cs typeface="Times New Roman" panose="02020603050405020304" pitchFamily="18" charset="0"/>
              </a:rPr>
            </a:br>
            <a:r>
              <a:rPr lang="es-ES" sz="1800" b="1" dirty="0">
                <a:effectLst/>
                <a:latin typeface="Montserrat" panose="00000500000000000000" pitchFamily="2" charset="0"/>
                <a:ea typeface="Calibri" panose="020F0502020204030204" pitchFamily="34" charset="0"/>
                <a:cs typeface="Times New Roman" panose="02020603050405020304" pitchFamily="18" charset="0"/>
              </a:rPr>
              <a:t/>
            </a:r>
            <a:br>
              <a:rPr lang="es-ES" sz="1800" b="1" dirty="0">
                <a:effectLst/>
                <a:latin typeface="Montserrat" panose="00000500000000000000" pitchFamily="2" charset="0"/>
                <a:ea typeface="Calibri" panose="020F0502020204030204" pitchFamily="34" charset="0"/>
                <a:cs typeface="Times New Roman" panose="02020603050405020304" pitchFamily="18" charset="0"/>
              </a:rPr>
            </a:br>
            <a:r>
              <a:rPr lang="es-ES" sz="1400" b="1"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t>OPINIÓN CONSULTIVA - OC 18/2003 Corte IDH</a:t>
            </a:r>
            <a:br>
              <a:rPr lang="es-ES" sz="1400" b="1" dirty="0">
                <a:solidFill>
                  <a:srgbClr val="FF0000"/>
                </a:solidFill>
                <a:effectLst/>
                <a:latin typeface="Montserrat" panose="00000500000000000000" pitchFamily="2" charset="0"/>
                <a:ea typeface="Calibri" panose="020F0502020204030204" pitchFamily="34" charset="0"/>
                <a:cs typeface="Times New Roman" panose="02020603050405020304" pitchFamily="18" charset="0"/>
              </a:rPr>
            </a:br>
            <a:r>
              <a:rPr lang="es-ES" sz="1000" b="0" dirty="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a:t>
            </a:r>
            <a:r>
              <a:rPr lang="es-ES" sz="1000" dirty="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Condición jurídica y derechos  de los migrantes indocumentados</a:t>
            </a:r>
            <a:r>
              <a:rPr lang="es-ES" sz="1000" b="0" dirty="0">
                <a:solidFill>
                  <a:schemeClr val="tx1"/>
                </a:solidFill>
                <a:effectLst/>
                <a:latin typeface="Montserrat" panose="00000500000000000000" pitchFamily="2" charset="0"/>
                <a:ea typeface="Calibri" panose="020F0502020204030204" pitchFamily="34" charset="0"/>
                <a:cs typeface="Times New Roman" panose="02020603050405020304" pitchFamily="18" charset="0"/>
              </a:rPr>
              <a:t>” – Cap. VIII)</a:t>
            </a:r>
            <a:r>
              <a:rPr lang="es-ES" sz="1400" dirty="0">
                <a:effectLst/>
                <a:latin typeface="Calibri" panose="020F0502020204030204" pitchFamily="34" charset="0"/>
                <a:ea typeface="Calibri" panose="020F0502020204030204" pitchFamily="34" charset="0"/>
                <a:cs typeface="Times New Roman" panose="02020603050405020304" pitchFamily="18" charset="0"/>
              </a:rPr>
              <a:t/>
            </a:r>
            <a:br>
              <a:rPr lang="es-ES" sz="1400" dirty="0">
                <a:effectLst/>
                <a:latin typeface="Calibri" panose="020F0502020204030204" pitchFamily="34" charset="0"/>
                <a:ea typeface="Calibri" panose="020F0502020204030204" pitchFamily="34" charset="0"/>
                <a:cs typeface="Times New Roman" panose="02020603050405020304" pitchFamily="18" charset="0"/>
              </a:rPr>
            </a:br>
            <a:endParaRPr lang="es-ES" sz="1400" dirty="0"/>
          </a:p>
        </p:txBody>
      </p:sp>
      <p:sp>
        <p:nvSpPr>
          <p:cNvPr id="4" name="CuadroTexto 3">
            <a:extLst>
              <a:ext uri="{FF2B5EF4-FFF2-40B4-BE49-F238E27FC236}">
                <a16:creationId xmlns:a16="http://schemas.microsoft.com/office/drawing/2014/main" id="{8D7D179F-76F9-4181-20DA-B2D6CCCFDDBD}"/>
              </a:ext>
            </a:extLst>
          </p:cNvPr>
          <p:cNvSpPr txBox="1"/>
          <p:nvPr/>
        </p:nvSpPr>
        <p:spPr>
          <a:xfrm>
            <a:off x="94765" y="1296365"/>
            <a:ext cx="8633600" cy="3575531"/>
          </a:xfrm>
          <a:prstGeom prst="rect">
            <a:avLst/>
          </a:prstGeom>
          <a:noFill/>
        </p:spPr>
        <p:txBody>
          <a:bodyPr wrap="square">
            <a:spAutoFit/>
          </a:bodyPr>
          <a:lstStyle/>
          <a:p>
            <a:pPr algn="just"/>
            <a:endParaRPr lang="es-ES" dirty="0">
              <a:solidFill>
                <a:schemeClr val="accent5"/>
              </a:solidFill>
              <a:latin typeface="Montserrat" panose="00000500000000000000" pitchFamily="2" charset="0"/>
            </a:endParaRPr>
          </a:p>
          <a:p>
            <a:pPr algn="just"/>
            <a:r>
              <a:rPr lang="es-ES" i="1" dirty="0">
                <a:solidFill>
                  <a:schemeClr val="accent5"/>
                </a:solidFill>
                <a:latin typeface="Montserrat" panose="00000500000000000000" pitchFamily="2" charset="0"/>
              </a:rPr>
              <a:t>…</a:t>
            </a:r>
            <a:r>
              <a:rPr lang="es-ES" dirty="0">
                <a:solidFill>
                  <a:schemeClr val="accent5"/>
                </a:solidFill>
                <a:latin typeface="Montserrat" panose="00000500000000000000" pitchFamily="2" charset="0"/>
              </a:rPr>
              <a:t>el Estado tiene la obligación de </a:t>
            </a:r>
            <a:r>
              <a:rPr lang="es-ES" dirty="0">
                <a:solidFill>
                  <a:schemeClr val="accent5"/>
                </a:solidFill>
                <a:effectLst>
                  <a:outerShdw blurRad="38100" dist="38100" dir="2700000" algn="tl">
                    <a:srgbClr val="000000">
                      <a:alpha val="43137"/>
                    </a:srgbClr>
                  </a:outerShdw>
                </a:effectLst>
                <a:latin typeface="Montserrat" panose="00000500000000000000" pitchFamily="2" charset="0"/>
              </a:rPr>
              <a:t>respetar y garantizar los derechos humanos laborales </a:t>
            </a:r>
            <a:r>
              <a:rPr lang="es-ES" dirty="0">
                <a:solidFill>
                  <a:schemeClr val="accent5"/>
                </a:solidFill>
                <a:latin typeface="Montserrat" panose="00000500000000000000" pitchFamily="2" charset="0"/>
              </a:rPr>
              <a:t>de todos los trabajadores… </a:t>
            </a:r>
            <a:r>
              <a:rPr lang="es-ES" i="1" dirty="0">
                <a:solidFill>
                  <a:schemeClr val="accent5"/>
                </a:solidFill>
                <a:latin typeface="Montserrat" panose="00000500000000000000" pitchFamily="2" charset="0"/>
              </a:rPr>
              <a:t>no debe permitir que los empleadores privados violen sus derechos  …</a:t>
            </a:r>
            <a:r>
              <a:rPr lang="es-ES" dirty="0">
                <a:solidFill>
                  <a:schemeClr val="accent5"/>
                </a:solidFill>
                <a:latin typeface="Montserrat" panose="00000500000000000000" pitchFamily="2" charset="0"/>
              </a:rPr>
              <a:t>(p.146/148).</a:t>
            </a:r>
          </a:p>
          <a:p>
            <a:pPr algn="just"/>
            <a:endParaRPr lang="es-ES" b="1" i="1" dirty="0">
              <a:solidFill>
                <a:schemeClr val="accent5"/>
              </a:solidFill>
              <a:latin typeface="Montserrat" panose="00000500000000000000" pitchFamily="2" charset="0"/>
            </a:endParaRPr>
          </a:p>
          <a:p>
            <a:pPr algn="just"/>
            <a:r>
              <a:rPr lang="es-ES" i="1" dirty="0">
                <a:solidFill>
                  <a:schemeClr val="accent5"/>
                </a:solidFill>
                <a:latin typeface="Montserrat" panose="00000500000000000000" pitchFamily="2" charset="0"/>
              </a:rPr>
              <a:t>…los</a:t>
            </a:r>
            <a:r>
              <a:rPr lang="es-ES" b="1" i="1" dirty="0">
                <a:solidFill>
                  <a:schemeClr val="accent5"/>
                </a:solidFill>
                <a:latin typeface="Montserrat" panose="00000500000000000000" pitchFamily="2" charset="0"/>
              </a:rPr>
              <a:t> derechos fundamentales </a:t>
            </a:r>
            <a:r>
              <a:rPr lang="es-ES" i="1" dirty="0">
                <a:solidFill>
                  <a:schemeClr val="accent5"/>
                </a:solidFill>
                <a:latin typeface="Montserrat" panose="00000500000000000000" pitchFamily="2" charset="0"/>
              </a:rPr>
              <a:t>deben ser respetados tanto por los poderes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públicos</a:t>
            </a:r>
            <a:r>
              <a:rPr lang="es-ES" i="1" dirty="0">
                <a:solidFill>
                  <a:schemeClr val="accent5"/>
                </a:solidFill>
                <a:latin typeface="Montserrat" panose="00000500000000000000" pitchFamily="2" charset="0"/>
              </a:rPr>
              <a:t> como por los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particulares</a:t>
            </a:r>
            <a:r>
              <a:rPr lang="es-ES" i="1" dirty="0">
                <a:solidFill>
                  <a:schemeClr val="accent5"/>
                </a:solidFill>
                <a:latin typeface="Montserrat" panose="00000500000000000000" pitchFamily="2" charset="0"/>
              </a:rPr>
              <a:t> en relación con otros particulares…</a:t>
            </a:r>
            <a:r>
              <a:rPr lang="es-ES" dirty="0">
                <a:solidFill>
                  <a:schemeClr val="accent5"/>
                </a:solidFill>
                <a:latin typeface="Montserrat" panose="00000500000000000000" pitchFamily="2" charset="0"/>
              </a:rPr>
              <a:t>(teoría del </a:t>
            </a:r>
            <a:r>
              <a:rPr lang="es-ES" sz="1050" dirty="0" err="1">
                <a:solidFill>
                  <a:srgbClr val="FF0000"/>
                </a:solidFill>
                <a:effectLst>
                  <a:outerShdw blurRad="38100" dist="38100" dir="2700000" algn="tl">
                    <a:srgbClr val="000000">
                      <a:alpha val="43137"/>
                    </a:srgbClr>
                  </a:outerShdw>
                </a:effectLst>
                <a:latin typeface="Montserrat" panose="00000500000000000000" pitchFamily="2" charset="0"/>
              </a:rPr>
              <a:t>Drittwirkung</a:t>
            </a:r>
            <a:r>
              <a:rPr lang="es-ES" sz="1050" dirty="0">
                <a:solidFill>
                  <a:srgbClr val="FF0000"/>
                </a:solidFill>
                <a:effectLst>
                  <a:outerShdw blurRad="38100" dist="38100" dir="2700000" algn="tl">
                    <a:srgbClr val="000000">
                      <a:alpha val="43137"/>
                    </a:srgbClr>
                  </a:outerShdw>
                </a:effectLst>
                <a:latin typeface="Montserrat" panose="00000500000000000000" pitchFamily="2" charset="0"/>
              </a:rPr>
              <a:t> </a:t>
            </a:r>
            <a:r>
              <a:rPr lang="es-ES" sz="1050" dirty="0" err="1">
                <a:solidFill>
                  <a:srgbClr val="FF0000"/>
                </a:solidFill>
                <a:effectLst>
                  <a:outerShdw blurRad="38100" dist="38100" dir="2700000" algn="tl">
                    <a:srgbClr val="000000">
                      <a:alpha val="43137"/>
                    </a:srgbClr>
                  </a:outerShdw>
                </a:effectLst>
                <a:latin typeface="Montserrat" panose="00000500000000000000" pitchFamily="2" charset="0"/>
              </a:rPr>
              <a:t>der</a:t>
            </a:r>
            <a:r>
              <a:rPr lang="es-ES" sz="1050" dirty="0">
                <a:solidFill>
                  <a:srgbClr val="FF0000"/>
                </a:solidFill>
                <a:effectLst>
                  <a:outerShdw blurRad="38100" dist="38100" dir="2700000" algn="tl">
                    <a:srgbClr val="000000">
                      <a:alpha val="43137"/>
                    </a:srgbClr>
                  </a:outerShdw>
                </a:effectLst>
                <a:latin typeface="Montserrat" panose="00000500000000000000" pitchFamily="2" charset="0"/>
              </a:rPr>
              <a:t> </a:t>
            </a:r>
            <a:r>
              <a:rPr lang="es-ES" sz="1050" dirty="0" err="1">
                <a:solidFill>
                  <a:srgbClr val="FF0000"/>
                </a:solidFill>
                <a:effectLst>
                  <a:outerShdw blurRad="38100" dist="38100" dir="2700000" algn="tl">
                    <a:srgbClr val="000000">
                      <a:alpha val="43137"/>
                    </a:srgbClr>
                  </a:outerShdw>
                </a:effectLst>
                <a:latin typeface="Montserrat" panose="00000500000000000000" pitchFamily="2" charset="0"/>
              </a:rPr>
              <a:t>Grundrechte</a:t>
            </a:r>
            <a:r>
              <a:rPr lang="es-ES" sz="1050" dirty="0">
                <a:solidFill>
                  <a:srgbClr val="FF0000"/>
                </a:solidFill>
                <a:effectLst>
                  <a:outerShdw blurRad="38100" dist="38100" dir="2700000" algn="tl">
                    <a:srgbClr val="000000">
                      <a:alpha val="43137"/>
                    </a:srgbClr>
                  </a:outerShdw>
                </a:effectLst>
                <a:latin typeface="Montserrat" panose="00000500000000000000" pitchFamily="2" charset="0"/>
              </a:rPr>
              <a:t> </a:t>
            </a:r>
            <a:r>
              <a:rPr lang="es-ES" sz="1000" b="1" dirty="0">
                <a:solidFill>
                  <a:srgbClr val="FF0000"/>
                </a:solidFill>
                <a:effectLst>
                  <a:outerShdw blurRad="38100" dist="38100" dir="2700000" algn="tl">
                    <a:srgbClr val="000000">
                      <a:alpha val="43137"/>
                    </a:srgbClr>
                  </a:outerShdw>
                </a:effectLst>
                <a:latin typeface="Montserrat" panose="00000500000000000000" pitchFamily="2" charset="0"/>
              </a:rPr>
              <a:t>p.140</a:t>
            </a:r>
            <a:r>
              <a:rPr lang="es-ES" sz="1000" b="1" dirty="0">
                <a:solidFill>
                  <a:schemeClr val="accent5"/>
                </a:solidFill>
                <a:latin typeface="Montserrat" panose="00000500000000000000" pitchFamily="2" charset="0"/>
              </a:rPr>
              <a:t>).</a:t>
            </a:r>
          </a:p>
          <a:p>
            <a:pPr algn="just"/>
            <a:endParaRPr lang="es-ES" dirty="0">
              <a:solidFill>
                <a:schemeClr val="accent5"/>
              </a:solidFill>
              <a:latin typeface="Montserrat" panose="00000500000000000000" pitchFamily="2" charset="0"/>
            </a:endParaRPr>
          </a:p>
          <a:p>
            <a:pPr algn="just">
              <a:lnSpc>
                <a:spcPct val="107000"/>
              </a:lnSpc>
              <a:spcAft>
                <a:spcPts val="800"/>
              </a:spcAft>
            </a:pPr>
            <a:r>
              <a:rPr lang="es-ES" sz="1200" b="0" i="0" dirty="0">
                <a:solidFill>
                  <a:schemeClr val="accent5"/>
                </a:solidFill>
                <a:effectLst/>
                <a:latin typeface="Montserrat" panose="00000500000000000000" pitchFamily="2" charset="0"/>
              </a:rPr>
              <a:t>. …</a:t>
            </a:r>
            <a:r>
              <a:rPr lang="es-ES" sz="1200" b="1" i="1" dirty="0">
                <a:solidFill>
                  <a:srgbClr val="FF0000"/>
                </a:solidFill>
                <a:effectLst/>
                <a:latin typeface="Montserrat" panose="00000500000000000000" pitchFamily="2" charset="0"/>
              </a:rPr>
              <a:t>El derecho Al trabajo </a:t>
            </a:r>
            <a:r>
              <a:rPr lang="es-ES" sz="1200" b="0" i="1" dirty="0">
                <a:solidFill>
                  <a:schemeClr val="accent5"/>
                </a:solidFill>
                <a:effectLst/>
                <a:latin typeface="Montserrat" panose="00000500000000000000" pitchFamily="2" charset="0"/>
              </a:rPr>
              <a:t>es un derecho individual que pertenece a cada persona, y es a la vez un derecho colectivo…debe ser un trabajo </a:t>
            </a:r>
            <a:r>
              <a:rPr lang="es-ES" sz="1200" b="1" i="1" dirty="0">
                <a:solidFill>
                  <a:schemeClr val="accent5"/>
                </a:solidFill>
                <a:effectLst/>
                <a:latin typeface="Montserrat" panose="00000500000000000000" pitchFamily="2" charset="0"/>
              </a:rPr>
              <a:t>digno </a:t>
            </a:r>
            <a:r>
              <a:rPr lang="es-ES" sz="1200" i="1" dirty="0">
                <a:solidFill>
                  <a:schemeClr val="accent5"/>
                </a:solidFill>
                <a:effectLst/>
                <a:latin typeface="Montserrat" panose="00000500000000000000" pitchFamily="2" charset="0"/>
              </a:rPr>
              <a:t>el que respeta los </a:t>
            </a:r>
            <a:r>
              <a:rPr lang="es-ES" sz="1200" b="1" i="1" dirty="0">
                <a:solidFill>
                  <a:schemeClr val="accent5"/>
                </a:solidFill>
                <a:latin typeface="Montserrat" panose="00000500000000000000" pitchFamily="2" charset="0"/>
              </a:rPr>
              <a:t>derechos fundamentales de la persona humana …</a:t>
            </a:r>
            <a:r>
              <a:rPr lang="es-ES" sz="1200" dirty="0">
                <a:solidFill>
                  <a:schemeClr val="accent5"/>
                </a:solidFill>
                <a:latin typeface="Montserrat" panose="00000500000000000000" pitchFamily="2" charset="0"/>
              </a:rPr>
              <a:t>(art.6 PIDESC)</a:t>
            </a:r>
            <a:r>
              <a:rPr lang="es-ES" sz="1200" b="1" i="1" dirty="0">
                <a:solidFill>
                  <a:schemeClr val="accent5"/>
                </a:solidFill>
                <a:effectLst/>
                <a:latin typeface="Montserrat" panose="00000500000000000000" pitchFamily="2" charset="0"/>
              </a:rPr>
              <a:t> </a:t>
            </a:r>
            <a:r>
              <a:rPr lang="es-ES" sz="1200" b="1" i="1" dirty="0">
                <a:solidFill>
                  <a:schemeClr val="accent5"/>
                </a:solidFill>
                <a:latin typeface="Montserrat" panose="00000500000000000000" pitchFamily="2" charset="0"/>
              </a:rPr>
              <a:t>	</a:t>
            </a:r>
            <a:endParaRPr lang="es-ES" sz="1200" b="1" i="1" dirty="0">
              <a:solidFill>
                <a:srgbClr val="0C343D"/>
              </a:solidFill>
              <a:latin typeface="Montserrat" panose="00000500000000000000" pitchFamily="2" charset="0"/>
              <a:cs typeface="Times New Roman" panose="02020603050405020304" pitchFamily="18" charset="0"/>
            </a:endParaRPr>
          </a:p>
          <a:p>
            <a:pPr algn="just">
              <a:lnSpc>
                <a:spcPct val="107000"/>
              </a:lnSpc>
              <a:spcAft>
                <a:spcPts val="800"/>
              </a:spcAft>
            </a:pPr>
            <a:endParaRPr lang="es-ES" sz="1200" b="1" dirty="0">
              <a:solidFill>
                <a:srgbClr val="0C343D"/>
              </a:solidFill>
              <a:effectLst/>
              <a:latin typeface="Montserrat" panose="00000500000000000000" pitchFamily="2"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ES" b="1" dirty="0">
                <a:solidFill>
                  <a:srgbClr val="0C343D"/>
                </a:solidFill>
                <a:effectLst/>
                <a:latin typeface="Montserrat" panose="00000500000000000000" pitchFamily="2" charset="0"/>
                <a:ea typeface="Times New Roman" panose="02020603050405020304" pitchFamily="18" charset="0"/>
                <a:cs typeface="Times New Roman" panose="02020603050405020304" pitchFamily="18" charset="0"/>
              </a:rPr>
              <a:t>ONU - OBSERVACIÓN GENERAL  OG 18/89</a:t>
            </a:r>
            <a:r>
              <a:rPr lang="es-ES" sz="1200" b="1" dirty="0">
                <a:solidFill>
                  <a:srgbClr val="0C343D"/>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000" b="1" dirty="0">
                <a:solidFill>
                  <a:srgbClr val="0C343D"/>
                </a:solidFill>
                <a:effectLst/>
                <a:latin typeface="Montserrat" panose="00000500000000000000" pitchFamily="2" charset="0"/>
                <a:ea typeface="Times New Roman" panose="02020603050405020304" pitchFamily="18" charset="0"/>
                <a:cs typeface="Times New Roman" panose="02020603050405020304" pitchFamily="18" charset="0"/>
              </a:rPr>
              <a:t>No discriminación </a:t>
            </a:r>
            <a:r>
              <a:rPr lang="es-ES" sz="1000" dirty="0">
                <a:solidFill>
                  <a:srgbClr val="0C343D"/>
                </a:solidFill>
                <a:effectLst/>
                <a:latin typeface="Montserrat" panose="00000500000000000000" pitchFamily="2" charset="0"/>
                <a:ea typeface="Times New Roman" panose="02020603050405020304" pitchFamily="18" charset="0"/>
                <a:cs typeface="Times New Roman" panose="02020603050405020304" pitchFamily="18" charset="0"/>
              </a:rPr>
              <a:t>(ONU 37º período de sesiones, 1989).</a:t>
            </a:r>
            <a:endParaRPr lang="es-ES" sz="1000" dirty="0">
              <a:effectLst/>
              <a:latin typeface="Montserrat" panose="00000500000000000000" pitchFamily="2" charset="0"/>
              <a:ea typeface="Calibri" panose="020F0502020204030204" pitchFamily="34" charset="0"/>
              <a:cs typeface="Times New Roman" panose="02020603050405020304" pitchFamily="18" charset="0"/>
            </a:endParaRPr>
          </a:p>
          <a:p>
            <a:pPr algn="ctr"/>
            <a:r>
              <a:rPr lang="es-ES" dirty="0">
                <a:solidFill>
                  <a:schemeClr val="accent5"/>
                </a:solidFill>
                <a:effectLst>
                  <a:outerShdw blurRad="38100" dist="38100" dir="2700000" algn="tl">
                    <a:srgbClr val="000000">
                      <a:alpha val="43137"/>
                    </a:srgbClr>
                  </a:outerShdw>
                </a:effectLst>
                <a:latin typeface="Montserrat" panose="00000500000000000000" pitchFamily="2" charset="0"/>
              </a:rPr>
              <a:t>Comité de Derechos Humanos Naciones Unidas</a:t>
            </a:r>
          </a:p>
          <a:p>
            <a:pPr algn="just"/>
            <a:endParaRPr lang="es-ES" i="1" dirty="0">
              <a:solidFill>
                <a:schemeClr val="accent5"/>
              </a:solidFill>
              <a:latin typeface="Montserrat" panose="00000500000000000000" pitchFamily="2" charset="0"/>
            </a:endParaRPr>
          </a:p>
        </p:txBody>
      </p:sp>
      <p:pic>
        <p:nvPicPr>
          <p:cNvPr id="6" name="Imagen 5" descr="Imagotipo de la Corte IDH">
            <a:extLst>
              <a:ext uri="{FF2B5EF4-FFF2-40B4-BE49-F238E27FC236}">
                <a16:creationId xmlns:a16="http://schemas.microsoft.com/office/drawing/2014/main" id="{45FF9409-3B91-EAE0-8EB6-DD201BC755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764" y="137161"/>
            <a:ext cx="1256957" cy="859536"/>
          </a:xfrm>
          <a:prstGeom prst="rect">
            <a:avLst/>
          </a:prstGeom>
          <a:noFill/>
          <a:ln>
            <a:noFill/>
          </a:ln>
        </p:spPr>
      </p:pic>
      <p:pic>
        <p:nvPicPr>
          <p:cNvPr id="7" name="Imagen 6">
            <a:extLst>
              <a:ext uri="{FF2B5EF4-FFF2-40B4-BE49-F238E27FC236}">
                <a16:creationId xmlns:a16="http://schemas.microsoft.com/office/drawing/2014/main" id="{AB8F6131-EE20-4A63-CAE3-0C31022D46C9}"/>
              </a:ext>
            </a:extLst>
          </p:cNvPr>
          <p:cNvPicPr>
            <a:picLocks noChangeAspect="1"/>
          </p:cNvPicPr>
          <p:nvPr/>
        </p:nvPicPr>
        <p:blipFill>
          <a:blip r:embed="rId4"/>
          <a:stretch>
            <a:fillRect/>
          </a:stretch>
        </p:blipFill>
        <p:spPr>
          <a:xfrm>
            <a:off x="7686260" y="3971405"/>
            <a:ext cx="1042103" cy="900491"/>
          </a:xfrm>
          <a:prstGeom prst="rect">
            <a:avLst/>
          </a:prstGeom>
        </p:spPr>
      </p:pic>
    </p:spTree>
    <p:extLst>
      <p:ext uri="{BB962C8B-B14F-4D97-AF65-F5344CB8AC3E}">
        <p14:creationId xmlns:p14="http://schemas.microsoft.com/office/powerpoint/2010/main" val="382560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92EE71-8E3A-A594-4B19-669ED2BAFBA8}"/>
              </a:ext>
            </a:extLst>
          </p:cNvPr>
          <p:cNvSpPr>
            <a:spLocks noGrp="1"/>
          </p:cNvSpPr>
          <p:nvPr>
            <p:ph type="title"/>
          </p:nvPr>
        </p:nvSpPr>
        <p:spPr>
          <a:xfrm>
            <a:off x="717800" y="555585"/>
            <a:ext cx="7708200" cy="763890"/>
          </a:xfrm>
        </p:spPr>
        <p:txBody>
          <a:bodyPr/>
          <a:lstStyle/>
          <a:p>
            <a:pPr algn="l"/>
            <a:r>
              <a:rPr lang="es-ES" dirty="0"/>
              <a:t> </a:t>
            </a:r>
            <a:br>
              <a:rPr lang="es-ES" dirty="0"/>
            </a:br>
            <a:r>
              <a:rPr lang="es-ES" dirty="0"/>
              <a:t/>
            </a:r>
            <a:br>
              <a:rPr lang="es-ES" dirty="0"/>
            </a:br>
            <a:r>
              <a:rPr lang="es-ES" dirty="0"/>
              <a:t>                 	</a:t>
            </a:r>
            <a:r>
              <a:rPr lang="es-ES" sz="1600" dirty="0"/>
              <a:t>Opinión Consultiva OC-27/21 (5-5-2021)</a:t>
            </a:r>
            <a:br>
              <a:rPr lang="es-ES" sz="1600" dirty="0"/>
            </a:br>
            <a:r>
              <a:rPr lang="es-ES" sz="1600" dirty="0"/>
              <a:t/>
            </a:r>
            <a:br>
              <a:rPr lang="es-ES" sz="1600" dirty="0"/>
            </a:br>
            <a:r>
              <a:rPr lang="es-ES" sz="1600" dirty="0"/>
              <a:t>*</a:t>
            </a:r>
            <a:r>
              <a:rPr lang="es-ES" sz="1600" b="0" dirty="0"/>
              <a:t> El derecho a la </a:t>
            </a:r>
            <a:r>
              <a:rPr lang="es-ES" sz="1600" b="0" i="1" dirty="0">
                <a:effectLst>
                  <a:outerShdw blurRad="38100" dist="38100" dir="2700000" algn="tl">
                    <a:srgbClr val="000000">
                      <a:alpha val="43137"/>
                    </a:srgbClr>
                  </a:outerShdw>
                </a:effectLst>
              </a:rPr>
              <a:t>Libertad Sindical</a:t>
            </a:r>
            <a:r>
              <a:rPr lang="es-ES" sz="1600" b="0" dirty="0"/>
              <a:t>, la </a:t>
            </a:r>
            <a:r>
              <a:rPr lang="es-ES" sz="1600" b="0" i="1" dirty="0">
                <a:effectLst>
                  <a:outerShdw blurRad="38100" dist="38100" dir="2700000" algn="tl">
                    <a:srgbClr val="000000">
                      <a:alpha val="43137"/>
                    </a:srgbClr>
                  </a:outerShdw>
                </a:effectLst>
              </a:rPr>
              <a:t>Negociación Colectiva </a:t>
            </a:r>
            <a:r>
              <a:rPr lang="es-ES" sz="1600" b="0" dirty="0"/>
              <a:t>y la </a:t>
            </a:r>
            <a:r>
              <a:rPr lang="es-ES" sz="1600" i="1" dirty="0"/>
              <a:t>Huelga </a:t>
            </a:r>
            <a:r>
              <a:rPr lang="es-ES" sz="1600" b="0" dirty="0"/>
              <a:t>son </a:t>
            </a:r>
            <a:r>
              <a:rPr lang="es-ES" sz="1600" dirty="0"/>
              <a:t>Derechos Humanos </a:t>
            </a:r>
            <a:r>
              <a:rPr lang="es-ES" sz="1600" b="0" dirty="0"/>
              <a:t>protegidos en el sistema interamericano.</a:t>
            </a:r>
            <a:br>
              <a:rPr lang="es-ES" sz="1600" b="0" dirty="0"/>
            </a:br>
            <a:r>
              <a:rPr lang="es-ES" sz="1600" b="0" dirty="0"/>
              <a:t/>
            </a:r>
            <a:br>
              <a:rPr lang="es-ES" sz="1600" b="0" dirty="0"/>
            </a:br>
            <a:r>
              <a:rPr lang="es-ES" sz="1600" dirty="0"/>
              <a:t>*</a:t>
            </a:r>
            <a:r>
              <a:rPr lang="es-ES" sz="1600" b="0" dirty="0"/>
              <a:t> Los </a:t>
            </a:r>
            <a:r>
              <a:rPr lang="es-ES" sz="1600" dirty="0"/>
              <a:t>derechos de reunión y libertad de expresión</a:t>
            </a:r>
            <a:r>
              <a:rPr lang="es-ES" sz="1600" b="0" dirty="0"/>
              <a:t>, constituyen </a:t>
            </a:r>
            <a:r>
              <a:rPr lang="es-ES" sz="1600" b="0" dirty="0">
                <a:solidFill>
                  <a:srgbClr val="FF0000"/>
                </a:solidFill>
                <a:effectLst>
                  <a:outerShdw blurRad="38100" dist="38100" dir="2700000" algn="tl">
                    <a:srgbClr val="000000">
                      <a:alpha val="43137"/>
                    </a:srgbClr>
                  </a:outerShdw>
                </a:effectLst>
              </a:rPr>
              <a:t>derechos fundamentales</a:t>
            </a:r>
            <a:r>
              <a:rPr lang="es-ES" sz="1600" b="0" dirty="0"/>
              <a:t>, en relación a aquellos.</a:t>
            </a:r>
            <a:br>
              <a:rPr lang="es-ES" sz="1600" b="0" dirty="0"/>
            </a:br>
            <a:r>
              <a:rPr lang="es-ES" sz="1600" b="0" dirty="0"/>
              <a:t/>
            </a:r>
            <a:br>
              <a:rPr lang="es-ES" sz="1600" b="0" dirty="0"/>
            </a:br>
            <a:r>
              <a:rPr lang="es-ES" sz="1600" dirty="0"/>
              <a:t>*</a:t>
            </a:r>
            <a:r>
              <a:rPr lang="es-ES" sz="1600" b="0" dirty="0"/>
              <a:t> El </a:t>
            </a:r>
            <a:r>
              <a:rPr lang="es-ES" sz="1600" dirty="0"/>
              <a:t>derecho laboral </a:t>
            </a:r>
            <a:r>
              <a:rPr lang="es-ES" sz="1600" b="0" dirty="0"/>
              <a:t>establece un piso mínimo de protección  de carácter </a:t>
            </a:r>
            <a:r>
              <a:rPr lang="es-ES" sz="1600" b="0" dirty="0">
                <a:solidFill>
                  <a:srgbClr val="FF0000"/>
                </a:solidFill>
                <a:effectLst>
                  <a:outerShdw blurRad="38100" dist="38100" dir="2700000" algn="tl">
                    <a:srgbClr val="000000">
                      <a:alpha val="43137"/>
                    </a:srgbClr>
                  </a:outerShdw>
                </a:effectLst>
              </a:rPr>
              <a:t>irrenunciable</a:t>
            </a:r>
            <a:r>
              <a:rPr lang="es-ES" sz="1600" b="0" dirty="0"/>
              <a:t>.</a:t>
            </a:r>
            <a:br>
              <a:rPr lang="es-ES" sz="1600" b="0" dirty="0"/>
            </a:br>
            <a:r>
              <a:rPr lang="es-ES" sz="1600" b="0" dirty="0"/>
              <a:t/>
            </a:r>
            <a:br>
              <a:rPr lang="es-ES" sz="1600" b="0" dirty="0"/>
            </a:br>
            <a:r>
              <a:rPr lang="es-ES" sz="1200" dirty="0">
                <a:solidFill>
                  <a:schemeClr val="tx1"/>
                </a:solidFill>
              </a:rPr>
              <a:t>*Consulta de Cuadernillos de Jurisprudencia de la Co IDH </a:t>
            </a:r>
            <a:r>
              <a:rPr lang="es-ES" sz="1200" b="0" dirty="0">
                <a:solidFill>
                  <a:schemeClr val="tx1"/>
                </a:solidFill>
              </a:rPr>
              <a:t/>
            </a:r>
            <a:br>
              <a:rPr lang="es-ES" sz="1200" b="0" dirty="0">
                <a:solidFill>
                  <a:schemeClr val="tx1"/>
                </a:solidFill>
              </a:rPr>
            </a:br>
            <a:r>
              <a:rPr lang="es-ES" sz="1200" b="0" dirty="0">
                <a:solidFill>
                  <a:schemeClr val="tx1"/>
                </a:solidFill>
              </a:rPr>
              <a:t/>
            </a:r>
            <a:br>
              <a:rPr lang="es-ES" sz="1200" b="0" dirty="0">
                <a:solidFill>
                  <a:schemeClr val="tx1"/>
                </a:solidFill>
              </a:rPr>
            </a:br>
            <a:r>
              <a:rPr lang="es-ES" sz="1000" b="0" dirty="0"/>
              <a:t/>
            </a:r>
            <a:br>
              <a:rPr lang="es-ES" sz="1000" b="0" dirty="0"/>
            </a:br>
            <a:r>
              <a:rPr lang="es-ES" sz="1600" b="0" dirty="0"/>
              <a:t/>
            </a:r>
            <a:br>
              <a:rPr lang="es-ES" sz="1600" b="0" dirty="0"/>
            </a:br>
            <a:r>
              <a:rPr lang="es-ES" sz="1600" b="0" dirty="0"/>
              <a:t/>
            </a:r>
            <a:br>
              <a:rPr lang="es-ES" sz="1600" b="0" dirty="0"/>
            </a:br>
            <a:endParaRPr lang="es-ES" sz="1400" b="0" dirty="0"/>
          </a:p>
        </p:txBody>
      </p:sp>
      <p:pic>
        <p:nvPicPr>
          <p:cNvPr id="3" name="Imagen 2" descr="Imagotipo de la Corte IDH">
            <a:extLst>
              <a:ext uri="{FF2B5EF4-FFF2-40B4-BE49-F238E27FC236}">
                <a16:creationId xmlns:a16="http://schemas.microsoft.com/office/drawing/2014/main" id="{20F20461-C605-802A-86EB-13FDC8A91E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1559" y="11536"/>
            <a:ext cx="6204031" cy="1207008"/>
          </a:xfrm>
          <a:prstGeom prst="rect">
            <a:avLst/>
          </a:prstGeom>
          <a:noFill/>
          <a:ln>
            <a:noFill/>
          </a:ln>
        </p:spPr>
      </p:pic>
    </p:spTree>
    <p:extLst>
      <p:ext uri="{BB962C8B-B14F-4D97-AF65-F5344CB8AC3E}">
        <p14:creationId xmlns:p14="http://schemas.microsoft.com/office/powerpoint/2010/main" val="175290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1">
          <a:extLst>
            <a:ext uri="{FF2B5EF4-FFF2-40B4-BE49-F238E27FC236}">
              <a16:creationId xmlns:a16="http://schemas.microsoft.com/office/drawing/2014/main" id="{584B50CF-88F6-E415-C79F-760AA53E419F}"/>
            </a:ext>
          </a:extLst>
        </p:cNvPr>
        <p:cNvGrpSpPr/>
        <p:nvPr/>
      </p:nvGrpSpPr>
      <p:grpSpPr>
        <a:xfrm>
          <a:off x="0" y="0"/>
          <a:ext cx="0" cy="0"/>
          <a:chOff x="0" y="0"/>
          <a:chExt cx="0" cy="0"/>
        </a:xfrm>
      </p:grpSpPr>
      <p:sp>
        <p:nvSpPr>
          <p:cNvPr id="222" name="Google Shape;222;p34">
            <a:extLst>
              <a:ext uri="{FF2B5EF4-FFF2-40B4-BE49-F238E27FC236}">
                <a16:creationId xmlns:a16="http://schemas.microsoft.com/office/drawing/2014/main" id="{335D25E6-0727-C640-C9C0-297965A62289}"/>
              </a:ext>
            </a:extLst>
          </p:cNvPr>
          <p:cNvSpPr txBox="1">
            <a:spLocks noGrp="1"/>
          </p:cNvSpPr>
          <p:nvPr>
            <p:ph type="title"/>
          </p:nvPr>
        </p:nvSpPr>
        <p:spPr>
          <a:xfrm>
            <a:off x="4069080" y="1609344"/>
            <a:ext cx="4897939" cy="3310128"/>
          </a:xfrm>
          <a:prstGeom prst="rect">
            <a:avLst/>
          </a:prstGeom>
        </p:spPr>
        <p:txBody>
          <a:bodyPr spcFirstLastPara="1" wrap="square" lIns="91425" tIns="91425" rIns="91425" bIns="91425" anchor="ctr" anchorCtr="0">
            <a:noAutofit/>
          </a:bodyPr>
          <a:lstStyle/>
          <a:p>
            <a:pPr algn="ctr"/>
            <a:r>
              <a:rPr lang="es-ES" sz="2800" dirty="0">
                <a:solidFill>
                  <a:schemeClr val="accent5"/>
                </a:solidFill>
                <a:latin typeface="Montserrat" panose="00000500000000000000" pitchFamily="2" charset="0"/>
              </a:rPr>
              <a:t>Principales impactos en las </a:t>
            </a:r>
            <a:r>
              <a:rPr lang="es-ES" sz="2800">
                <a:solidFill>
                  <a:schemeClr val="accent5"/>
                </a:solidFill>
                <a:latin typeface="Montserrat" panose="00000500000000000000" pitchFamily="2" charset="0"/>
              </a:rPr>
              <a:t>relaciones </a:t>
            </a:r>
            <a:r>
              <a:rPr lang="es-ES" sz="2800">
                <a:solidFill>
                  <a:srgbClr val="FF0000"/>
                </a:solidFill>
                <a:latin typeface="Montserrat" panose="00000500000000000000" pitchFamily="2" charset="0"/>
              </a:rPr>
              <a:t>individuales </a:t>
            </a:r>
            <a:r>
              <a:rPr lang="es-ES" sz="2800">
                <a:solidFill>
                  <a:schemeClr val="accent5"/>
                </a:solidFill>
                <a:latin typeface="Montserrat" panose="00000500000000000000" pitchFamily="2" charset="0"/>
              </a:rPr>
              <a:t>de </a:t>
            </a:r>
            <a:r>
              <a:rPr lang="es-ES" sz="2800" dirty="0">
                <a:solidFill>
                  <a:schemeClr val="accent5"/>
                </a:solidFill>
                <a:latin typeface="Montserrat" panose="00000500000000000000" pitchFamily="2" charset="0"/>
              </a:rPr>
              <a:t>trabajo</a:t>
            </a:r>
            <a:r>
              <a:rPr lang="es-ES" sz="2000" dirty="0">
                <a:solidFill>
                  <a:schemeClr val="accent5"/>
                </a:solidFill>
                <a:latin typeface="Montserrat" panose="00000500000000000000" pitchFamily="2" charset="0"/>
              </a:rPr>
              <a:t/>
            </a:r>
            <a:br>
              <a:rPr lang="es-ES" sz="2000" dirty="0">
                <a:solidFill>
                  <a:schemeClr val="accent5"/>
                </a:solidFill>
                <a:latin typeface="Montserrat" panose="00000500000000000000" pitchFamily="2" charset="0"/>
              </a:rPr>
            </a:br>
            <a:r>
              <a:rPr lang="en" sz="2000" dirty="0">
                <a:solidFill>
                  <a:schemeClr val="bg2"/>
                </a:solidFill>
              </a:rPr>
              <a:t/>
            </a:r>
            <a:br>
              <a:rPr lang="en" sz="2000" dirty="0">
                <a:solidFill>
                  <a:schemeClr val="bg2"/>
                </a:solidFill>
              </a:rPr>
            </a:br>
            <a:endParaRPr sz="2000" b="0" dirty="0">
              <a:solidFill>
                <a:schemeClr val="accent5"/>
              </a:solidFill>
            </a:endParaRPr>
          </a:p>
        </p:txBody>
      </p:sp>
      <p:sp>
        <p:nvSpPr>
          <p:cNvPr id="224" name="Google Shape;224;p34">
            <a:extLst>
              <a:ext uri="{FF2B5EF4-FFF2-40B4-BE49-F238E27FC236}">
                <a16:creationId xmlns:a16="http://schemas.microsoft.com/office/drawing/2014/main" id="{5ABA3E3F-F977-BCE1-F1CD-2FDCF3F6C00D}"/>
              </a:ext>
            </a:extLst>
          </p:cNvPr>
          <p:cNvSpPr txBox="1">
            <a:spLocks noGrp="1"/>
          </p:cNvSpPr>
          <p:nvPr>
            <p:ph type="title" idx="2"/>
          </p:nvPr>
        </p:nvSpPr>
        <p:spPr>
          <a:xfrm>
            <a:off x="3968350" y="373627"/>
            <a:ext cx="4462500" cy="935268"/>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5400" dirty="0">
                <a:solidFill>
                  <a:schemeClr val="accent5"/>
                </a:solidFill>
              </a:rPr>
              <a:t>03</a:t>
            </a:r>
            <a:endParaRPr sz="5400" dirty="0">
              <a:solidFill>
                <a:schemeClr val="accent5"/>
              </a:solidFill>
            </a:endParaRPr>
          </a:p>
        </p:txBody>
      </p:sp>
    </p:spTree>
    <p:extLst>
      <p:ext uri="{BB962C8B-B14F-4D97-AF65-F5344CB8AC3E}">
        <p14:creationId xmlns:p14="http://schemas.microsoft.com/office/powerpoint/2010/main" val="3512221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6F3A1F-6CDE-E4A7-023B-6AB154A5D3E9}"/>
              </a:ext>
            </a:extLst>
          </p:cNvPr>
          <p:cNvSpPr>
            <a:spLocks noGrp="1"/>
          </p:cNvSpPr>
          <p:nvPr>
            <p:ph type="title"/>
          </p:nvPr>
        </p:nvSpPr>
        <p:spPr>
          <a:xfrm>
            <a:off x="490329" y="92765"/>
            <a:ext cx="8208501" cy="527293"/>
          </a:xfrm>
        </p:spPr>
        <p:txBody>
          <a:bodyPr/>
          <a:lstStyle/>
          <a:p>
            <a:pPr algn="ctr"/>
            <a:r>
              <a:rPr lang="es-ES" sz="2400" dirty="0"/>
              <a:t>INCONSISTENCIAS</a:t>
            </a:r>
            <a:r>
              <a:rPr lang="es-ES" dirty="0"/>
              <a:t> </a:t>
            </a:r>
          </a:p>
        </p:txBody>
      </p:sp>
      <p:sp>
        <p:nvSpPr>
          <p:cNvPr id="4" name="CuadroTexto 3">
            <a:extLst>
              <a:ext uri="{FF2B5EF4-FFF2-40B4-BE49-F238E27FC236}">
                <a16:creationId xmlns:a16="http://schemas.microsoft.com/office/drawing/2014/main" id="{E3FC5A93-6236-C815-11AB-5E2C5E823337}"/>
              </a:ext>
            </a:extLst>
          </p:cNvPr>
          <p:cNvSpPr txBox="1"/>
          <p:nvPr/>
        </p:nvSpPr>
        <p:spPr>
          <a:xfrm>
            <a:off x="1" y="620058"/>
            <a:ext cx="8698830" cy="4982390"/>
          </a:xfrm>
          <a:prstGeom prst="rect">
            <a:avLst/>
          </a:prstGeom>
          <a:noFill/>
        </p:spPr>
        <p:txBody>
          <a:bodyPr wrap="square">
            <a:spAutoFit/>
          </a:bodyPr>
          <a:lstStyle/>
          <a:p>
            <a:pPr algn="just">
              <a:lnSpc>
                <a:spcPct val="107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DNU 70: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art. 53 derogó arts. 8º a 17 y 120 inc. a)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 24.013</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fue posteriormente regulado por el art.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99  L. 27742</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que derogó a esos artículos. </a:t>
            </a:r>
          </a:p>
          <a:p>
            <a:pPr algn="just">
              <a:lnSpc>
                <a:spcPct val="107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DNU 70: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arts. 55 y 56 derogación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 25323</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y arts. 43 a 48 L.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25345</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luego legalmente derogadas por los arts.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99 y 100 L.27742</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t>
            </a:r>
          </a:p>
          <a:p>
            <a:pPr algn="just">
              <a:lnSpc>
                <a:spcPct val="107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 23551: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arts. 20bis y 20ter </a:t>
            </a:r>
            <a:r>
              <a:rPr lang="es-ES" sz="1800" kern="100" dirty="0">
                <a:latin typeface="Aptos" panose="020B0004020202020204" pitchFamily="34" charset="0"/>
                <a:ea typeface="Aptos" panose="020B0004020202020204" pitchFamily="34" charset="0"/>
                <a:cs typeface="Times New Roman" panose="02020603050405020304" pitchFamily="18" charset="0"/>
              </a:rPr>
              <a:t>de</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la ley 23551 incorporados por  los arts.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87/88 DNU 70</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 han quedado sustitución por arts. 138 y 139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 27802.</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 25877</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art.24 fue dejada sin efecto por arts. 101/2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 27802</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que modificaron nuevamente dicha disposición. (DNU 340/25 derogó dicho artículo).</a:t>
            </a:r>
          </a:p>
          <a:p>
            <a:pPr algn="just">
              <a:lnSpc>
                <a:spcPct val="107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L.14250: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art.6º de la ley 14250 art.6 reforma del art. 86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DNU</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derogada por sustitución art. 131 de la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L.27802.</a:t>
            </a:r>
          </a:p>
          <a:p>
            <a:pPr algn="just">
              <a:lnSpc>
                <a:spcPct val="107000"/>
              </a:lnSpc>
              <a:spcAft>
                <a:spcPts val="800"/>
              </a:spcAft>
              <a:buNone/>
            </a:pPr>
            <a:r>
              <a:rPr lang="es-ES" sz="1800" b="1" kern="100" dirty="0">
                <a:latin typeface="Aptos" panose="020B0004020202020204" pitchFamily="34" charset="0"/>
                <a:ea typeface="Aptos" panose="020B0004020202020204" pitchFamily="34" charset="0"/>
                <a:cs typeface="Times New Roman" panose="02020603050405020304" pitchFamily="18" charset="0"/>
              </a:rPr>
              <a:t>DNU 70 y L.27742 </a:t>
            </a:r>
            <a:r>
              <a:rPr lang="es-ES" sz="1800" kern="100" dirty="0">
                <a:latin typeface="Aptos" panose="020B0004020202020204" pitchFamily="34" charset="0"/>
                <a:ea typeface="Aptos" panose="020B0004020202020204" pitchFamily="34" charset="0"/>
                <a:cs typeface="Times New Roman" panose="02020603050405020304" pitchFamily="18" charset="0"/>
              </a:rPr>
              <a:t>(art.242- 3°párr. LCT) “configura” o “podrá configurar” causal de injuria (imperativo y potestativo).</a:t>
            </a:r>
          </a:p>
          <a:p>
            <a:pPr algn="ctr">
              <a:lnSpc>
                <a:spcPct val="107000"/>
              </a:lnSpc>
              <a:spcAft>
                <a:spcPts val="800"/>
              </a:spcAft>
              <a:buNone/>
            </a:pPr>
            <a:r>
              <a:rPr lang="es-ES" sz="1000" kern="100" dirty="0">
                <a:latin typeface="Montserrat" panose="00000500000000000000" pitchFamily="2" charset="0"/>
                <a:ea typeface="Aptos" panose="020B0004020202020204" pitchFamily="34" charset="0"/>
                <a:cs typeface="Times New Roman" panose="02020603050405020304" pitchFamily="18" charset="0"/>
              </a:rPr>
              <a:t>SD causa </a:t>
            </a:r>
            <a:r>
              <a:rPr lang="es-ES" sz="1000" kern="100" dirty="0" err="1">
                <a:latin typeface="Montserrat" panose="00000500000000000000" pitchFamily="2" charset="0"/>
                <a:ea typeface="Aptos" panose="020B0004020202020204" pitchFamily="34" charset="0"/>
                <a:cs typeface="Times New Roman" panose="02020603050405020304" pitchFamily="18" charset="0"/>
              </a:rPr>
              <a:t>Nº</a:t>
            </a:r>
            <a:r>
              <a:rPr lang="es-ES" sz="1000" kern="100" dirty="0">
                <a:latin typeface="Montserrat" panose="00000500000000000000" pitchFamily="2" charset="0"/>
                <a:ea typeface="Aptos" panose="020B0004020202020204" pitchFamily="34" charset="0"/>
                <a:cs typeface="Times New Roman" panose="02020603050405020304" pitchFamily="18" charset="0"/>
              </a:rPr>
              <a:t> 43/2024 - </a:t>
            </a:r>
            <a:r>
              <a:rPr lang="es-ES" sz="1000" b="1" kern="100" dirty="0">
                <a:highlight>
                  <a:srgbClr val="FFFF00"/>
                </a:highlight>
                <a:latin typeface="Montserrat" panose="00000500000000000000" pitchFamily="2" charset="0"/>
                <a:ea typeface="Aptos" panose="020B0004020202020204" pitchFamily="34" charset="0"/>
                <a:cs typeface="Times New Roman" panose="02020603050405020304" pitchFamily="18" charset="0"/>
              </a:rPr>
              <a:t>SALA VII</a:t>
            </a:r>
            <a:r>
              <a:rPr lang="es-ES" sz="1000" kern="100" dirty="0">
                <a:latin typeface="Montserrat" panose="00000500000000000000" pitchFamily="2" charset="0"/>
                <a:ea typeface="Aptos" panose="020B0004020202020204" pitchFamily="34" charset="0"/>
                <a:cs typeface="Times New Roman" panose="02020603050405020304" pitchFamily="18" charset="0"/>
              </a:rPr>
              <a:t> - 13-3-2026. </a:t>
            </a:r>
            <a:r>
              <a:rPr lang="es-ES" sz="1000" b="1" kern="100" dirty="0">
                <a:latin typeface="Montserrat" panose="00000500000000000000" pitchFamily="2" charset="0"/>
                <a:ea typeface="Aptos" panose="020B0004020202020204" pitchFamily="34" charset="0"/>
                <a:cs typeface="Times New Roman" panose="02020603050405020304" pitchFamily="18" charset="0"/>
              </a:rPr>
              <a:t>“CENTRO DE CAP. de ULTRAMAR y OF. MARINA MERCANTE C/ E.N. S/ AMPARO”.</a:t>
            </a:r>
            <a:endParaRPr lang="es-ES" sz="10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633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5FFF6-A469-45AB-3E72-5BFC43DD80B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DDC4811-2172-C448-A8AB-C15D3CBEE1C7}"/>
              </a:ext>
            </a:extLst>
          </p:cNvPr>
          <p:cNvSpPr>
            <a:spLocks noGrp="1"/>
          </p:cNvSpPr>
          <p:nvPr>
            <p:ph type="title"/>
          </p:nvPr>
        </p:nvSpPr>
        <p:spPr>
          <a:xfrm>
            <a:off x="0" y="383175"/>
            <a:ext cx="8843211" cy="647700"/>
          </a:xfrm>
        </p:spPr>
        <p:txBody>
          <a:bodyPr/>
          <a:lstStyle/>
          <a:p>
            <a:pPr algn="ctr"/>
            <a:r>
              <a:rPr lang="es-ES" sz="2000" dirty="0"/>
              <a:t>Eficacia temporal de la Ley –Derecho transitorio  </a:t>
            </a:r>
          </a:p>
        </p:txBody>
      </p:sp>
      <p:sp>
        <p:nvSpPr>
          <p:cNvPr id="6" name="CuadroTexto 5">
            <a:extLst>
              <a:ext uri="{FF2B5EF4-FFF2-40B4-BE49-F238E27FC236}">
                <a16:creationId xmlns:a16="http://schemas.microsoft.com/office/drawing/2014/main" id="{499D0A0B-7031-12B1-97CA-91437F037086}"/>
              </a:ext>
            </a:extLst>
          </p:cNvPr>
          <p:cNvSpPr txBox="1"/>
          <p:nvPr/>
        </p:nvSpPr>
        <p:spPr>
          <a:xfrm>
            <a:off x="145774" y="1030876"/>
            <a:ext cx="8481391" cy="4690643"/>
          </a:xfrm>
          <a:prstGeom prst="rect">
            <a:avLst/>
          </a:prstGeom>
          <a:noFill/>
        </p:spPr>
        <p:txBody>
          <a:bodyPr wrap="square">
            <a:spAutoFit/>
          </a:bodyPr>
          <a:lstStyle/>
          <a:p>
            <a:pPr algn="just">
              <a:lnSpc>
                <a:spcPct val="107000"/>
              </a:lnSpc>
              <a:spcAft>
                <a:spcPts val="800"/>
              </a:spcAft>
            </a:pPr>
            <a:r>
              <a:rPr lang="es-ES" b="1" dirty="0">
                <a:solidFill>
                  <a:schemeClr val="accent5"/>
                </a:solidFill>
                <a:latin typeface="Montserrat" panose="00000500000000000000" pitchFamily="2" charset="0"/>
              </a:rPr>
              <a:t>Art.7 CCCN </a:t>
            </a:r>
            <a:r>
              <a:rPr lang="es-ES" dirty="0">
                <a:solidFill>
                  <a:schemeClr val="accent5"/>
                </a:solidFill>
                <a:latin typeface="Montserrat" panose="00000500000000000000" pitchFamily="2" charset="0"/>
              </a:rPr>
              <a:t>(</a:t>
            </a:r>
            <a:r>
              <a:rPr lang="es-ES" dirty="0" err="1">
                <a:solidFill>
                  <a:schemeClr val="accent5"/>
                </a:solidFill>
                <a:latin typeface="Montserrat" panose="00000500000000000000" pitchFamily="2" charset="0"/>
              </a:rPr>
              <a:t>ant</a:t>
            </a:r>
            <a:r>
              <a:rPr lang="es-ES" dirty="0">
                <a:solidFill>
                  <a:schemeClr val="accent5"/>
                </a:solidFill>
                <a:latin typeface="Montserrat" panose="00000500000000000000" pitchFamily="2" charset="0"/>
              </a:rPr>
              <a:t>. Art.3 CC L.340 – Ref. Borda R.E 27711)</a:t>
            </a:r>
            <a:endParaRPr lang="es-ES" b="1" dirty="0">
              <a:solidFill>
                <a:schemeClr val="accent5"/>
              </a:solidFill>
              <a:latin typeface="Montserrat" panose="00000500000000000000" pitchFamily="2" charset="0"/>
            </a:endParaRPr>
          </a:p>
          <a:p>
            <a:pPr algn="just">
              <a:lnSpc>
                <a:spcPct val="107000"/>
              </a:lnSpc>
              <a:spcAft>
                <a:spcPts val="800"/>
              </a:spcAft>
            </a:pPr>
            <a:r>
              <a:rPr lang="es-ES" dirty="0">
                <a:solidFill>
                  <a:schemeClr val="accent5"/>
                </a:solidFill>
                <a:latin typeface="Montserrat" panose="00000500000000000000" pitchFamily="2" charset="0"/>
              </a:rPr>
              <a:t>A partir de su entrada en vigencia, las leyes se aplican a las </a:t>
            </a:r>
            <a:r>
              <a:rPr lang="es-ES" b="1" dirty="0">
                <a:solidFill>
                  <a:schemeClr val="accent5"/>
                </a:solidFill>
                <a:latin typeface="Montserrat" panose="00000500000000000000" pitchFamily="2" charset="0"/>
              </a:rPr>
              <a:t>consecuencias de las relaciones y situaciones jurídicas existentes.</a:t>
            </a:r>
          </a:p>
          <a:p>
            <a:pPr algn="just">
              <a:lnSpc>
                <a:spcPct val="107000"/>
              </a:lnSpc>
              <a:spcAft>
                <a:spcPts val="800"/>
              </a:spcAft>
            </a:pPr>
            <a:r>
              <a:rPr lang="es-ES" dirty="0">
                <a:solidFill>
                  <a:schemeClr val="accent5"/>
                </a:solidFill>
                <a:latin typeface="Montserrat" panose="00000500000000000000" pitchFamily="2" charset="0"/>
              </a:rPr>
              <a:t>Las leyes </a:t>
            </a:r>
            <a:r>
              <a:rPr lang="es-ES" b="1" dirty="0">
                <a:solidFill>
                  <a:schemeClr val="accent5"/>
                </a:solidFill>
                <a:latin typeface="Montserrat" panose="00000500000000000000" pitchFamily="2" charset="0"/>
              </a:rPr>
              <a:t>no tienen efecto retroactivo</a:t>
            </a:r>
            <a:r>
              <a:rPr lang="es-ES" dirty="0">
                <a:solidFill>
                  <a:schemeClr val="accent5"/>
                </a:solidFill>
                <a:latin typeface="Montserrat" panose="00000500000000000000" pitchFamily="2" charset="0"/>
              </a:rPr>
              <a:t>, sean o no de orden público, excepto disposición en contrario. La retroactividad establecida por la ley </a:t>
            </a:r>
            <a:r>
              <a:rPr lang="es-ES" b="1" dirty="0">
                <a:solidFill>
                  <a:schemeClr val="accent5"/>
                </a:solidFill>
                <a:latin typeface="Montserrat" panose="00000500000000000000" pitchFamily="2" charset="0"/>
              </a:rPr>
              <a:t>no puede afectar derechos amparados por garantías constitucionales.</a:t>
            </a:r>
          </a:p>
          <a:p>
            <a:pPr algn="just">
              <a:lnSpc>
                <a:spcPct val="107000"/>
              </a:lnSpc>
              <a:spcAft>
                <a:spcPts val="800"/>
              </a:spcAft>
            </a:pPr>
            <a:r>
              <a:rPr lang="es-ES" dirty="0">
                <a:solidFill>
                  <a:schemeClr val="accent5"/>
                </a:solidFill>
                <a:latin typeface="Montserrat" panose="00000500000000000000" pitchFamily="2" charset="0"/>
              </a:rPr>
              <a:t>“</a:t>
            </a:r>
            <a:r>
              <a:rPr lang="es-ES" b="1" dirty="0">
                <a:solidFill>
                  <a:schemeClr val="accent5"/>
                </a:solidFill>
                <a:latin typeface="Montserrat" panose="00000500000000000000" pitchFamily="2" charset="0"/>
              </a:rPr>
              <a:t>Tocar" </a:t>
            </a:r>
            <a:r>
              <a:rPr lang="es-ES" dirty="0">
                <a:solidFill>
                  <a:schemeClr val="accent5"/>
                </a:solidFill>
                <a:latin typeface="Montserrat" panose="00000500000000000000" pitchFamily="2" charset="0"/>
              </a:rPr>
              <a:t>relaciones pasadas no implica retroactividad porque </a:t>
            </a:r>
            <a:r>
              <a:rPr lang="es-ES" b="1" dirty="0">
                <a:solidFill>
                  <a:schemeClr val="accent5"/>
                </a:solidFill>
                <a:latin typeface="Montserrat" panose="00000500000000000000" pitchFamily="2" charset="0"/>
              </a:rPr>
              <a:t>solo afecta efectos o tramos futuros?  </a:t>
            </a:r>
            <a:r>
              <a:rPr lang="es-ES" dirty="0">
                <a:solidFill>
                  <a:schemeClr val="accent5"/>
                </a:solidFill>
                <a:latin typeface="Montserrat" panose="00000500000000000000" pitchFamily="2" charset="0"/>
              </a:rPr>
              <a:t>(Kemelmajer de Carlucci).</a:t>
            </a:r>
          </a:p>
          <a:p>
            <a:pPr algn="just">
              <a:lnSpc>
                <a:spcPct val="107000"/>
              </a:lnSpc>
              <a:spcAft>
                <a:spcPts val="800"/>
              </a:spcAft>
            </a:pPr>
            <a:endParaRPr lang="es-ES" b="1" dirty="0">
              <a:solidFill>
                <a:schemeClr val="accent5"/>
              </a:solidFill>
              <a:latin typeface="Montserrat" panose="00000500000000000000" pitchFamily="2" charset="0"/>
            </a:endParaRPr>
          </a:p>
          <a:p>
            <a:pPr algn="just">
              <a:lnSpc>
                <a:spcPct val="107000"/>
              </a:lnSpc>
              <a:spcAft>
                <a:spcPts val="800"/>
              </a:spcAft>
            </a:pPr>
            <a:r>
              <a:rPr lang="es-ES" b="1" dirty="0"/>
              <a:t>“Calderón, Karen A. vs. Cocina Quick S.A. y otros s. Despido</a:t>
            </a:r>
            <a:r>
              <a:rPr lang="es-ES" dirty="0"/>
              <a:t>” 4ª CT Mendoza, 11/03/2026;  RC J 1504/26 Juez L. Fretes Vindel E. </a:t>
            </a:r>
            <a:r>
              <a:rPr lang="es-ES" dirty="0">
                <a:highlight>
                  <a:srgbClr val="FFFF00"/>
                </a:highlight>
              </a:rPr>
              <a:t>IRRETROACTIVIDAD DE LA LEY.</a:t>
            </a:r>
            <a:endParaRPr lang="es-ES" b="1" dirty="0">
              <a:highlight>
                <a:srgbClr val="FFFF00"/>
              </a:highlight>
              <a:latin typeface="Montserrat" panose="00000500000000000000" pitchFamily="2" charset="0"/>
            </a:endParaRPr>
          </a:p>
          <a:p>
            <a:pPr algn="just">
              <a:lnSpc>
                <a:spcPct val="107000"/>
              </a:lnSpc>
              <a:spcAft>
                <a:spcPts val="800"/>
              </a:spcAft>
            </a:pPr>
            <a:endParaRPr lang="es-ES" b="1" dirty="0">
              <a:solidFill>
                <a:schemeClr val="accent5"/>
              </a:solidFill>
              <a:latin typeface="Montserrat" panose="00000500000000000000" pitchFamily="2" charset="0"/>
            </a:endParaRPr>
          </a:p>
          <a:p>
            <a:pPr algn="just">
              <a:lnSpc>
                <a:spcPct val="107000"/>
              </a:lnSpc>
              <a:spcAft>
                <a:spcPts val="800"/>
              </a:spcAft>
            </a:pPr>
            <a:r>
              <a:rPr lang="es-ES" b="1" dirty="0">
                <a:solidFill>
                  <a:schemeClr val="accent5"/>
                </a:solidFill>
                <a:latin typeface="Montserrat" panose="00000500000000000000" pitchFamily="2" charset="0"/>
              </a:rPr>
              <a:t>Art. 55 L.27802 </a:t>
            </a:r>
            <a:r>
              <a:rPr lang="es-ES" dirty="0">
                <a:solidFill>
                  <a:schemeClr val="accent5"/>
                </a:solidFill>
                <a:latin typeface="Montserrat" panose="00000500000000000000" pitchFamily="2" charset="0"/>
              </a:rPr>
              <a:t>in fine …</a:t>
            </a:r>
            <a:r>
              <a:rPr lang="es-ES" i="1" dirty="0">
                <a:solidFill>
                  <a:schemeClr val="accent5"/>
                </a:solidFill>
                <a:latin typeface="Montserrat" panose="00000500000000000000" pitchFamily="2" charset="0"/>
              </a:rPr>
              <a:t>Las disposiciones del presente artículo son de orden público y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serán aplicadas por los jueces o por la autoridad administrativa, de oficio o a petición de parte…</a:t>
            </a:r>
          </a:p>
          <a:p>
            <a:pPr algn="just">
              <a:lnSpc>
                <a:spcPct val="107000"/>
              </a:lnSpc>
              <a:spcAft>
                <a:spcPts val="800"/>
              </a:spcAft>
            </a:pPr>
            <a:endParaRPr lang="es-ES" b="1" i="1" dirty="0">
              <a:latin typeface="Montserrat" panose="00000500000000000000" pitchFamily="2" charset="0"/>
            </a:endParaRPr>
          </a:p>
          <a:p>
            <a:pPr algn="just">
              <a:lnSpc>
                <a:spcPct val="107000"/>
              </a:lnSpc>
              <a:spcAft>
                <a:spcPts val="800"/>
              </a:spcAft>
            </a:pPr>
            <a:endParaRPr lang="es-ES" b="1" dirty="0">
              <a:latin typeface="Montserrat" panose="00000500000000000000" pitchFamily="2" charset="0"/>
            </a:endParaRPr>
          </a:p>
        </p:txBody>
      </p:sp>
    </p:spTree>
    <p:extLst>
      <p:ext uri="{BB962C8B-B14F-4D97-AF65-F5344CB8AC3E}">
        <p14:creationId xmlns:p14="http://schemas.microsoft.com/office/powerpoint/2010/main" val="263096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9892DC-21DF-86A8-7A38-475530141B37}"/>
              </a:ext>
            </a:extLst>
          </p:cNvPr>
          <p:cNvSpPr>
            <a:spLocks noGrp="1"/>
          </p:cNvSpPr>
          <p:nvPr>
            <p:ph type="title"/>
          </p:nvPr>
        </p:nvSpPr>
        <p:spPr>
          <a:xfrm>
            <a:off x="0" y="-1"/>
            <a:ext cx="8812696" cy="1030875"/>
          </a:xfrm>
        </p:spPr>
        <p:txBody>
          <a:bodyPr/>
          <a:lstStyle/>
          <a:p>
            <a:pPr algn="ctr"/>
            <a:r>
              <a:rPr lang="es-ES" dirty="0"/>
              <a:t> </a:t>
            </a:r>
            <a:r>
              <a:rPr lang="es-ES" sz="2000" dirty="0"/>
              <a:t>Fuentes jurisprudenciales y  doctrinarias sobre aplicación del derecho transitorio</a:t>
            </a:r>
          </a:p>
        </p:txBody>
      </p:sp>
      <p:sp>
        <p:nvSpPr>
          <p:cNvPr id="6" name="CuadroTexto 5">
            <a:extLst>
              <a:ext uri="{FF2B5EF4-FFF2-40B4-BE49-F238E27FC236}">
                <a16:creationId xmlns:a16="http://schemas.microsoft.com/office/drawing/2014/main" id="{217141B2-0130-FC52-F80F-87704AB74B72}"/>
              </a:ext>
            </a:extLst>
          </p:cNvPr>
          <p:cNvSpPr txBox="1"/>
          <p:nvPr/>
        </p:nvSpPr>
        <p:spPr>
          <a:xfrm>
            <a:off x="1" y="1016650"/>
            <a:ext cx="8812696" cy="3908762"/>
          </a:xfrm>
          <a:prstGeom prst="rect">
            <a:avLst/>
          </a:prstGeom>
          <a:noFill/>
        </p:spPr>
        <p:txBody>
          <a:bodyPr wrap="square">
            <a:spAutoFit/>
          </a:bodyPr>
          <a:lstStyle/>
          <a:p>
            <a:pPr algn="just"/>
            <a:r>
              <a:rPr lang="es-ES" sz="1400" b="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CSJN </a:t>
            </a:r>
            <a:r>
              <a:rPr lang="es-ES" dirty="0">
                <a:latin typeface="Montserrat" panose="00000500000000000000" pitchFamily="2" charset="0"/>
              </a:rPr>
              <a:t>Fallos </a:t>
            </a:r>
            <a:r>
              <a:rPr lang="es-ES" b="1" dirty="0">
                <a:latin typeface="Montserrat" panose="00000500000000000000" pitchFamily="2" charset="0"/>
              </a:rPr>
              <a:t>330:1989</a:t>
            </a:r>
            <a:r>
              <a:rPr lang="es-ES" dirty="0">
                <a:latin typeface="Montserrat" panose="00000500000000000000" pitchFamily="2" charset="0"/>
              </a:rPr>
              <a:t>. “</a:t>
            </a:r>
            <a:r>
              <a:rPr lang="es-ES" b="1" dirty="0" err="1">
                <a:latin typeface="Montserrat" panose="00000500000000000000" pitchFamily="2" charset="0"/>
              </a:rPr>
              <a:t>Madorrán</a:t>
            </a:r>
            <a:r>
              <a:rPr lang="es-ES" dirty="0">
                <a:latin typeface="Montserrat" panose="00000500000000000000" pitchFamily="2" charset="0"/>
              </a:rPr>
              <a:t>, Marta C. c/ </a:t>
            </a:r>
            <a:r>
              <a:rPr lang="es-ES" dirty="0" err="1">
                <a:latin typeface="Montserrat" panose="00000500000000000000" pitchFamily="2" charset="0"/>
              </a:rPr>
              <a:t>Adm</a:t>
            </a:r>
            <a:r>
              <a:rPr lang="es-ES" dirty="0">
                <a:latin typeface="Montserrat" panose="00000500000000000000" pitchFamily="2" charset="0"/>
              </a:rPr>
              <a:t>. Nacional de Aduanas s/ reincorporación”</a:t>
            </a:r>
          </a:p>
          <a:p>
            <a:pPr algn="just"/>
            <a:r>
              <a:rPr lang="es-ES" sz="1400" b="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CSJN </a:t>
            </a:r>
            <a:r>
              <a:rPr lang="es-ES" dirty="0">
                <a:latin typeface="Montserrat" panose="00000500000000000000" pitchFamily="2" charset="0"/>
              </a:rPr>
              <a:t>Fallos 338:1347</a:t>
            </a:r>
            <a:r>
              <a:rPr lang="es-ES" b="1" dirty="0">
                <a:latin typeface="Montserrat" panose="00000500000000000000" pitchFamily="2" charset="0"/>
              </a:rPr>
              <a:t>. RENATRE  </a:t>
            </a:r>
            <a:r>
              <a:rPr lang="es-ES" dirty="0">
                <a:latin typeface="Montserrat" panose="00000500000000000000" pitchFamily="2" charset="0"/>
              </a:rPr>
              <a:t>principio de progresividad.</a:t>
            </a:r>
          </a:p>
          <a:p>
            <a:pPr algn="just"/>
            <a:r>
              <a:rPr lang="es-ES" b="1" dirty="0">
                <a:solidFill>
                  <a:schemeClr val="accent5"/>
                </a:solidFill>
                <a:latin typeface="Montserrat" panose="00000500000000000000" pitchFamily="2" charset="0"/>
                <a:ea typeface="Times New Roman" panose="02020603050405020304" pitchFamily="18" charset="0"/>
                <a:cs typeface="Times New Roman" panose="02020603050405020304" pitchFamily="18" charset="0"/>
              </a:rPr>
              <a:t>CSJN </a:t>
            </a:r>
            <a:r>
              <a:rPr lang="es-AR" dirty="0"/>
              <a:t>"</a:t>
            </a:r>
            <a:r>
              <a:rPr lang="es-AR" dirty="0" err="1">
                <a:effectLst>
                  <a:outerShdw blurRad="38100" dist="38100" dir="2700000" algn="tl">
                    <a:srgbClr val="000000">
                      <a:alpha val="43137"/>
                    </a:srgbClr>
                  </a:outerShdw>
                </a:effectLst>
                <a:latin typeface="Montserrat" panose="00000500000000000000" pitchFamily="2" charset="0"/>
              </a:rPr>
              <a:t>Berçaitz</a:t>
            </a:r>
            <a:r>
              <a:rPr lang="es-AR" dirty="0">
                <a:effectLst>
                  <a:outerShdw blurRad="38100" dist="38100" dir="2700000" algn="tl">
                    <a:srgbClr val="000000">
                      <a:alpha val="43137"/>
                    </a:srgbClr>
                  </a:outerShdw>
                </a:effectLst>
                <a:latin typeface="Montserrat" panose="00000500000000000000" pitchFamily="2" charset="0"/>
              </a:rPr>
              <a:t>,</a:t>
            </a:r>
            <a:r>
              <a:rPr lang="es-AR" dirty="0">
                <a:latin typeface="Montserrat" panose="00000500000000000000" pitchFamily="2" charset="0"/>
              </a:rPr>
              <a:t> Miguel Á.", 01/01/74, T. 289, pág. 430 </a:t>
            </a:r>
            <a:r>
              <a:rPr lang="es-AR" sz="1000" dirty="0">
                <a:latin typeface="Montserrat" panose="00000500000000000000" pitchFamily="2" charset="0"/>
              </a:rPr>
              <a:t>“la justicia en su mas alta </a:t>
            </a:r>
            <a:r>
              <a:rPr lang="es-AR" sz="1000" dirty="0" err="1">
                <a:latin typeface="Montserrat" panose="00000500000000000000" pitchFamily="2" charset="0"/>
              </a:rPr>
              <a:t>expresión:Justicia</a:t>
            </a:r>
            <a:r>
              <a:rPr lang="es-AR" sz="1000" dirty="0">
                <a:latin typeface="Montserrat" panose="00000500000000000000" pitchFamily="2" charset="0"/>
              </a:rPr>
              <a:t> Social.”</a:t>
            </a:r>
            <a:endParaRPr lang="es-ES" sz="1000" dirty="0">
              <a:latin typeface="Montserrat" panose="00000500000000000000" pitchFamily="2" charset="0"/>
            </a:endParaRPr>
          </a:p>
          <a:p>
            <a:pPr algn="just"/>
            <a:endParaRPr lang="es-ES" sz="1400" b="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endParaRPr>
          </a:p>
          <a:p>
            <a:pPr algn="just"/>
            <a:r>
              <a:rPr lang="es-ES" sz="1400" i="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…”el paradigma constitucional argentino vigente y su proyección en el CCCN (</a:t>
            </a:r>
            <a:r>
              <a:rPr lang="es-ES" sz="1400" i="1" kern="0" dirty="0" err="1">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arts</a:t>
            </a:r>
            <a:r>
              <a:rPr lang="es-ES" sz="1400" i="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 1/3 marca: el único orden público existente en la regla de reconocimiento constitucional y convencional emergente del art. </a:t>
            </a:r>
            <a:r>
              <a:rPr lang="es-ES" sz="1400" b="1" i="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75.22</a:t>
            </a:r>
            <a:r>
              <a:rPr lang="es-ES" sz="1400" i="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 y no en las leyes que la garantizan de manera primaria. Con lo cual, </a:t>
            </a:r>
            <a:r>
              <a:rPr lang="es-ES" sz="1400" b="1" i="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el principio de progresividad y no regresividad </a:t>
            </a:r>
            <a:r>
              <a:rPr lang="es-ES" sz="1400" i="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aplicado a la tutela efectiva de los contenidos constitucionales y convencionales protegidos por el derecho a trabajar plasmados en una ley que generó un contrato de trabajo vigente </a:t>
            </a:r>
            <a:r>
              <a:rPr lang="es-ES" sz="1400" b="1" i="1" kern="0" dirty="0">
                <a:solidFill>
                  <a:srgbClr val="FF0000"/>
                </a:solidFill>
                <a:effectLst/>
                <a:latin typeface="Montserrat" panose="00000500000000000000" pitchFamily="2" charset="0"/>
                <a:ea typeface="Times New Roman" panose="02020603050405020304" pitchFamily="18" charset="0"/>
                <a:cs typeface="Times New Roman" panose="02020603050405020304" pitchFamily="18" charset="0"/>
              </a:rPr>
              <a:t>impide que una ley posterior </a:t>
            </a:r>
            <a:r>
              <a:rPr lang="es-ES" sz="1400" i="1" kern="0" dirty="0">
                <a:solidFill>
                  <a:schemeClr val="accent5"/>
                </a:solidFill>
                <a:effectLst/>
                <a:latin typeface="Montserrat" panose="00000500000000000000" pitchFamily="2" charset="0"/>
                <a:ea typeface="Times New Roman" panose="02020603050405020304" pitchFamily="18" charset="0"/>
                <a:cs typeface="Times New Roman" panose="02020603050405020304" pitchFamily="18" charset="0"/>
              </a:rPr>
              <a:t>sea aplicada regresivamente” * </a:t>
            </a:r>
            <a:r>
              <a:rPr lang="es-ES" sz="1000" dirty="0">
                <a:solidFill>
                  <a:schemeClr val="accent5"/>
                </a:solidFill>
                <a:latin typeface="Montserrat" panose="00000500000000000000" pitchFamily="2" charset="0"/>
                <a:cs typeface="Times New Roman" panose="02020603050405020304" pitchFamily="18" charset="0"/>
              </a:rPr>
              <a:t>GIL Domínguez A.</a:t>
            </a:r>
            <a:r>
              <a:rPr lang="es-ES" sz="1000" b="1" dirty="0">
                <a:latin typeface="Montserrat" panose="00000500000000000000" pitchFamily="2" charset="0"/>
              </a:rPr>
              <a:t> “¿Cómo se aplica temporalmente la ley de modernización laboral? Irretroactividad o regresión: esa es la cuestión” </a:t>
            </a:r>
            <a:r>
              <a:rPr lang="es-ES" sz="1000" dirty="0">
                <a:latin typeface="Montserrat" panose="00000500000000000000" pitchFamily="2" charset="0"/>
              </a:rPr>
              <a:t> (Palabras de Derecho, 23.02.2026).</a:t>
            </a:r>
          </a:p>
          <a:p>
            <a:pPr algn="just"/>
            <a:endParaRPr lang="es-ES" dirty="0">
              <a:latin typeface="Montserrat" panose="00000500000000000000" pitchFamily="2" charset="0"/>
            </a:endParaRPr>
          </a:p>
          <a:p>
            <a:pPr algn="just"/>
            <a:r>
              <a:rPr lang="es-ES" i="1" dirty="0">
                <a:latin typeface="Montserrat" panose="00000500000000000000" pitchFamily="2" charset="0"/>
              </a:rPr>
              <a:t>“</a:t>
            </a:r>
            <a:r>
              <a:rPr lang="es-AR" i="1" dirty="0">
                <a:solidFill>
                  <a:schemeClr val="accent5"/>
                </a:solidFill>
                <a:latin typeface="Montserrat" panose="00000500000000000000" pitchFamily="2" charset="0"/>
              </a:rPr>
              <a:t>la regla de la aplicación inmediata de la norma laboral más favorable al trabajador deriva del principio protectorio, indemnidad y progresividad” </a:t>
            </a:r>
          </a:p>
          <a:p>
            <a:pPr algn="just"/>
            <a:endParaRPr lang="es-AR" i="1" dirty="0">
              <a:solidFill>
                <a:schemeClr val="accent5"/>
              </a:solidFill>
              <a:latin typeface="Montserrat" panose="00000500000000000000" pitchFamily="2" charset="0"/>
            </a:endParaRPr>
          </a:p>
          <a:p>
            <a:pPr algn="just"/>
            <a:r>
              <a:rPr lang="es-AR" dirty="0">
                <a:latin typeface="Montserrat" panose="00000500000000000000" pitchFamily="2" charset="0"/>
              </a:rPr>
              <a:t>** </a:t>
            </a:r>
            <a:r>
              <a:rPr lang="es-ES" sz="1000" b="1" dirty="0" err="1">
                <a:solidFill>
                  <a:schemeClr val="accent5"/>
                </a:solidFill>
                <a:latin typeface="Montserrat" panose="00000500000000000000" pitchFamily="2" charset="0"/>
                <a:cs typeface="Times New Roman" panose="02020603050405020304" pitchFamily="18" charset="0"/>
              </a:rPr>
              <a:t>Cornaglia</a:t>
            </a:r>
            <a:r>
              <a:rPr lang="es-ES" sz="1000" b="1" dirty="0">
                <a:solidFill>
                  <a:schemeClr val="accent5"/>
                </a:solidFill>
                <a:latin typeface="Montserrat" panose="00000500000000000000" pitchFamily="2" charset="0"/>
                <a:cs typeface="Times New Roman" panose="02020603050405020304" pitchFamily="18" charset="0"/>
              </a:rPr>
              <a:t> R</a:t>
            </a:r>
            <a:r>
              <a:rPr lang="es-ES" sz="1000" dirty="0">
                <a:solidFill>
                  <a:schemeClr val="accent5"/>
                </a:solidFill>
                <a:latin typeface="Montserrat" panose="00000500000000000000" pitchFamily="2" charset="0"/>
                <a:cs typeface="Times New Roman" panose="02020603050405020304" pitchFamily="18" charset="0"/>
              </a:rPr>
              <a:t>. “</a:t>
            </a:r>
            <a:r>
              <a:rPr lang="es-AR" sz="1000" dirty="0">
                <a:latin typeface="Montserrat" panose="00000500000000000000" pitchFamily="2" charset="0"/>
              </a:rPr>
              <a:t>la aplicación inmediata de la norma más favorable al trabajador”</a:t>
            </a:r>
            <a:r>
              <a:rPr lang="es-AR" sz="1000" dirty="0"/>
              <a:t> (</a:t>
            </a:r>
            <a:r>
              <a:rPr lang="es-AR" sz="1000" dirty="0" err="1"/>
              <a:t>Errepar</a:t>
            </a:r>
            <a:r>
              <a:rPr lang="es-AR" sz="1000" dirty="0"/>
              <a:t>. 10/ 2015, No. 362, p. 1101 y ss.).</a:t>
            </a:r>
            <a:endParaRPr lang="es-ES" sz="1000" dirty="0">
              <a:latin typeface="Montserrat" panose="00000500000000000000" pitchFamily="2" charset="0"/>
            </a:endParaRPr>
          </a:p>
          <a:p>
            <a:pPr algn="just"/>
            <a:endParaRPr lang="es-ES" i="1" dirty="0">
              <a:solidFill>
                <a:schemeClr val="accent5"/>
              </a:solidFill>
              <a:latin typeface="Montserrat" panose="00000500000000000000" pitchFamily="2" charset="0"/>
            </a:endParaRPr>
          </a:p>
        </p:txBody>
      </p:sp>
    </p:spTree>
    <p:extLst>
      <p:ext uri="{BB962C8B-B14F-4D97-AF65-F5344CB8AC3E}">
        <p14:creationId xmlns:p14="http://schemas.microsoft.com/office/powerpoint/2010/main" val="417576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08CCA-6372-94D9-34A3-67E03B38A77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D9D3114-E666-5D0D-01C5-5332D20E3BD9}"/>
              </a:ext>
            </a:extLst>
          </p:cNvPr>
          <p:cNvSpPr>
            <a:spLocks noGrp="1"/>
          </p:cNvSpPr>
          <p:nvPr>
            <p:ph type="title"/>
          </p:nvPr>
        </p:nvSpPr>
        <p:spPr>
          <a:xfrm>
            <a:off x="108284" y="383175"/>
            <a:ext cx="8638674" cy="647700"/>
          </a:xfrm>
        </p:spPr>
        <p:txBody>
          <a:bodyPr/>
          <a:lstStyle/>
          <a:p>
            <a:pPr algn="ctr"/>
            <a:r>
              <a:rPr lang="es-ES" sz="2400" dirty="0"/>
              <a:t>Limitaciones en el acceso a la justicia</a:t>
            </a:r>
          </a:p>
        </p:txBody>
      </p:sp>
      <p:sp>
        <p:nvSpPr>
          <p:cNvPr id="4" name="CuadroTexto 3">
            <a:extLst>
              <a:ext uri="{FF2B5EF4-FFF2-40B4-BE49-F238E27FC236}">
                <a16:creationId xmlns:a16="http://schemas.microsoft.com/office/drawing/2014/main" id="{EDFB2D23-1F62-4259-9323-6C78ABC90DA1}"/>
              </a:ext>
            </a:extLst>
          </p:cNvPr>
          <p:cNvSpPr txBox="1"/>
          <p:nvPr/>
        </p:nvSpPr>
        <p:spPr>
          <a:xfrm>
            <a:off x="331305" y="1364975"/>
            <a:ext cx="8216348" cy="4099392"/>
          </a:xfrm>
          <a:prstGeom prst="rect">
            <a:avLst/>
          </a:prstGeom>
          <a:noFill/>
        </p:spPr>
        <p:txBody>
          <a:bodyPr wrap="square">
            <a:spAutoFit/>
          </a:bodyPr>
          <a:lstStyle/>
          <a:p>
            <a:pPr marL="228600" algn="just">
              <a:lnSpc>
                <a:spcPct val="107000"/>
              </a:lnSpc>
              <a:spcAft>
                <a:spcPts val="800"/>
              </a:spcAft>
            </a:pPr>
            <a:r>
              <a:rPr lang="es-ES" sz="1600" kern="100" dirty="0">
                <a:latin typeface="Montserrat" panose="00000500000000000000" pitchFamily="2" charset="0"/>
                <a:ea typeface="Aptos" panose="020B0004020202020204" pitchFamily="34" charset="0"/>
                <a:cs typeface="Times New Roman" panose="02020603050405020304" pitchFamily="18" charset="0"/>
              </a:rPr>
              <a:t> </a:t>
            </a:r>
            <a:r>
              <a:rPr lang="es-ES" sz="1800" kern="100" dirty="0">
                <a:solidFill>
                  <a:schemeClr val="accent5">
                    <a:lumMod val="50000"/>
                  </a:schemeClr>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SENTIDO DEL TRABAJO.</a:t>
            </a:r>
          </a:p>
          <a:p>
            <a:pPr marL="514350" indent="-285750" algn="just">
              <a:lnSpc>
                <a:spcPct val="107000"/>
              </a:lnSpc>
              <a:spcAft>
                <a:spcPts val="800"/>
              </a:spcAft>
              <a:buFont typeface="Arial" panose="020B0604020202020204" pitchFamily="34" charset="0"/>
              <a:buChar char="•"/>
            </a:pPr>
            <a:r>
              <a:rPr lang="es-ES" sz="1800" kern="100" dirty="0">
                <a:solidFill>
                  <a:schemeClr val="accent5">
                    <a:lumMod val="50000"/>
                  </a:schemeClr>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Principios de interpretación y aplicación de la Ley: art.11 LCT afuera el de </a:t>
            </a:r>
            <a:r>
              <a:rPr lang="es-ES" sz="1800" i="1" u="sng" kern="100" dirty="0">
                <a:solidFill>
                  <a:schemeClr val="accent5">
                    <a:lumMod val="50000"/>
                  </a:schemeClr>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Justicia Social.</a:t>
            </a:r>
          </a:p>
          <a:p>
            <a:pPr marL="514350" indent="-285750" algn="just">
              <a:lnSpc>
                <a:spcPct val="107000"/>
              </a:lnSpc>
              <a:spcAft>
                <a:spcPts val="800"/>
              </a:spcAft>
              <a:buFont typeface="Arial" panose="020B0604020202020204" pitchFamily="34" charset="0"/>
              <a:buChar char="•"/>
            </a:pPr>
            <a:r>
              <a:rPr lang="es-ES" sz="1800" kern="100" dirty="0">
                <a:solidFill>
                  <a:schemeClr val="accent5">
                    <a:lumMod val="50000"/>
                  </a:schemeClr>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CSJN deber de adecuación de los JT so pena causal de mal desempeño.</a:t>
            </a:r>
          </a:p>
          <a:p>
            <a:pPr marL="514350" indent="-285750" algn="just">
              <a:lnSpc>
                <a:spcPct val="107000"/>
              </a:lnSpc>
              <a:spcAft>
                <a:spcPts val="800"/>
              </a:spcAft>
              <a:buFont typeface="Arial" panose="020B0604020202020204" pitchFamily="34" charset="0"/>
              <a:buChar char="•"/>
            </a:pPr>
            <a:r>
              <a:rPr lang="es-ES" sz="1800" kern="100" dirty="0">
                <a:solidFill>
                  <a:schemeClr val="accent5">
                    <a:lumMod val="50000"/>
                  </a:schemeClr>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Regla pro operario  la prueba: eliminación.</a:t>
            </a:r>
          </a:p>
          <a:p>
            <a:pPr marL="514350" indent="-285750" algn="just">
              <a:lnSpc>
                <a:spcPct val="107000"/>
              </a:lnSpc>
              <a:spcAft>
                <a:spcPts val="800"/>
              </a:spcAft>
              <a:buFont typeface="Arial" panose="020B0604020202020204" pitchFamily="34" charset="0"/>
              <a:buChar char="•"/>
            </a:pPr>
            <a:r>
              <a:rPr lang="es-ES" sz="1800" kern="100" dirty="0">
                <a:solidFill>
                  <a:schemeClr val="accent5">
                    <a:lumMod val="50000"/>
                  </a:schemeClr>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Principio de irrenunciabilidad eliminación en el CT individual.</a:t>
            </a:r>
          </a:p>
          <a:p>
            <a:pPr marL="514350" indent="-285750" algn="just">
              <a:lnSpc>
                <a:spcPct val="107000"/>
              </a:lnSpc>
              <a:spcAft>
                <a:spcPts val="800"/>
              </a:spcAft>
              <a:buFont typeface="Arial" panose="020B0604020202020204" pitchFamily="34" charset="0"/>
              <a:buChar char="•"/>
            </a:pPr>
            <a:r>
              <a:rPr lang="es-ES" sz="1800" kern="100" dirty="0">
                <a:solidFill>
                  <a:schemeClr val="accent5">
                    <a:lumMod val="50000"/>
                  </a:schemeClr>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Limitación a la tarifa de la reparación del despido</a:t>
            </a:r>
            <a:r>
              <a:rPr lang="es-ES" sz="1800" kern="100" dirty="0">
                <a:solidFill>
                  <a:schemeClr val="accent5">
                    <a:lumMod val="50000"/>
                  </a:schemeClr>
                </a:solidFill>
                <a:latin typeface="Montserrat" panose="00000500000000000000" pitchFamily="2" charset="0"/>
                <a:ea typeface="Aptos" panose="020B0004020202020204" pitchFamily="34" charset="0"/>
                <a:cs typeface="Times New Roman" panose="02020603050405020304" pitchFamily="18" charset="0"/>
              </a:rPr>
              <a:t>.</a:t>
            </a:r>
          </a:p>
          <a:p>
            <a:pPr marL="514350" indent="-285750" algn="just">
              <a:lnSpc>
                <a:spcPct val="107000"/>
              </a:lnSpc>
              <a:spcAft>
                <a:spcPts val="800"/>
              </a:spcAft>
              <a:buFont typeface="Arial" panose="020B0604020202020204" pitchFamily="34" charset="0"/>
              <a:buChar char="•"/>
            </a:pPr>
            <a:endPar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a:p>
            <a:pPr marL="228600" indent="220980" algn="just">
              <a:lnSpc>
                <a:spcPct val="107000"/>
              </a:lnSpc>
              <a:spcAft>
                <a:spcPts val="800"/>
              </a:spcAft>
              <a:buNone/>
            </a:pPr>
            <a:r>
              <a:rPr lang="es-ES" sz="1800" kern="100" dirty="0">
                <a:solidFill>
                  <a:schemeClr val="accent5"/>
                </a:solidFill>
                <a:latin typeface="Montserrat" panose="00000500000000000000" pitchFamily="2" charset="0"/>
                <a:ea typeface="Aptos" panose="020B0004020202020204" pitchFamily="34" charset="0"/>
                <a:cs typeface="Times New Roman" panose="02020603050405020304" pitchFamily="18" charset="0"/>
              </a:rPr>
              <a:t> </a:t>
            </a:r>
            <a:endPar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a:p>
            <a:pPr marL="228600" indent="220980" algn="just">
              <a:lnSpc>
                <a:spcPct val="107000"/>
              </a:lnSpc>
              <a:spcAft>
                <a:spcPts val="800"/>
              </a:spcAft>
              <a:buNone/>
            </a:pP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4075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0FA19-9C2D-931C-9F61-3A4D4AF7E48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54E78CC-58BF-CB10-7918-40B290EFE6F1}"/>
              </a:ext>
            </a:extLst>
          </p:cNvPr>
          <p:cNvSpPr>
            <a:spLocks noGrp="1"/>
          </p:cNvSpPr>
          <p:nvPr>
            <p:ph type="title"/>
          </p:nvPr>
        </p:nvSpPr>
        <p:spPr>
          <a:xfrm>
            <a:off x="108284" y="92765"/>
            <a:ext cx="8638674" cy="938110"/>
          </a:xfrm>
        </p:spPr>
        <p:txBody>
          <a:bodyPr/>
          <a:lstStyle/>
          <a:p>
            <a:pPr algn="ctr"/>
            <a:r>
              <a:rPr lang="es-ES" sz="2400" dirty="0"/>
              <a:t>Cuestiones nucleares de la </a:t>
            </a:r>
            <a:r>
              <a:rPr lang="es-ES" sz="2400" dirty="0">
                <a:solidFill>
                  <a:srgbClr val="FF0000"/>
                </a:solidFill>
              </a:rPr>
              <a:t>L.27742 </a:t>
            </a:r>
            <a:r>
              <a:rPr lang="es-ES" sz="2400" dirty="0"/>
              <a:t>impugnables  ¿Modernización laboral? (</a:t>
            </a:r>
            <a:r>
              <a:rPr lang="es-ES" sz="2400" dirty="0" err="1"/>
              <a:t>t.V</a:t>
            </a:r>
            <a:r>
              <a:rPr lang="es-ES" sz="2400" dirty="0"/>
              <a:t>)</a:t>
            </a:r>
          </a:p>
        </p:txBody>
      </p:sp>
      <p:sp>
        <p:nvSpPr>
          <p:cNvPr id="4" name="CuadroTexto 3">
            <a:extLst>
              <a:ext uri="{FF2B5EF4-FFF2-40B4-BE49-F238E27FC236}">
                <a16:creationId xmlns:a16="http://schemas.microsoft.com/office/drawing/2014/main" id="{B719E691-1E04-0828-7751-6B88CD2487A0}"/>
              </a:ext>
            </a:extLst>
          </p:cNvPr>
          <p:cNvSpPr txBox="1"/>
          <p:nvPr/>
        </p:nvSpPr>
        <p:spPr>
          <a:xfrm>
            <a:off x="108285" y="1497497"/>
            <a:ext cx="8439368" cy="3269100"/>
          </a:xfrm>
          <a:prstGeom prst="rect">
            <a:avLst/>
          </a:prstGeom>
          <a:noFill/>
        </p:spPr>
        <p:txBody>
          <a:bodyPr wrap="square">
            <a:spAutoFit/>
          </a:bodyPr>
          <a:lstStyle/>
          <a:p>
            <a:pPr marL="514350" indent="-285750" algn="just">
              <a:lnSpc>
                <a:spcPct val="107000"/>
              </a:lnSpc>
              <a:spcAft>
                <a:spcPts val="800"/>
              </a:spcAft>
              <a:buFont typeface="Arial" panose="020B0604020202020204" pitchFamily="34" charset="0"/>
              <a:buChar char="•"/>
            </a:pPr>
            <a:endParaRPr lang="es-ES" sz="1600" kern="100" dirty="0">
              <a:solidFill>
                <a:schemeClr val="accent5"/>
              </a:solidFill>
              <a:latin typeface="Montserrat" panose="00000500000000000000" pitchFamily="2" charset="0"/>
              <a:ea typeface="Aptos" panose="020B0004020202020204" pitchFamily="34" charset="0"/>
              <a:cs typeface="Times New Roman" panose="02020603050405020304" pitchFamily="18" charset="0"/>
            </a:endParaRPr>
          </a:p>
          <a:p>
            <a:pPr marL="514350" indent="-285750" algn="just">
              <a:lnSpc>
                <a:spcPct val="107000"/>
              </a:lnSpc>
              <a:spcAft>
                <a:spcPts val="800"/>
              </a:spcAft>
              <a:buFont typeface="Arial" panose="020B0604020202020204" pitchFamily="34" charset="0"/>
              <a:buChar char="•"/>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Eliminación presunción art.</a:t>
            </a:r>
            <a:r>
              <a:rPr lang="es-ES" sz="16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23</a:t>
            </a: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LCT</a:t>
            </a:r>
          </a:p>
          <a:p>
            <a:pPr marL="514350" indent="-285750" algn="just">
              <a:lnSpc>
                <a:spcPct val="107000"/>
              </a:lnSpc>
              <a:spcAft>
                <a:spcPts val="800"/>
              </a:spcAft>
              <a:buFont typeface="Arial" panose="020B0604020202020204" pitchFamily="34" charset="0"/>
              <a:buChar char="•"/>
            </a:pPr>
            <a:r>
              <a:rPr lang="es-ES" sz="16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98 bis </a:t>
            </a: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LCT ampliación periodo de prueba</a:t>
            </a:r>
          </a:p>
          <a:p>
            <a:pPr marL="514350" indent="-285750" algn="just">
              <a:lnSpc>
                <a:spcPct val="107000"/>
              </a:lnSpc>
              <a:spcAft>
                <a:spcPts val="800"/>
              </a:spcAft>
              <a:buFont typeface="Arial" panose="020B0604020202020204" pitchFamily="34" charset="0"/>
              <a:buChar char="•"/>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 </a:t>
            </a:r>
            <a:r>
              <a:rPr lang="es-ES" sz="16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242</a:t>
            </a: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LCT nueva causal de injuria objetiva.</a:t>
            </a:r>
          </a:p>
          <a:p>
            <a:pPr marL="514350" indent="-285750" algn="just">
              <a:lnSpc>
                <a:spcPct val="107000"/>
              </a:lnSpc>
              <a:spcAft>
                <a:spcPts val="800"/>
              </a:spcAft>
              <a:buFont typeface="Arial" panose="020B0604020202020204" pitchFamily="34" charset="0"/>
              <a:buChar char="•"/>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Art. </a:t>
            </a:r>
            <a:r>
              <a:rPr lang="es-ES" sz="16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245 bis </a:t>
            </a: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hacia la banalización de la discriminación</a:t>
            </a:r>
          </a:p>
          <a:p>
            <a:pPr marL="514350" indent="-285750" algn="just">
              <a:lnSpc>
                <a:spcPct val="107000"/>
              </a:lnSpc>
              <a:spcAft>
                <a:spcPts val="800"/>
              </a:spcAft>
              <a:buFont typeface="Arial" panose="020B0604020202020204" pitchFamily="34" charset="0"/>
              <a:buChar char="•"/>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Fondo de cese</a:t>
            </a:r>
          </a:p>
          <a:p>
            <a:pPr marL="514350" indent="-285750" algn="just">
              <a:lnSpc>
                <a:spcPct val="107000"/>
              </a:lnSpc>
              <a:spcAft>
                <a:spcPts val="800"/>
              </a:spcAft>
              <a:buFont typeface="Arial" panose="020B0604020202020204" pitchFamily="34" charset="0"/>
              <a:buChar char="•"/>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Trabajadores independientes con colaboradores.</a:t>
            </a:r>
          </a:p>
          <a:p>
            <a:pPr marL="514350" indent="-285750" algn="just">
              <a:lnSpc>
                <a:spcPct val="107000"/>
              </a:lnSpc>
              <a:spcAft>
                <a:spcPts val="800"/>
              </a:spcAft>
              <a:buFont typeface="Arial" panose="020B0604020202020204" pitchFamily="34" charset="0"/>
              <a:buChar char="•"/>
            </a:pPr>
            <a:r>
              <a:rPr lang="es-ES" sz="16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Derogaciones indemnizaciones agravadas: L.24013; 25013; 25345 y 25323 </a:t>
            </a:r>
          </a:p>
          <a:p>
            <a:pPr marL="514350" indent="-285750" algn="just">
              <a:lnSpc>
                <a:spcPct val="107000"/>
              </a:lnSpc>
              <a:spcAft>
                <a:spcPts val="800"/>
              </a:spcAft>
              <a:buFont typeface="Arial" panose="020B0604020202020204" pitchFamily="34" charset="0"/>
              <a:buChar char="•"/>
            </a:pPr>
            <a:endParaRPr lang="es-ES" sz="1600" kern="100" dirty="0">
              <a:latin typeface="Montserrat"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057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0AE10-E319-DB9B-278C-53DCC317CFA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565C529-5769-596F-A649-761FE6877EA5}"/>
              </a:ext>
            </a:extLst>
          </p:cNvPr>
          <p:cNvSpPr>
            <a:spLocks noGrp="1"/>
          </p:cNvSpPr>
          <p:nvPr>
            <p:ph type="title"/>
          </p:nvPr>
        </p:nvSpPr>
        <p:spPr>
          <a:xfrm>
            <a:off x="108284" y="383175"/>
            <a:ext cx="8638674" cy="647700"/>
          </a:xfrm>
        </p:spPr>
        <p:txBody>
          <a:bodyPr/>
          <a:lstStyle/>
          <a:p>
            <a:pPr algn="ctr"/>
            <a:r>
              <a:rPr lang="es-ES" sz="2400" dirty="0"/>
              <a:t>Cuestiones nucleares de la </a:t>
            </a:r>
            <a:r>
              <a:rPr lang="es-ES" sz="2400" dirty="0">
                <a:solidFill>
                  <a:srgbClr val="FF0000"/>
                </a:solidFill>
              </a:rPr>
              <a:t>L.27802 </a:t>
            </a:r>
            <a:r>
              <a:rPr lang="es-ES" sz="2400" dirty="0"/>
              <a:t>impugnables</a:t>
            </a:r>
          </a:p>
        </p:txBody>
      </p:sp>
      <p:sp>
        <p:nvSpPr>
          <p:cNvPr id="4" name="CuadroTexto 3">
            <a:extLst>
              <a:ext uri="{FF2B5EF4-FFF2-40B4-BE49-F238E27FC236}">
                <a16:creationId xmlns:a16="http://schemas.microsoft.com/office/drawing/2014/main" id="{1CC8A1ED-0297-7253-65C7-C5DE66DB4F42}"/>
              </a:ext>
            </a:extLst>
          </p:cNvPr>
          <p:cNvSpPr txBox="1"/>
          <p:nvPr/>
        </p:nvSpPr>
        <p:spPr>
          <a:xfrm>
            <a:off x="108284" y="1738375"/>
            <a:ext cx="8638673" cy="5073825"/>
          </a:xfrm>
          <a:prstGeom prst="rect">
            <a:avLst/>
          </a:prstGeom>
          <a:noFill/>
        </p:spPr>
        <p:txBody>
          <a:bodyPr wrap="square">
            <a:spAutoFit/>
          </a:bodyPr>
          <a:lstStyle/>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Arts</a:t>
            </a:r>
            <a:r>
              <a:rPr lang="es-ES" sz="1600" b="1"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.2 y 23 </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LCT : exclusiones y desvirtuación de la presunción de laboralidad</a:t>
            </a:r>
          </a:p>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Arts.</a:t>
            </a:r>
            <a:r>
              <a:rPr lang="es-ES" sz="1600" b="1"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29/31</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LCT disminución de la responsabilidad del empleador</a:t>
            </a:r>
          </a:p>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a:t>
            </a:r>
            <a:r>
              <a:rPr lang="es-ES" sz="1600" b="1"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66 </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LCT Ius variandi  elimina restablecimiento condiciones alteradas.</a:t>
            </a:r>
          </a:p>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a:t>
            </a:r>
            <a:r>
              <a:rPr lang="es-ES" sz="1600" b="1"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154</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LCT alteración de las vacaciones</a:t>
            </a:r>
          </a:p>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a:t>
            </a:r>
            <a:r>
              <a:rPr lang="es-ES" sz="1600" b="1"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197 bis LCT </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Jornada de Trabajo: </a:t>
            </a:r>
            <a:r>
              <a:rPr lang="es-ES" sz="1600" kern="100" dirty="0" err="1">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comp.</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de </a:t>
            </a:r>
            <a:r>
              <a:rPr lang="es-ES" sz="1600" kern="100" dirty="0" err="1">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hs</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extras? Banco de horas</a:t>
            </a:r>
          </a:p>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a:t>
            </a:r>
            <a:r>
              <a:rPr lang="es-ES" sz="1600" b="1"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245 </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LCT disminución del salario base indemnizatorio. Cese laboral. FAL</a:t>
            </a:r>
          </a:p>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Deroga Estatutos particulares. Teletrabajo (2027). Reversibilidad</a:t>
            </a:r>
          </a:p>
          <a:p>
            <a:pPr marL="514350" indent="-285750" algn="just">
              <a:lnSpc>
                <a:spcPct val="107000"/>
              </a:lnSpc>
              <a:spcAft>
                <a:spcPts val="800"/>
              </a:spcAft>
              <a:buFont typeface="Arial" panose="020B0604020202020204" pitchFamily="34" charset="0"/>
              <a:buChar char="•"/>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Trabajo de Plataformas (T.XII). </a:t>
            </a:r>
            <a:r>
              <a:rPr lang="es-ES" sz="1600" kern="100" dirty="0" err="1">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Autonomo</a:t>
            </a: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OIT</a:t>
            </a:r>
          </a:p>
          <a:p>
            <a:pPr marL="514350" indent="-285750" algn="just">
              <a:lnSpc>
                <a:spcPct val="107000"/>
              </a:lnSpc>
              <a:spcAft>
                <a:spcPts val="800"/>
              </a:spcAft>
              <a:buFont typeface="Arial" panose="020B0604020202020204" pitchFamily="34" charset="0"/>
              <a:buChar char="•"/>
            </a:pPr>
            <a:endPar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a:p>
            <a:pPr marL="514350" indent="-285750" algn="just">
              <a:lnSpc>
                <a:spcPct val="107000"/>
              </a:lnSpc>
              <a:spcAft>
                <a:spcPts val="800"/>
              </a:spcAft>
              <a:buFont typeface="Arial" panose="020B0604020202020204" pitchFamily="34" charset="0"/>
              <a:buChar char="•"/>
            </a:pPr>
            <a:endParaRPr lang="es-ES" sz="1600" kern="100" dirty="0">
              <a:latin typeface="Montserrat" panose="00000500000000000000" pitchFamily="2" charset="0"/>
              <a:ea typeface="Aptos" panose="020B0004020202020204" pitchFamily="34" charset="0"/>
              <a:cs typeface="Times New Roman" panose="02020603050405020304" pitchFamily="18" charset="0"/>
            </a:endParaRPr>
          </a:p>
          <a:p>
            <a:pPr marL="514350" indent="-285750" algn="just">
              <a:lnSpc>
                <a:spcPct val="107000"/>
              </a:lnSpc>
              <a:spcAft>
                <a:spcPts val="800"/>
              </a:spcAft>
              <a:buFont typeface="Arial" panose="020B0604020202020204" pitchFamily="34" charset="0"/>
              <a:buChar char="•"/>
            </a:pPr>
            <a:endParaRPr lang="es-ES" sz="1600" kern="100" dirty="0">
              <a:latin typeface="Montserrat" panose="00000500000000000000" pitchFamily="2" charset="0"/>
              <a:ea typeface="Aptos" panose="020B0004020202020204" pitchFamily="34" charset="0"/>
              <a:cs typeface="Times New Roman" panose="02020603050405020304" pitchFamily="18" charset="0"/>
            </a:endParaRPr>
          </a:p>
          <a:p>
            <a:pPr marL="514350" indent="-285750" algn="just">
              <a:lnSpc>
                <a:spcPct val="107000"/>
              </a:lnSpc>
              <a:spcAft>
                <a:spcPts val="800"/>
              </a:spcAft>
              <a:buFont typeface="Arial" panose="020B0604020202020204" pitchFamily="34" charset="0"/>
              <a:buChar char="•"/>
            </a:pPr>
            <a:endParaRPr lang="es-ES" sz="1600" kern="100" dirty="0">
              <a:latin typeface="Montserrat" panose="00000500000000000000" pitchFamily="2" charset="0"/>
              <a:ea typeface="Aptos" panose="020B0004020202020204" pitchFamily="34" charset="0"/>
              <a:cs typeface="Times New Roman" panose="02020603050405020304" pitchFamily="18" charset="0"/>
            </a:endParaRPr>
          </a:p>
          <a:p>
            <a:pPr marL="514350" indent="-285750" algn="just">
              <a:lnSpc>
                <a:spcPct val="107000"/>
              </a:lnSpc>
              <a:spcAft>
                <a:spcPts val="800"/>
              </a:spcAft>
              <a:buFont typeface="Arial" panose="020B0604020202020204" pitchFamily="34" charset="0"/>
              <a:buChar char="•"/>
            </a:pPr>
            <a:endParaRPr lang="es-ES" sz="1600" kern="100" dirty="0">
              <a:effectLst/>
              <a:latin typeface="Montserrat" panose="00000500000000000000" pitchFamily="2" charset="0"/>
              <a:ea typeface="Aptos" panose="020B0004020202020204" pitchFamily="34" charset="0"/>
              <a:cs typeface="Times New Roman" panose="02020603050405020304" pitchFamily="18" charset="0"/>
            </a:endParaRPr>
          </a:p>
          <a:p>
            <a:pPr marL="228600" indent="220980" algn="just">
              <a:lnSpc>
                <a:spcPct val="107000"/>
              </a:lnSpc>
              <a:spcAft>
                <a:spcPts val="800"/>
              </a:spcAft>
              <a:buNone/>
            </a:pP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5846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3D4B7D-A7A3-EB8E-E29C-D11ADC205715}"/>
              </a:ext>
            </a:extLst>
          </p:cNvPr>
          <p:cNvSpPr>
            <a:spLocks noGrp="1"/>
          </p:cNvSpPr>
          <p:nvPr>
            <p:ph type="title"/>
          </p:nvPr>
        </p:nvSpPr>
        <p:spPr>
          <a:xfrm>
            <a:off x="0" y="383175"/>
            <a:ext cx="8843211" cy="647700"/>
          </a:xfrm>
        </p:spPr>
        <p:txBody>
          <a:bodyPr/>
          <a:lstStyle/>
          <a:p>
            <a:pPr algn="ctr"/>
            <a:r>
              <a:rPr lang="es-ES" sz="2000" dirty="0"/>
              <a:t>Aplicación inmediata L.27802: Fallos tribunales de base. </a:t>
            </a:r>
            <a:br>
              <a:rPr lang="es-ES" sz="2000" dirty="0"/>
            </a:br>
            <a:r>
              <a:rPr lang="es-ES" sz="2000" dirty="0"/>
              <a:t/>
            </a:r>
            <a:br>
              <a:rPr lang="es-ES" sz="2000" dirty="0"/>
            </a:br>
            <a:r>
              <a:rPr lang="es-ES" sz="2400" dirty="0"/>
              <a:t>Art.55  </a:t>
            </a:r>
          </a:p>
        </p:txBody>
      </p:sp>
      <p:sp>
        <p:nvSpPr>
          <p:cNvPr id="6" name="CuadroTexto 5">
            <a:extLst>
              <a:ext uri="{FF2B5EF4-FFF2-40B4-BE49-F238E27FC236}">
                <a16:creationId xmlns:a16="http://schemas.microsoft.com/office/drawing/2014/main" id="{B2D8D7F0-78E0-1A22-0272-3AE056939495}"/>
              </a:ext>
            </a:extLst>
          </p:cNvPr>
          <p:cNvSpPr txBox="1"/>
          <p:nvPr/>
        </p:nvSpPr>
        <p:spPr>
          <a:xfrm>
            <a:off x="172278" y="1738375"/>
            <a:ext cx="8437014" cy="2989857"/>
          </a:xfrm>
          <a:prstGeom prst="rect">
            <a:avLst/>
          </a:prstGeom>
          <a:noFill/>
        </p:spPr>
        <p:txBody>
          <a:bodyPr wrap="square">
            <a:spAutoFit/>
          </a:bodyPr>
          <a:lstStyle/>
          <a:p>
            <a:pPr algn="just">
              <a:lnSpc>
                <a:spcPct val="107000"/>
              </a:lnSpc>
              <a:spcAft>
                <a:spcPts val="800"/>
              </a:spcAft>
            </a:pPr>
            <a:r>
              <a:rPr lang="es-ES" sz="1800" b="1" dirty="0">
                <a:latin typeface="Montserrat" panose="00000500000000000000" pitchFamily="2" charset="0"/>
              </a:rPr>
              <a:t>* C.1 Córdoba </a:t>
            </a:r>
            <a:r>
              <a:rPr lang="es-ES" sz="1800" b="1" kern="100" dirty="0">
                <a:effectLst/>
                <a:latin typeface="Montserrat" panose="00000500000000000000" pitchFamily="2" charset="0"/>
                <a:ea typeface="Aptos" panose="020B0004020202020204" pitchFamily="34" charset="0"/>
                <a:cs typeface="Times New Roman" panose="02020603050405020304" pitchFamily="18" charset="0"/>
              </a:rPr>
              <a:t>Exp.304774 - </a:t>
            </a:r>
            <a:r>
              <a:rPr lang="es-ES" sz="1800" kern="100" dirty="0">
                <a:effectLst/>
                <a:latin typeface="Montserrat" panose="00000500000000000000" pitchFamily="2" charset="0"/>
                <a:ea typeface="Aptos" panose="020B0004020202020204" pitchFamily="34" charset="0"/>
                <a:cs typeface="Times New Roman" panose="02020603050405020304" pitchFamily="18" charset="0"/>
              </a:rPr>
              <a:t>URBANO, MARIO A. C/ A. GIACOMELLI S.A.” 10/03/2026 Juez  R. </a:t>
            </a:r>
            <a:r>
              <a:rPr lang="es-ES" sz="1800" kern="100" dirty="0" err="1">
                <a:effectLst/>
                <a:latin typeface="Montserrat" panose="00000500000000000000" pitchFamily="2" charset="0"/>
                <a:ea typeface="Aptos" panose="020B0004020202020204" pitchFamily="34" charset="0"/>
                <a:cs typeface="Times New Roman" panose="02020603050405020304" pitchFamily="18" charset="0"/>
              </a:rPr>
              <a:t>Giletta</a:t>
            </a:r>
            <a:r>
              <a:rPr lang="es-ES" sz="1800" kern="100" dirty="0">
                <a:effectLst/>
                <a:latin typeface="Montserrat" panose="00000500000000000000" pitchFamily="2" charset="0"/>
                <a:ea typeface="Aptos" panose="020B0004020202020204" pitchFamily="34" charset="0"/>
                <a:cs typeface="Times New Roman" panose="02020603050405020304" pitchFamily="18" charset="0"/>
              </a:rPr>
              <a:t>…Igualdad ante la </a:t>
            </a:r>
            <a:r>
              <a:rPr lang="es-ES" sz="1800" kern="100" dirty="0">
                <a:latin typeface="Montserrat" panose="00000500000000000000" pitchFamily="2" charset="0"/>
                <a:ea typeface="Aptos" panose="020B0004020202020204" pitchFamily="34" charset="0"/>
                <a:cs typeface="Times New Roman" panose="02020603050405020304" pitchFamily="18" charset="0"/>
              </a:rPr>
              <a:t>Ley  CSJN Fallos 153:67; 16: 118…</a:t>
            </a:r>
            <a:r>
              <a:rPr lang="es-ES" i="1" dirty="0">
                <a:latin typeface="Montserrat Light" panose="020F0502020204030204" pitchFamily="2" charset="0"/>
              </a:rPr>
              <a:t>la igualdad ante la ley involucra la obligación del Estado de tratar igual a aquellas personas que se encuentren en idénticas circunstancias”…</a:t>
            </a:r>
            <a:r>
              <a:rPr lang="es-ES" dirty="0">
                <a:latin typeface="Montserrat Light" panose="020F0502020204030204" pitchFamily="2" charset="0"/>
              </a:rPr>
              <a:t>(“OLIVAR”)</a:t>
            </a:r>
            <a:endParaRPr lang="es-ES" sz="1800" i="1" dirty="0">
              <a:latin typeface="Montserrat Light" panose="020F0502020204030204" pitchFamily="2" charset="0"/>
            </a:endParaRPr>
          </a:p>
          <a:p>
            <a:pPr algn="just">
              <a:lnSpc>
                <a:spcPct val="107000"/>
              </a:lnSpc>
              <a:spcAft>
                <a:spcPts val="800"/>
              </a:spcAft>
            </a:pPr>
            <a:r>
              <a:rPr lang="es-ES" sz="1800" b="1" dirty="0">
                <a:latin typeface="Montserrat" panose="00000500000000000000" pitchFamily="2" charset="0"/>
              </a:rPr>
              <a:t>* Declaración Inconstitucional de oficio </a:t>
            </a:r>
            <a:r>
              <a:rPr lang="es-ES" sz="1800" dirty="0">
                <a:latin typeface="Montserrat" panose="00000500000000000000" pitchFamily="2" charset="0"/>
              </a:rPr>
              <a:t> JT </a:t>
            </a:r>
            <a:r>
              <a:rPr lang="es-ES" sz="1800" dirty="0" err="1">
                <a:latin typeface="Montserrat" panose="00000500000000000000" pitchFamily="2" charset="0"/>
              </a:rPr>
              <a:t>Nº</a:t>
            </a:r>
            <a:r>
              <a:rPr lang="es-ES" sz="1800" dirty="0">
                <a:latin typeface="Montserrat" panose="00000500000000000000" pitchFamily="2" charset="0"/>
              </a:rPr>
              <a:t> 3 Concordia "FLORES, Gabriel O. c/ INC SA S/ COBRO DE PESOS - (</a:t>
            </a:r>
            <a:r>
              <a:rPr lang="es-ES" sz="1800" dirty="0" err="1">
                <a:latin typeface="Montserrat" panose="00000500000000000000" pitchFamily="2" charset="0"/>
              </a:rPr>
              <a:t>Expte</a:t>
            </a:r>
            <a:r>
              <a:rPr lang="es-ES" sz="1800" dirty="0">
                <a:latin typeface="Montserrat" panose="00000500000000000000" pitchFamily="2" charset="0"/>
              </a:rPr>
              <a:t>. </a:t>
            </a:r>
            <a:r>
              <a:rPr lang="es-ES" sz="1800" dirty="0" err="1">
                <a:latin typeface="Montserrat" panose="00000500000000000000" pitchFamily="2" charset="0"/>
              </a:rPr>
              <a:t>Nº</a:t>
            </a:r>
            <a:r>
              <a:rPr lang="es-ES" sz="1800" dirty="0">
                <a:latin typeface="Montserrat" panose="00000500000000000000" pitchFamily="2" charset="0"/>
              </a:rPr>
              <a:t> 8221) 17.3.26.</a:t>
            </a:r>
          </a:p>
          <a:p>
            <a:pPr algn="just">
              <a:lnSpc>
                <a:spcPct val="107000"/>
              </a:lnSpc>
              <a:spcAft>
                <a:spcPts val="800"/>
              </a:spcAft>
            </a:pPr>
            <a:r>
              <a:rPr lang="es-ES" sz="1800" b="1" dirty="0">
                <a:latin typeface="Montserrat" panose="00000500000000000000" pitchFamily="2" charset="0"/>
              </a:rPr>
              <a:t>*</a:t>
            </a:r>
            <a:r>
              <a:rPr lang="es-ES" sz="1800" dirty="0">
                <a:latin typeface="Montserrat" panose="00000500000000000000" pitchFamily="2" charset="0"/>
              </a:rPr>
              <a:t> </a:t>
            </a:r>
            <a:r>
              <a:rPr lang="es-ES" sz="1800" dirty="0"/>
              <a:t>SD CAUSA 3345/2022/CA1 “MENDIGUREN, Maximiliano H. c/ LAVADERO TORINO S.A. s/DESPIDO”.</a:t>
            </a:r>
            <a:r>
              <a:rPr lang="es-ES" sz="1800" b="1" dirty="0"/>
              <a:t>CNAT Sala 1 </a:t>
            </a:r>
            <a:r>
              <a:rPr lang="es-ES" sz="1800" dirty="0"/>
              <a:t>Bs.As. 25.3.26</a:t>
            </a:r>
          </a:p>
          <a:p>
            <a:pPr algn="just">
              <a:lnSpc>
                <a:spcPct val="107000"/>
              </a:lnSpc>
              <a:spcAft>
                <a:spcPts val="800"/>
              </a:spcAft>
            </a:pPr>
            <a:r>
              <a:rPr lang="es-ES" sz="1800" b="1" kern="100" dirty="0">
                <a:effectLst/>
                <a:latin typeface="Montserrat" panose="00000500000000000000" pitchFamily="2" charset="0"/>
                <a:ea typeface="Aptos" panose="020B0004020202020204" pitchFamily="34" charset="0"/>
                <a:cs typeface="Times New Roman" panose="02020603050405020304" pitchFamily="18" charset="0"/>
              </a:rPr>
              <a:t>* </a:t>
            </a:r>
            <a:r>
              <a:rPr lang="es-ES" sz="1800" kern="100" dirty="0">
                <a:effectLst/>
                <a:latin typeface="Montserrat" panose="00000500000000000000" pitchFamily="2" charset="0"/>
                <a:ea typeface="Aptos" panose="020B0004020202020204" pitchFamily="34" charset="0"/>
                <a:cs typeface="Times New Roman" panose="02020603050405020304" pitchFamily="18" charset="0"/>
              </a:rPr>
              <a:t>TT. 2 y 3 La Plata;  TT</a:t>
            </a:r>
            <a:r>
              <a:rPr lang="es-ES" sz="1800" kern="100" dirty="0">
                <a:latin typeface="Montserrat" panose="00000500000000000000" pitchFamily="2" charset="0"/>
                <a:ea typeface="Aptos" panose="020B0004020202020204" pitchFamily="34" charset="0"/>
                <a:cs typeface="Times New Roman" panose="02020603050405020304" pitchFamily="18" charset="0"/>
              </a:rPr>
              <a:t>.3 </a:t>
            </a:r>
            <a:r>
              <a:rPr lang="es-ES" sz="1800" kern="100" dirty="0" err="1">
                <a:latin typeface="Montserrat" panose="00000500000000000000" pitchFamily="2" charset="0"/>
                <a:ea typeface="Aptos" panose="020B0004020202020204" pitchFamily="34" charset="0"/>
                <a:cs typeface="Times New Roman" panose="02020603050405020304" pitchFamily="18" charset="0"/>
              </a:rPr>
              <a:t>MdP</a:t>
            </a:r>
            <a:r>
              <a:rPr lang="es-ES" sz="1800" kern="100" dirty="0">
                <a:latin typeface="Montserrat" panose="00000500000000000000" pitchFamily="2" charset="0"/>
                <a:ea typeface="Aptos" panose="020B0004020202020204" pitchFamily="34" charset="0"/>
                <a:cs typeface="Times New Roman" panose="02020603050405020304" pitchFamily="18" charset="0"/>
              </a:rPr>
              <a:t>.  - CT Villa MARIA C. Acta n°2 - 20.3.2026.</a:t>
            </a:r>
            <a:endParaRPr lang="es-ES" sz="1800" kern="100" dirty="0">
              <a:effectLst/>
              <a:latin typeface="Montserrat"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88072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9B8CC0-63F7-CE95-D07F-67DDC90C5890}"/>
              </a:ext>
            </a:extLst>
          </p:cNvPr>
          <p:cNvSpPr>
            <a:spLocks noGrp="1"/>
          </p:cNvSpPr>
          <p:nvPr>
            <p:ph type="title"/>
          </p:nvPr>
        </p:nvSpPr>
        <p:spPr/>
        <p:txBody>
          <a:bodyPr/>
          <a:lstStyle/>
          <a:p>
            <a:r>
              <a:rPr lang="es-ES" dirty="0"/>
              <a:t/>
            </a:r>
            <a:br>
              <a:rPr lang="es-ES" dirty="0"/>
            </a:br>
            <a:r>
              <a:rPr lang="es-ES" dirty="0"/>
              <a:t/>
            </a:r>
            <a:br>
              <a:rPr lang="es-ES" dirty="0"/>
            </a:br>
            <a:r>
              <a:rPr lang="es-ES" dirty="0"/>
              <a:t/>
            </a:r>
            <a:br>
              <a:rPr lang="es-ES" dirty="0"/>
            </a:br>
            <a:r>
              <a:rPr lang="es-ES" dirty="0"/>
              <a:t>Aplicación textual art.55 Ley 27802</a:t>
            </a:r>
          </a:p>
        </p:txBody>
      </p:sp>
      <p:sp>
        <p:nvSpPr>
          <p:cNvPr id="3" name="Marcador de texto 2">
            <a:extLst>
              <a:ext uri="{FF2B5EF4-FFF2-40B4-BE49-F238E27FC236}">
                <a16:creationId xmlns:a16="http://schemas.microsoft.com/office/drawing/2014/main" id="{99B09021-1DB5-46B3-4A0F-4D3C2FD3D202}"/>
              </a:ext>
            </a:extLst>
          </p:cNvPr>
          <p:cNvSpPr>
            <a:spLocks noGrp="1"/>
          </p:cNvSpPr>
          <p:nvPr>
            <p:ph type="body" idx="1"/>
          </p:nvPr>
        </p:nvSpPr>
        <p:spPr/>
        <p:txBody>
          <a:bodyPr>
            <a:normAutofit/>
          </a:bodyPr>
          <a:lstStyle/>
          <a:p>
            <a:pPr marL="139700" indent="0" algn="just">
              <a:buNone/>
            </a:pPr>
            <a:r>
              <a:rPr lang="es-ES" sz="1600" b="1" dirty="0"/>
              <a:t>*</a:t>
            </a:r>
            <a:r>
              <a:rPr lang="es-ES" sz="1600" dirty="0"/>
              <a:t>  Exp.48.534/2021  "FERRERO, GABRIEL D. C/ MIL COLECCION SRL Y O. S/ DESPIDO” </a:t>
            </a:r>
            <a:r>
              <a:rPr lang="es-ES" sz="1600" b="1" dirty="0"/>
              <a:t>CNAT SALA II </a:t>
            </a:r>
            <a:r>
              <a:rPr lang="es-ES" sz="1600" dirty="0"/>
              <a:t>-19.03.2026  Voto a favor </a:t>
            </a:r>
            <a:r>
              <a:rPr lang="es-ES" sz="1600" dirty="0" err="1"/>
              <a:t>inconst</a:t>
            </a:r>
            <a:r>
              <a:rPr lang="es-ES" sz="1600" dirty="0"/>
              <a:t>.  </a:t>
            </a:r>
            <a:r>
              <a:rPr lang="es-ES" sz="1600" dirty="0" err="1"/>
              <a:t>A.García</a:t>
            </a:r>
            <a:r>
              <a:rPr lang="es-ES" sz="1600" dirty="0"/>
              <a:t> </a:t>
            </a:r>
            <a:r>
              <a:rPr lang="es-ES" sz="1600" dirty="0" err="1"/>
              <a:t>Vior</a:t>
            </a:r>
            <a:r>
              <a:rPr lang="es-ES" sz="1600" dirty="0"/>
              <a:t> – Disidencias en mayoría A. .</a:t>
            </a:r>
            <a:r>
              <a:rPr lang="es-ES" sz="1600" dirty="0" err="1"/>
              <a:t>Sudera</a:t>
            </a:r>
            <a:r>
              <a:rPr lang="es-ES" sz="1600" dirty="0"/>
              <a:t> y L.  </a:t>
            </a:r>
            <a:r>
              <a:rPr lang="es-ES" sz="1600" dirty="0" err="1"/>
              <a:t>Ambesi</a:t>
            </a:r>
            <a:r>
              <a:rPr lang="es-ES" sz="1600" dirty="0"/>
              <a:t>. </a:t>
            </a:r>
          </a:p>
          <a:p>
            <a:pPr marL="139700" indent="0" algn="just">
              <a:buNone/>
            </a:pPr>
            <a:r>
              <a:rPr lang="es-ES" sz="1600" dirty="0"/>
              <a:t> </a:t>
            </a:r>
          </a:p>
          <a:p>
            <a:pPr algn="just"/>
            <a:endParaRPr lang="es-ES" sz="1600" dirty="0"/>
          </a:p>
          <a:p>
            <a:pPr marL="139700" indent="0" algn="just">
              <a:buNone/>
            </a:pPr>
            <a:endParaRPr lang="es-ES" sz="1600" dirty="0"/>
          </a:p>
          <a:p>
            <a:pPr marL="139700" indent="0" algn="just">
              <a:buNone/>
            </a:pPr>
            <a:r>
              <a:rPr lang="es-ES" sz="1600" b="1" dirty="0"/>
              <a:t>*</a:t>
            </a:r>
            <a:r>
              <a:rPr lang="es-ES" sz="1600" dirty="0"/>
              <a:t> Meza, Jorge Alberto vs. </a:t>
            </a:r>
            <a:r>
              <a:rPr lang="es-ES" sz="1600" dirty="0" err="1"/>
              <a:t>Seguvip</a:t>
            </a:r>
            <a:r>
              <a:rPr lang="es-ES" sz="1600" dirty="0"/>
              <a:t> Argentina S.R.L. s. Ordinario </a:t>
            </a:r>
            <a:r>
              <a:rPr lang="es-ES" sz="1600" b="1" dirty="0"/>
              <a:t>CT Cipolletti, </a:t>
            </a:r>
            <a:r>
              <a:rPr lang="es-ES" sz="1600" dirty="0"/>
              <a:t>Río Negro; 17/03/2026; C J 1695/26 aplicación inmediata art.55 L.27802.</a:t>
            </a:r>
          </a:p>
          <a:p>
            <a:endParaRPr lang="es-ES" dirty="0"/>
          </a:p>
        </p:txBody>
      </p:sp>
    </p:spTree>
    <p:extLst>
      <p:ext uri="{BB962C8B-B14F-4D97-AF65-F5344CB8AC3E}">
        <p14:creationId xmlns:p14="http://schemas.microsoft.com/office/powerpoint/2010/main" val="271935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63740CD1-42EE-FAE7-2B15-16D3C90A1A19}"/>
              </a:ext>
            </a:extLst>
          </p:cNvPr>
          <p:cNvSpPr>
            <a:spLocks noGrp="1"/>
          </p:cNvSpPr>
          <p:nvPr>
            <p:ph type="body" idx="1"/>
          </p:nvPr>
        </p:nvSpPr>
        <p:spPr>
          <a:xfrm>
            <a:off x="3604590" y="0"/>
            <a:ext cx="5416568" cy="5056817"/>
          </a:xfrm>
        </p:spPr>
        <p:txBody>
          <a:bodyPr>
            <a:normAutofit lnSpcReduction="10000"/>
          </a:bodyPr>
          <a:lstStyle/>
          <a:p>
            <a:pPr marL="139700" indent="0" algn="just">
              <a:buNone/>
            </a:pPr>
            <a:r>
              <a:rPr lang="es-ES" b="1" i="1" dirty="0">
                <a:solidFill>
                  <a:schemeClr val="tx1"/>
                </a:solidFill>
                <a:effectLst>
                  <a:outerShdw blurRad="38100" dist="38100" dir="2700000" algn="tl">
                    <a:srgbClr val="000000">
                      <a:alpha val="43137"/>
                    </a:srgbClr>
                  </a:outerShdw>
                </a:effectLst>
              </a:rPr>
              <a:t>*  “Cuando el Daño produce ganancia” </a:t>
            </a:r>
            <a:r>
              <a:rPr lang="es-ES" dirty="0">
                <a:solidFill>
                  <a:schemeClr val="tx1"/>
                </a:solidFill>
                <a:effectLst>
                  <a:outerShdw blurRad="38100" dist="38100" dir="2700000" algn="tl">
                    <a:srgbClr val="000000">
                      <a:alpha val="43137"/>
                    </a:srgbClr>
                  </a:outerShdw>
                </a:effectLst>
              </a:rPr>
              <a:t>Jorge KOHEN. Editorial Homo Sapiens. 2026</a:t>
            </a:r>
          </a:p>
          <a:p>
            <a:pPr marL="139700" indent="0" algn="just">
              <a:buNone/>
            </a:pPr>
            <a:endParaRPr lang="es-ES" i="1" dirty="0">
              <a:solidFill>
                <a:schemeClr val="accent5"/>
              </a:solidFill>
              <a:effectLst>
                <a:outerShdw blurRad="38100" dist="38100" dir="2700000" algn="tl">
                  <a:srgbClr val="000000">
                    <a:alpha val="43137"/>
                  </a:srgbClr>
                </a:outerShdw>
              </a:effectLst>
            </a:endParaRPr>
          </a:p>
          <a:p>
            <a:pPr marL="139700" indent="0" algn="just">
              <a:buNone/>
            </a:pPr>
            <a:r>
              <a:rPr lang="es-ES" i="1" dirty="0">
                <a:solidFill>
                  <a:schemeClr val="accent5"/>
                </a:solidFill>
                <a:effectLst>
                  <a:outerShdw blurRad="38100" dist="38100" dir="2700000" algn="tl">
                    <a:srgbClr val="000000">
                      <a:alpha val="43137"/>
                    </a:srgbClr>
                  </a:outerShdw>
                </a:effectLst>
              </a:rPr>
              <a:t>…”la transformación del régimen de despido y la redirección de recursos que acompañan a la reforma laboral …alteran la regulación jurídica del trabajo. Sus efectos se proyectan sobre el entramado de protección social que históricamente articuló empleo, seguridad social y derecho a la salud.”…</a:t>
            </a:r>
          </a:p>
          <a:p>
            <a:pPr marL="139700" indent="0" algn="just">
              <a:buNone/>
            </a:pPr>
            <a:endParaRPr lang="es-ES" i="1" dirty="0">
              <a:effectLst>
                <a:outerShdw blurRad="38100" dist="38100" dir="2700000" algn="tl">
                  <a:srgbClr val="000000">
                    <a:alpha val="43137"/>
                  </a:srgbClr>
                </a:outerShdw>
              </a:effectLst>
            </a:endParaRPr>
          </a:p>
          <a:p>
            <a:pPr marL="139700" indent="0" algn="just">
              <a:buNone/>
            </a:pPr>
            <a:endParaRPr lang="es-ES" i="1" dirty="0">
              <a:effectLst>
                <a:outerShdw blurRad="38100" dist="38100" dir="2700000" algn="tl">
                  <a:srgbClr val="000000">
                    <a:alpha val="43137"/>
                  </a:srgbClr>
                </a:outerShdw>
              </a:effectLst>
            </a:endParaRPr>
          </a:p>
          <a:p>
            <a:pPr marL="139700" indent="0" algn="just">
              <a:buNone/>
            </a:pPr>
            <a:r>
              <a:rPr lang="es-ES" i="1" dirty="0">
                <a:effectLst>
                  <a:outerShdw blurRad="38100" dist="38100" dir="2700000" algn="tl">
                    <a:srgbClr val="000000">
                      <a:alpha val="43137"/>
                    </a:srgbClr>
                  </a:outerShdw>
                </a:effectLst>
              </a:rPr>
              <a:t>“El FAL no es un instrumento neutral de modernización laboral; es un mecanismo de traslado de recursos desde el salario diferido hacia la rentabilidad empresaria inmediata”</a:t>
            </a:r>
            <a:r>
              <a:rPr lang="es-ES" dirty="0">
                <a:effectLst>
                  <a:outerShdw blurRad="38100" dist="38100" dir="2700000" algn="tl">
                    <a:srgbClr val="000000">
                      <a:alpha val="43137"/>
                    </a:srgbClr>
                  </a:outerShdw>
                </a:effectLst>
              </a:rPr>
              <a:t> (</a:t>
            </a:r>
            <a:r>
              <a:rPr lang="es-ES" b="1" dirty="0">
                <a:effectLst>
                  <a:outerShdw blurRad="38100" dist="38100" dir="2700000" algn="tl">
                    <a:srgbClr val="000000">
                      <a:alpha val="43137"/>
                    </a:srgbClr>
                  </a:outerShdw>
                </a:effectLst>
              </a:rPr>
              <a:t>CEPA, 2026). </a:t>
            </a:r>
          </a:p>
          <a:p>
            <a:pPr marL="139700" indent="0" algn="just">
              <a:buNone/>
            </a:pPr>
            <a:endParaRPr lang="es-ES" dirty="0"/>
          </a:p>
          <a:p>
            <a:pPr marL="139700" indent="0" algn="just">
              <a:buNone/>
            </a:pPr>
            <a:r>
              <a:rPr lang="es-ES" dirty="0"/>
              <a:t>Magnitud costo: 2,86% anual puede FGS, proyectado en el tiempo revela su carácter estructural: • En tres años, equivale a casi 9% del FGS. U$ 2 mil millones. – 700 mil jubilaciones mínimas al ANSES.  (</a:t>
            </a:r>
            <a:r>
              <a:rPr lang="es-ES" dirty="0" err="1"/>
              <a:t>Ent</a:t>
            </a:r>
            <a:r>
              <a:rPr lang="es-ES" dirty="0"/>
              <a:t>. CNV).</a:t>
            </a:r>
            <a:endParaRPr lang="es-ES" b="1" dirty="0">
              <a:effectLst>
                <a:outerShdw blurRad="38100" dist="38100" dir="2700000" algn="tl">
                  <a:srgbClr val="000000">
                    <a:alpha val="43137"/>
                  </a:srgbClr>
                </a:outerShdw>
              </a:effectLst>
            </a:endParaRPr>
          </a:p>
          <a:p>
            <a:pPr marL="139700" indent="0" algn="just">
              <a:buNone/>
            </a:pPr>
            <a:endParaRPr lang="es-ES" dirty="0">
              <a:solidFill>
                <a:schemeClr val="accent5"/>
              </a:solidFill>
            </a:endParaRPr>
          </a:p>
        </p:txBody>
      </p:sp>
      <p:pic>
        <p:nvPicPr>
          <p:cNvPr id="6" name="Imagen 5">
            <a:extLst>
              <a:ext uri="{FF2B5EF4-FFF2-40B4-BE49-F238E27FC236}">
                <a16:creationId xmlns:a16="http://schemas.microsoft.com/office/drawing/2014/main" id="{21E23B1D-3C57-A471-C57E-CF9E0BCA778C}"/>
              </a:ext>
            </a:extLst>
          </p:cNvPr>
          <p:cNvPicPr>
            <a:picLocks noChangeAspect="1"/>
          </p:cNvPicPr>
          <p:nvPr/>
        </p:nvPicPr>
        <p:blipFill>
          <a:blip r:embed="rId3"/>
          <a:stretch>
            <a:fillRect/>
          </a:stretch>
        </p:blipFill>
        <p:spPr>
          <a:xfrm>
            <a:off x="122842" y="145774"/>
            <a:ext cx="3349228" cy="2425976"/>
          </a:xfrm>
          <a:prstGeom prst="rect">
            <a:avLst/>
          </a:prstGeom>
        </p:spPr>
      </p:pic>
      <p:sp>
        <p:nvSpPr>
          <p:cNvPr id="8" name="Título 7">
            <a:extLst>
              <a:ext uri="{FF2B5EF4-FFF2-40B4-BE49-F238E27FC236}">
                <a16:creationId xmlns:a16="http://schemas.microsoft.com/office/drawing/2014/main" id="{70CB69E2-AD4E-341C-48BB-23BD81D8B710}"/>
              </a:ext>
            </a:extLst>
          </p:cNvPr>
          <p:cNvSpPr>
            <a:spLocks noGrp="1"/>
          </p:cNvSpPr>
          <p:nvPr>
            <p:ph type="title"/>
          </p:nvPr>
        </p:nvSpPr>
        <p:spPr>
          <a:xfrm>
            <a:off x="0" y="2571750"/>
            <a:ext cx="3604590" cy="2571749"/>
          </a:xfrm>
        </p:spPr>
        <p:txBody>
          <a:bodyPr>
            <a:normAutofit fontScale="90000"/>
          </a:bodyPr>
          <a:lstStyle/>
          <a:p>
            <a:pPr algn="ctr"/>
            <a:r>
              <a:rPr lang="es-ES" sz="2000" dirty="0">
                <a:solidFill>
                  <a:srgbClr val="002060"/>
                </a:solidFill>
              </a:rPr>
              <a:t>L.27802 T.II arts.58 y ss.</a:t>
            </a:r>
            <a:br>
              <a:rPr lang="es-ES" sz="2000" dirty="0">
                <a:solidFill>
                  <a:srgbClr val="002060"/>
                </a:solidFill>
              </a:rPr>
            </a:br>
            <a:r>
              <a:rPr lang="es-ES" sz="2000" dirty="0">
                <a:solidFill>
                  <a:srgbClr val="002060"/>
                </a:solidFill>
              </a:rPr>
              <a:t/>
            </a:r>
            <a:br>
              <a:rPr lang="es-ES" sz="2000" dirty="0">
                <a:solidFill>
                  <a:srgbClr val="002060"/>
                </a:solidFill>
              </a:rPr>
            </a:br>
            <a:r>
              <a:rPr lang="es-ES" sz="2000" dirty="0">
                <a:solidFill>
                  <a:srgbClr val="002060"/>
                </a:solidFill>
              </a:rPr>
              <a:t>* Cambio del paradigma argentino de la indemnización por despido </a:t>
            </a:r>
            <a:br>
              <a:rPr lang="es-ES" sz="2000" dirty="0">
                <a:solidFill>
                  <a:srgbClr val="002060"/>
                </a:solidFill>
              </a:rPr>
            </a:br>
            <a:r>
              <a:rPr lang="es-ES" sz="2000" dirty="0">
                <a:solidFill>
                  <a:srgbClr val="002060"/>
                </a:solidFill>
              </a:rPr>
              <a:t/>
            </a:r>
            <a:br>
              <a:rPr lang="es-ES" sz="2000" dirty="0">
                <a:solidFill>
                  <a:srgbClr val="002060"/>
                </a:solidFill>
              </a:rPr>
            </a:br>
            <a:r>
              <a:rPr lang="es-ES" sz="2000" dirty="0">
                <a:solidFill>
                  <a:srgbClr val="002060"/>
                </a:solidFill>
              </a:rPr>
              <a:t>* Impacto en el sistema solidario de Seguridad Social.</a:t>
            </a:r>
          </a:p>
        </p:txBody>
      </p:sp>
    </p:spTree>
    <p:extLst>
      <p:ext uri="{BB962C8B-B14F-4D97-AF65-F5344CB8AC3E}">
        <p14:creationId xmlns:p14="http://schemas.microsoft.com/office/powerpoint/2010/main" val="44637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9F1612-F744-E0C2-5AF7-8031E74D01BB}"/>
              </a:ext>
            </a:extLst>
          </p:cNvPr>
          <p:cNvSpPr>
            <a:spLocks noGrp="1"/>
          </p:cNvSpPr>
          <p:nvPr>
            <p:ph type="title"/>
          </p:nvPr>
        </p:nvSpPr>
        <p:spPr>
          <a:xfrm>
            <a:off x="172277" y="383175"/>
            <a:ext cx="8627165" cy="647700"/>
          </a:xfrm>
        </p:spPr>
        <p:txBody>
          <a:bodyPr/>
          <a:lstStyle/>
          <a:p>
            <a:pPr algn="ctr"/>
            <a:r>
              <a:rPr lang="es-ES" dirty="0"/>
              <a:t>PERJUICIOS A LA ABOGACIA </a:t>
            </a:r>
          </a:p>
        </p:txBody>
      </p:sp>
      <p:sp>
        <p:nvSpPr>
          <p:cNvPr id="4" name="CuadroTexto 3">
            <a:extLst>
              <a:ext uri="{FF2B5EF4-FFF2-40B4-BE49-F238E27FC236}">
                <a16:creationId xmlns:a16="http://schemas.microsoft.com/office/drawing/2014/main" id="{75900EC8-8D8E-EB06-C76B-C9C98E168813}"/>
              </a:ext>
            </a:extLst>
          </p:cNvPr>
          <p:cNvSpPr txBox="1"/>
          <p:nvPr/>
        </p:nvSpPr>
        <p:spPr>
          <a:xfrm>
            <a:off x="417444" y="929313"/>
            <a:ext cx="8309112" cy="3717684"/>
          </a:xfrm>
          <a:prstGeom prst="rect">
            <a:avLst/>
          </a:prstGeom>
          <a:noFill/>
        </p:spPr>
        <p:txBody>
          <a:bodyPr wrap="square">
            <a:spAutoFit/>
          </a:bodyPr>
          <a:lstStyle/>
          <a:p>
            <a:pPr algn="just">
              <a:lnSpc>
                <a:spcPct val="107000"/>
              </a:lnSpc>
              <a:spcAft>
                <a:spcPts val="800"/>
              </a:spcAft>
            </a:pPr>
            <a:r>
              <a:rPr lang="es-ES" sz="1800" b="1" dirty="0">
                <a:latin typeface="Montserrat" panose="00000500000000000000" pitchFamily="2" charset="0"/>
              </a:rPr>
              <a:t>Fuero CAF Bs.As. ACCION CAUTELAR AUTONOMA CA Villa María y O. (26) </a:t>
            </a:r>
            <a:r>
              <a:rPr lang="es-ES" sz="1800" i="1" dirty="0">
                <a:latin typeface="Montserrat" panose="00000500000000000000" pitchFamily="2" charset="0"/>
              </a:rPr>
              <a:t>en términos arts.  230/232 CPCN suspensión efectos </a:t>
            </a:r>
            <a:r>
              <a:rPr lang="es-ES" sz="1800" b="1" i="1" dirty="0">
                <a:latin typeface="Montserrat" panose="00000500000000000000" pitchFamily="2" charset="0"/>
              </a:rPr>
              <a:t>arts.20 LCT – 10 L.27802 </a:t>
            </a:r>
            <a:r>
              <a:rPr lang="es-ES" sz="1800" dirty="0">
                <a:latin typeface="Montserrat" panose="00000500000000000000" pitchFamily="2" charset="0"/>
              </a:rPr>
              <a:t>(pluspetición inexcusable, configurándose ésta de manera objetiva en caso de sobreestimación de los créditos reclamados) </a:t>
            </a:r>
            <a:r>
              <a:rPr lang="es-ES" sz="1800" b="1" dirty="0">
                <a:latin typeface="Montserrat" panose="00000500000000000000" pitchFamily="2" charset="0"/>
              </a:rPr>
              <a:t>y 277 LCT (art.56  L.27802: </a:t>
            </a:r>
            <a:r>
              <a:rPr lang="es-ES" sz="1800" dirty="0">
                <a:latin typeface="Montserrat" panose="00000500000000000000" pitchFamily="2" charset="0"/>
              </a:rPr>
              <a:t>pago en cuotas de sentencias.</a:t>
            </a:r>
            <a:endParaRPr lang="es-ES" sz="18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1800" b="1"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800" b="1" kern="100" dirty="0">
                <a:latin typeface="Montserrat" panose="00000500000000000000" pitchFamily="2" charset="0"/>
                <a:ea typeface="Aptos" panose="020B0004020202020204" pitchFamily="34" charset="0"/>
                <a:cs typeface="Times New Roman" panose="02020603050405020304" pitchFamily="18" charset="0"/>
              </a:rPr>
              <a:t>CPACF, FACA y CA PBA</a:t>
            </a:r>
            <a:r>
              <a:rPr lang="es-ES" sz="1800" kern="100" dirty="0">
                <a:latin typeface="Montserrat" panose="00000500000000000000" pitchFamily="2" charset="0"/>
                <a:ea typeface="Aptos" panose="020B0004020202020204" pitchFamily="34" charset="0"/>
                <a:cs typeface="Times New Roman" panose="02020603050405020304" pitchFamily="18" charset="0"/>
              </a:rPr>
              <a:t>. Interponen acciones análogas.</a:t>
            </a:r>
            <a:endParaRPr lang="es-ES" sz="1800" kern="100" dirty="0">
              <a:effectLst/>
              <a:latin typeface="Montserrat" panose="00000500000000000000" pitchFamily="2" charset="0"/>
              <a:ea typeface="Aptos" panose="020B0004020202020204" pitchFamily="34" charset="0"/>
              <a:cs typeface="Times New Roman" panose="02020603050405020304" pitchFamily="18" charset="0"/>
            </a:endParaRPr>
          </a:p>
          <a:p>
            <a:pPr algn="ctr">
              <a:lnSpc>
                <a:spcPct val="107000"/>
              </a:lnSpc>
              <a:spcAft>
                <a:spcPts val="800"/>
              </a:spcAft>
              <a:buNone/>
            </a:pPr>
            <a:r>
              <a:rPr lang="es-ES" sz="16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PAGO EN CUOTAS SENTENCIAS Y HONORARIOS</a:t>
            </a:r>
          </a:p>
          <a:p>
            <a:pPr algn="just">
              <a:lnSpc>
                <a:spcPct val="107000"/>
              </a:lnSpc>
              <a:spcAft>
                <a:spcPts val="800"/>
              </a:spcAft>
              <a:buNone/>
            </a:pP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*Inconstitucionalidad </a:t>
            </a:r>
            <a:r>
              <a:rPr lang="es-ES" sz="1800" b="1" kern="100" dirty="0">
                <a:solidFill>
                  <a:srgbClr val="FF0000"/>
                </a:solidFill>
                <a:effectLst/>
                <a:latin typeface="Montserrat" panose="00000500000000000000" pitchFamily="2" charset="0"/>
                <a:ea typeface="Aptos" panose="020B0004020202020204" pitchFamily="34" charset="0"/>
                <a:cs typeface="Times New Roman" panose="02020603050405020304" pitchFamily="18" charset="0"/>
              </a:rPr>
              <a:t>art.56 l.27802 </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CNAT Sala I – 3/26 - VAZQUEZ – CATANI</a:t>
            </a:r>
          </a:p>
          <a:p>
            <a:pPr algn="just">
              <a:lnSpc>
                <a:spcPct val="107000"/>
              </a:lnSpc>
              <a:spcAft>
                <a:spcPts val="800"/>
              </a:spcAft>
              <a:buNone/>
            </a:pP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Idem</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a:t>
            </a:r>
            <a:r>
              <a:rPr lang="es-ES" sz="1600" kern="100" dirty="0">
                <a:latin typeface="Montserrat" panose="00000500000000000000" pitchFamily="2" charset="0"/>
                <a:ea typeface="Aptos" panose="020B0004020202020204" pitchFamily="34" charset="0"/>
                <a:cs typeface="Times New Roman" panose="02020603050405020304" pitchFamily="18" charset="0"/>
              </a:rPr>
              <a:t>JNT</a:t>
            </a:r>
            <a:r>
              <a:rPr lang="es-ES" sz="1600" dirty="0"/>
              <a:t> 21 Causa 52318/2022 “BURGOS, Natalia E. c/ CONS. de PROP. CALLE CUENCA 2379 s/DESPIDO” Bs.As. 27 - marzo – 2026. Jueza V. </a:t>
            </a:r>
            <a:r>
              <a:rPr lang="es-ES" sz="1600" dirty="0" err="1"/>
              <a:t>Dobarro</a:t>
            </a:r>
            <a:endParaRPr lang="es-ES" sz="1600" kern="100" dirty="0">
              <a:effectLst/>
              <a:latin typeface="Montserrat"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2181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EC70B7-E224-D845-5FD1-77F6E212C8D9}"/>
              </a:ext>
            </a:extLst>
          </p:cNvPr>
          <p:cNvSpPr>
            <a:spLocks noGrp="1"/>
          </p:cNvSpPr>
          <p:nvPr>
            <p:ph type="title"/>
          </p:nvPr>
        </p:nvSpPr>
        <p:spPr>
          <a:xfrm>
            <a:off x="0" y="770525"/>
            <a:ext cx="3511826" cy="3753600"/>
          </a:xfrm>
        </p:spPr>
        <p:txBody>
          <a:bodyPr>
            <a:normAutofit fontScale="90000"/>
          </a:bodyPr>
          <a:lstStyle/>
          <a:p>
            <a:pPr algn="ctr"/>
            <a:r>
              <a:rPr lang="en-US" sz="2400" dirty="0"/>
              <a:t>TRASPASO y </a:t>
            </a:r>
            <a:r>
              <a:rPr lang="en-US" sz="2400" dirty="0" err="1"/>
              <a:t>disolución</a:t>
            </a:r>
            <a:r>
              <a:rPr lang="en-US" sz="2400" dirty="0"/>
              <a:t> de la JNT</a:t>
            </a:r>
            <a:br>
              <a:rPr lang="en-US" sz="2400" dirty="0"/>
            </a:br>
            <a:r>
              <a:rPr lang="en-US" sz="2400" dirty="0"/>
              <a:t/>
            </a:r>
            <a:br>
              <a:rPr lang="en-US" sz="2400" dirty="0"/>
            </a:br>
            <a:r>
              <a:rPr lang="es-ES" sz="2200" b="0" dirty="0">
                <a:highlight>
                  <a:srgbClr val="800000"/>
                </a:highlight>
              </a:rPr>
              <a:t>Acuerdo de Transferencia de la función judicial en materia laboral</a:t>
            </a:r>
            <a:br>
              <a:rPr lang="es-ES" sz="2200" b="0" dirty="0">
                <a:highlight>
                  <a:srgbClr val="800000"/>
                </a:highlight>
              </a:rPr>
            </a:br>
            <a:r>
              <a:rPr lang="es-ES" sz="2200" b="0" dirty="0"/>
              <a:t>Tit.3 Cap.5 arts.90/91 L.27802.</a:t>
            </a:r>
            <a:br>
              <a:rPr lang="es-ES" sz="2200" b="0" dirty="0"/>
            </a:br>
            <a:r>
              <a:rPr lang="es-ES" sz="2200" b="0" dirty="0"/>
              <a:t/>
            </a:r>
            <a:br>
              <a:rPr lang="es-ES" sz="2200" b="0" dirty="0"/>
            </a:br>
            <a:r>
              <a:rPr lang="es-ES" sz="2200" b="0" dirty="0"/>
              <a:t>Vigencia L.18345? Causas fuero federal laboral?</a:t>
            </a:r>
            <a:r>
              <a:rPr lang="es-ES" dirty="0"/>
              <a:t/>
            </a:r>
            <a:br>
              <a:rPr lang="es-ES" dirty="0"/>
            </a:br>
            <a:endParaRPr lang="es-ES" dirty="0"/>
          </a:p>
        </p:txBody>
      </p:sp>
      <p:sp>
        <p:nvSpPr>
          <p:cNvPr id="3" name="Marcador de texto 2">
            <a:extLst>
              <a:ext uri="{FF2B5EF4-FFF2-40B4-BE49-F238E27FC236}">
                <a16:creationId xmlns:a16="http://schemas.microsoft.com/office/drawing/2014/main" id="{8AEE0C2F-1440-1BF3-802D-4990E8353982}"/>
              </a:ext>
            </a:extLst>
          </p:cNvPr>
          <p:cNvSpPr>
            <a:spLocks noGrp="1"/>
          </p:cNvSpPr>
          <p:nvPr>
            <p:ph type="body" idx="1"/>
          </p:nvPr>
        </p:nvSpPr>
        <p:spPr/>
        <p:txBody>
          <a:bodyPr>
            <a:normAutofit fontScale="92500" lnSpcReduction="20000"/>
          </a:bodyPr>
          <a:lstStyle/>
          <a:p>
            <a:pPr marL="139700" indent="0" algn="just">
              <a:buNone/>
            </a:pPr>
            <a:r>
              <a:rPr lang="en-US" sz="1800" dirty="0"/>
              <a:t>* </a:t>
            </a:r>
            <a:r>
              <a:rPr lang="en-US" sz="1800" b="1" dirty="0"/>
              <a:t>JNT </a:t>
            </a:r>
            <a:r>
              <a:rPr lang="es-ES" sz="1800" b="1" dirty="0"/>
              <a:t> 30 </a:t>
            </a:r>
            <a:r>
              <a:rPr lang="es-ES" sz="1800" dirty="0"/>
              <a:t>Causa 7097/2026 – “</a:t>
            </a:r>
            <a:r>
              <a:rPr lang="es-ES" sz="1800" b="1" dirty="0"/>
              <a:t>U.E..J.N c/ ESTADO NACION s/ CAUTELAR” </a:t>
            </a:r>
            <a:r>
              <a:rPr lang="es-ES" sz="1800" dirty="0"/>
              <a:t>Bs.As. 17  -3-2026 Juez Herman Mendel.</a:t>
            </a:r>
          </a:p>
          <a:p>
            <a:pPr algn="just">
              <a:buFont typeface="Arial" panose="020B0604020202020204" pitchFamily="34" charset="0"/>
              <a:buChar char="•"/>
            </a:pPr>
            <a:endParaRPr lang="es-ES" sz="1800" dirty="0"/>
          </a:p>
          <a:p>
            <a:pPr marL="139700" indent="0" algn="just">
              <a:buNone/>
            </a:pPr>
            <a:r>
              <a:rPr lang="es-ES" sz="1800" b="1" dirty="0"/>
              <a:t>JNT 33 </a:t>
            </a:r>
            <a:r>
              <a:rPr lang="es-ES" sz="1800" dirty="0"/>
              <a:t>Acepta inhibitoria. Jueza </a:t>
            </a:r>
            <a:r>
              <a:rPr lang="es-ES" sz="1800" dirty="0" err="1"/>
              <a:t>Pisacco</a:t>
            </a:r>
            <a:r>
              <a:rPr lang="es-ES" sz="1800" dirty="0"/>
              <a:t> sigue FGT J.M. Domínguez. </a:t>
            </a:r>
            <a:endParaRPr lang="es-ES" sz="1800" b="1" dirty="0"/>
          </a:p>
          <a:p>
            <a:pPr algn="just">
              <a:buFont typeface="Arial" panose="020B0604020202020204" pitchFamily="34" charset="0"/>
              <a:buChar char="•"/>
            </a:pPr>
            <a:endParaRPr lang="es-ES" sz="1800" dirty="0"/>
          </a:p>
          <a:p>
            <a:pPr marL="139700" indent="0" algn="just">
              <a:buNone/>
            </a:pPr>
            <a:r>
              <a:rPr lang="es-ES" sz="1800" dirty="0"/>
              <a:t>* JCAF </a:t>
            </a:r>
            <a:r>
              <a:rPr lang="es-ES" sz="1800" dirty="0" err="1"/>
              <a:t>n°</a:t>
            </a:r>
            <a:r>
              <a:rPr lang="es-ES" sz="1800" dirty="0"/>
              <a:t> 1 Bs.As. Causa 11945/2026 “Min. de JUSTICIA NACION . s/</a:t>
            </a:r>
            <a:r>
              <a:rPr lang="es-ES" sz="1800" b="1" dirty="0"/>
              <a:t>INHIBITORIA </a:t>
            </a:r>
            <a:r>
              <a:rPr lang="es-ES" sz="1800" dirty="0"/>
              <a:t>Bs. As. 26-3-2026.-</a:t>
            </a:r>
          </a:p>
          <a:p>
            <a:pPr marL="139700" indent="0" algn="just">
              <a:buNone/>
            </a:pPr>
            <a:endParaRPr lang="es-ES" sz="1800" dirty="0"/>
          </a:p>
          <a:p>
            <a:pPr marL="139700" indent="0" algn="just">
              <a:buNone/>
            </a:pPr>
            <a:r>
              <a:rPr lang="es-ES" sz="1700" dirty="0"/>
              <a:t>* JCAF n°7 BA JCAF 7 -EXPTE </a:t>
            </a:r>
            <a:r>
              <a:rPr lang="es-ES" sz="1700" dirty="0" err="1"/>
              <a:t>N°</a:t>
            </a:r>
            <a:r>
              <a:rPr lang="es-ES" sz="1700" dirty="0"/>
              <a:t> 10258/2026: </a:t>
            </a:r>
            <a:r>
              <a:rPr lang="es-ES" sz="1700" b="1" dirty="0"/>
              <a:t>“CGTRA c/ EN s/AMPARO LEY 16.986 </a:t>
            </a:r>
            <a:r>
              <a:rPr lang="es-ES" sz="1700" dirty="0"/>
              <a:t>“ (rechazo cautelar 1°Inst.).</a:t>
            </a:r>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a:p>
            <a:pPr algn="just">
              <a:buFont typeface="Arial" panose="020B0604020202020204" pitchFamily="34" charset="0"/>
              <a:buChar char="•"/>
            </a:pPr>
            <a:endParaRPr lang="es-ES" sz="1800" dirty="0"/>
          </a:p>
        </p:txBody>
      </p:sp>
    </p:spTree>
    <p:extLst>
      <p:ext uri="{BB962C8B-B14F-4D97-AF65-F5344CB8AC3E}">
        <p14:creationId xmlns:p14="http://schemas.microsoft.com/office/powerpoint/2010/main" val="116615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1">
          <a:extLst>
            <a:ext uri="{FF2B5EF4-FFF2-40B4-BE49-F238E27FC236}">
              <a16:creationId xmlns:a16="http://schemas.microsoft.com/office/drawing/2014/main" id="{13DCEE11-C23E-854A-A9E3-67B6A8BC7300}"/>
            </a:ext>
          </a:extLst>
        </p:cNvPr>
        <p:cNvGrpSpPr/>
        <p:nvPr/>
      </p:nvGrpSpPr>
      <p:grpSpPr>
        <a:xfrm>
          <a:off x="0" y="0"/>
          <a:ext cx="0" cy="0"/>
          <a:chOff x="0" y="0"/>
          <a:chExt cx="0" cy="0"/>
        </a:xfrm>
      </p:grpSpPr>
      <p:sp>
        <p:nvSpPr>
          <p:cNvPr id="222" name="Google Shape;222;p34">
            <a:extLst>
              <a:ext uri="{FF2B5EF4-FFF2-40B4-BE49-F238E27FC236}">
                <a16:creationId xmlns:a16="http://schemas.microsoft.com/office/drawing/2014/main" id="{BD25DF2D-1ACD-4126-0584-427F9F15C036}"/>
              </a:ext>
            </a:extLst>
          </p:cNvPr>
          <p:cNvSpPr txBox="1">
            <a:spLocks noGrp="1"/>
          </p:cNvSpPr>
          <p:nvPr>
            <p:ph type="title"/>
          </p:nvPr>
        </p:nvSpPr>
        <p:spPr>
          <a:xfrm>
            <a:off x="3993292" y="2404125"/>
            <a:ext cx="4708207" cy="269453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sz="2800" dirty="0"/>
              <a:t>En</a:t>
            </a:r>
            <a:r>
              <a:rPr lang="en" sz="2800" dirty="0"/>
              <a:t> las relaciones colectivas</a:t>
            </a:r>
            <a:r>
              <a:rPr lang="en" sz="2400" dirty="0"/>
              <a:t/>
            </a:r>
            <a:br>
              <a:rPr lang="en" sz="2400" dirty="0"/>
            </a:br>
            <a:endParaRPr sz="2400" i="1" dirty="0"/>
          </a:p>
        </p:txBody>
      </p:sp>
      <p:sp>
        <p:nvSpPr>
          <p:cNvPr id="224" name="Google Shape;224;p34">
            <a:extLst>
              <a:ext uri="{FF2B5EF4-FFF2-40B4-BE49-F238E27FC236}">
                <a16:creationId xmlns:a16="http://schemas.microsoft.com/office/drawing/2014/main" id="{369422A6-88C8-D99C-D6C5-6DCBB241A162}"/>
              </a:ext>
            </a:extLst>
          </p:cNvPr>
          <p:cNvSpPr txBox="1">
            <a:spLocks noGrp="1"/>
          </p:cNvSpPr>
          <p:nvPr>
            <p:ph type="title" idx="2"/>
          </p:nvPr>
        </p:nvSpPr>
        <p:spPr>
          <a:xfrm>
            <a:off x="4572000" y="1262325"/>
            <a:ext cx="3864076" cy="996243"/>
          </a:xfrm>
          <a:prstGeom prst="rect">
            <a:avLst/>
          </a:prstGeom>
        </p:spPr>
        <p:txBody>
          <a:bodyPr spcFirstLastPara="1" wrap="square" lIns="91425" tIns="91425" rIns="91425" bIns="91425" anchor="b" anchorCtr="0">
            <a:noAutofit/>
          </a:bodyPr>
          <a:lstStyle/>
          <a:p>
            <a:r>
              <a:rPr lang="es-ES" sz="2000" dirty="0">
                <a:solidFill>
                  <a:schemeClr val="accent5"/>
                </a:solidFill>
              </a:rPr>
              <a:t/>
            </a:r>
            <a:br>
              <a:rPr lang="es-ES" sz="2000" dirty="0">
                <a:solidFill>
                  <a:schemeClr val="accent5"/>
                </a:solidFill>
              </a:rPr>
            </a:br>
            <a:r>
              <a:rPr lang="es-ES" sz="3200" dirty="0">
                <a:solidFill>
                  <a:schemeClr val="accent5"/>
                </a:solidFill>
              </a:rPr>
              <a:t>04</a:t>
            </a:r>
            <a:endParaRPr sz="3200" dirty="0">
              <a:solidFill>
                <a:schemeClr val="accent5"/>
              </a:solidFill>
            </a:endParaRPr>
          </a:p>
        </p:txBody>
      </p:sp>
    </p:spTree>
    <p:extLst>
      <p:ext uri="{BB962C8B-B14F-4D97-AF65-F5344CB8AC3E}">
        <p14:creationId xmlns:p14="http://schemas.microsoft.com/office/powerpoint/2010/main" val="285722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E8765E-34BC-A09C-7470-FC383239AEFA}"/>
              </a:ext>
            </a:extLst>
          </p:cNvPr>
          <p:cNvSpPr>
            <a:spLocks noGrp="1"/>
          </p:cNvSpPr>
          <p:nvPr>
            <p:ph type="title"/>
          </p:nvPr>
        </p:nvSpPr>
        <p:spPr>
          <a:xfrm>
            <a:off x="119270" y="159026"/>
            <a:ext cx="8494642" cy="871849"/>
          </a:xfrm>
        </p:spPr>
        <p:txBody>
          <a:bodyPr/>
          <a:lstStyle/>
          <a:p>
            <a:pPr algn="ctr"/>
            <a:r>
              <a:rPr lang="es-ES" dirty="0"/>
              <a:t> </a:t>
            </a:r>
            <a:r>
              <a:rPr lang="es-ES" sz="2400" dirty="0"/>
              <a:t>Cuestiones de la organización y acción sindical</a:t>
            </a:r>
          </a:p>
        </p:txBody>
      </p:sp>
      <p:sp>
        <p:nvSpPr>
          <p:cNvPr id="4" name="CuadroTexto 3">
            <a:extLst>
              <a:ext uri="{FF2B5EF4-FFF2-40B4-BE49-F238E27FC236}">
                <a16:creationId xmlns:a16="http://schemas.microsoft.com/office/drawing/2014/main" id="{A0BB881E-FA7D-FB37-8005-BA068052A5AA}"/>
              </a:ext>
            </a:extLst>
          </p:cNvPr>
          <p:cNvSpPr txBox="1"/>
          <p:nvPr/>
        </p:nvSpPr>
        <p:spPr>
          <a:xfrm>
            <a:off x="119270" y="768627"/>
            <a:ext cx="8613913" cy="4162101"/>
          </a:xfrm>
          <a:prstGeom prst="rect">
            <a:avLst/>
          </a:prstGeom>
          <a:noFill/>
        </p:spPr>
        <p:txBody>
          <a:bodyPr wrap="square">
            <a:spAutoFit/>
          </a:bodyPr>
          <a:lstStyle/>
          <a:p>
            <a:pPr marL="228600" indent="220980" algn="just">
              <a:lnSpc>
                <a:spcPct val="107000"/>
              </a:lnSpc>
              <a:spcAft>
                <a:spcPts val="800"/>
              </a:spcAft>
              <a:buNone/>
            </a:pP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DNU 70/23 </a:t>
            </a:r>
          </a:p>
          <a:p>
            <a:pPr marL="514350" indent="-285750" algn="just">
              <a:lnSpc>
                <a:spcPct val="107000"/>
              </a:lnSpc>
              <a:spcAft>
                <a:spcPts val="800"/>
              </a:spcAft>
              <a:buFont typeface="Arial" panose="020B0604020202020204" pitchFamily="34" charset="0"/>
              <a:buChar char="•"/>
            </a:pP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ULTRAACTIVIDAD art.6 </a:t>
            </a: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L.14250: </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Cl.Norm</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SI </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Oblig</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NO</a:t>
            </a:r>
          </a:p>
          <a:p>
            <a:pPr marL="514350" indent="-285750" algn="just">
              <a:lnSpc>
                <a:spcPct val="107000"/>
              </a:lnSpc>
              <a:spcAft>
                <a:spcPts val="800"/>
              </a:spcAft>
              <a:buFont typeface="Arial" panose="020B0604020202020204" pitchFamily="34" charset="0"/>
              <a:buChar char="•"/>
            </a:pP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SINDICALES </a:t>
            </a: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L.23551: </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20 bis y 20 ter Asambleas y prohibiciones </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Bloq</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Ocup</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.-Responsabilidades .</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Advas</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Civ</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y Penales.</a:t>
            </a:r>
          </a:p>
          <a:p>
            <a:pPr marL="514350" indent="-285750" algn="just">
              <a:lnSpc>
                <a:spcPct val="107000"/>
              </a:lnSpc>
              <a:spcAft>
                <a:spcPts val="800"/>
              </a:spcAft>
              <a:buFont typeface="Arial" panose="020B0604020202020204" pitchFamily="34" charset="0"/>
              <a:buChar char="•"/>
            </a:pP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Serv</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Esenciales </a:t>
            </a: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L.25877 Derecho de huelga</a:t>
            </a:r>
          </a:p>
          <a:p>
            <a:pPr marL="228600" indent="220980" algn="ctr">
              <a:lnSpc>
                <a:spcPct val="107000"/>
              </a:lnSpc>
              <a:spcAft>
                <a:spcPts val="800"/>
              </a:spcAft>
              <a:buNone/>
            </a:pPr>
            <a:r>
              <a:rPr lang="es-ES" sz="1600" b="1" kern="100" dirty="0">
                <a:latin typeface="Montserrat" panose="00000500000000000000" pitchFamily="2" charset="0"/>
                <a:ea typeface="Aptos" panose="020B0004020202020204" pitchFamily="34" charset="0"/>
                <a:cs typeface="Times New Roman" panose="02020603050405020304" pitchFamily="18" charset="0"/>
              </a:rPr>
              <a:t>***</a:t>
            </a:r>
          </a:p>
          <a:p>
            <a:pPr marL="228600" indent="220980" algn="just">
              <a:lnSpc>
                <a:spcPct val="107000"/>
              </a:lnSpc>
              <a:spcAft>
                <a:spcPts val="800"/>
              </a:spcAft>
              <a:buNone/>
            </a:pPr>
            <a:r>
              <a:rPr lang="es-ES" sz="1600" b="1" kern="100" dirty="0">
                <a:latin typeface="Montserrat" panose="00000500000000000000" pitchFamily="2" charset="0"/>
                <a:ea typeface="Aptos" panose="020B0004020202020204" pitchFamily="34" charset="0"/>
                <a:cs typeface="Times New Roman" panose="02020603050405020304" pitchFamily="18" charset="0"/>
              </a:rPr>
              <a:t>L</a:t>
            </a: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.27742 </a:t>
            </a:r>
            <a:r>
              <a:rPr lang="es-ES" sz="1600" kern="100" dirty="0">
                <a:latin typeface="Montserrat" panose="00000500000000000000" pitchFamily="2" charset="0"/>
                <a:ea typeface="Aptos" panose="020B0004020202020204" pitchFamily="34" charset="0"/>
                <a:cs typeface="Times New Roman" panose="02020603050405020304" pitchFamily="18" charset="0"/>
              </a:rPr>
              <a:t>art.</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242 aplacado </a:t>
            </a:r>
            <a:r>
              <a:rPr lang="es-ES" sz="1600" kern="100" dirty="0">
                <a:latin typeface="Montserrat" panose="00000500000000000000" pitchFamily="2" charset="0"/>
                <a:ea typeface="Aptos" panose="020B0004020202020204" pitchFamily="34" charset="0"/>
                <a:cs typeface="Times New Roman" panose="02020603050405020304" pitchFamily="18" charset="0"/>
              </a:rPr>
              <a:t>“</a:t>
            </a:r>
            <a:r>
              <a:rPr lang="es-ES" sz="1600" i="1" kern="100" dirty="0">
                <a:effectLst/>
                <a:latin typeface="Montserrat" panose="00000500000000000000" pitchFamily="2" charset="0"/>
                <a:ea typeface="Aptos" panose="020B0004020202020204" pitchFamily="34" charset="0"/>
                <a:cs typeface="Times New Roman" panose="02020603050405020304" pitchFamily="18" charset="0"/>
              </a:rPr>
              <a:t>derecho a la protesta y despido por </a:t>
            </a:r>
            <a:r>
              <a:rPr lang="es-ES" sz="1600" i="1" kern="100" dirty="0" err="1">
                <a:effectLst/>
                <a:latin typeface="Montserrat" panose="00000500000000000000" pitchFamily="2" charset="0"/>
                <a:ea typeface="Aptos" panose="020B0004020202020204" pitchFamily="34" charset="0"/>
                <a:cs typeface="Times New Roman" panose="02020603050405020304" pitchFamily="18" charset="0"/>
              </a:rPr>
              <a:t>bloq</a:t>
            </a:r>
            <a:r>
              <a:rPr lang="es-ES" sz="1600" i="1" kern="100" dirty="0">
                <a:latin typeface="Montserrat" panose="00000500000000000000" pitchFamily="2" charset="0"/>
                <a:ea typeface="Aptos" panose="020B0004020202020204" pitchFamily="34" charset="0"/>
                <a:cs typeface="Times New Roman" panose="02020603050405020304" pitchFamily="18" charset="0"/>
              </a:rPr>
              <a:t>./</a:t>
            </a:r>
            <a:r>
              <a:rPr lang="es-ES" sz="1600" i="1" kern="100" dirty="0" err="1">
                <a:latin typeface="Montserrat" panose="00000500000000000000" pitchFamily="2" charset="0"/>
                <a:ea typeface="Aptos" panose="020B0004020202020204" pitchFamily="34" charset="0"/>
                <a:cs typeface="Times New Roman" panose="02020603050405020304" pitchFamily="18" charset="0"/>
              </a:rPr>
              <a:t>Ocup</a:t>
            </a:r>
            <a:r>
              <a:rPr lang="es-ES" sz="1600" i="1" kern="100" dirty="0">
                <a:latin typeface="Montserrat" panose="00000500000000000000" pitchFamily="2" charset="0"/>
                <a:ea typeface="Aptos" panose="020B0004020202020204" pitchFamily="34" charset="0"/>
                <a:cs typeface="Times New Roman" panose="02020603050405020304" pitchFamily="18" charset="0"/>
              </a:rPr>
              <a:t>.</a:t>
            </a:r>
            <a:endParaRPr lang="es-ES" sz="1600" kern="100" dirty="0">
              <a:effectLst/>
              <a:latin typeface="Montserrat" panose="00000500000000000000" pitchFamily="2" charset="0"/>
              <a:ea typeface="Aptos" panose="020B0004020202020204" pitchFamily="34" charset="0"/>
              <a:cs typeface="Times New Roman" panose="02020603050405020304" pitchFamily="18" charset="0"/>
            </a:endParaRPr>
          </a:p>
          <a:p>
            <a:pPr marL="228600" indent="220980" algn="ctr">
              <a:lnSpc>
                <a:spcPct val="107000"/>
              </a:lnSpc>
              <a:spcAft>
                <a:spcPts val="800"/>
              </a:spcAft>
              <a:buNone/>
            </a:pPr>
            <a:r>
              <a:rPr lang="es-ES" sz="1600" b="1" kern="100" dirty="0">
                <a:latin typeface="Montserrat" panose="00000500000000000000" pitchFamily="2" charset="0"/>
                <a:ea typeface="Aptos" panose="020B0004020202020204" pitchFamily="34" charset="0"/>
                <a:cs typeface="Times New Roman" panose="02020603050405020304" pitchFamily="18" charset="0"/>
              </a:rPr>
              <a:t>***</a:t>
            </a:r>
          </a:p>
          <a:p>
            <a:pPr marL="228600" indent="220980" algn="just">
              <a:lnSpc>
                <a:spcPct val="107000"/>
              </a:lnSpc>
              <a:spcAft>
                <a:spcPts val="800"/>
              </a:spcAft>
              <a:buNone/>
            </a:pP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L.27802: </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L. </a:t>
            </a: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14250 </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a:t>
            </a: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art.6</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ULTRAACTIVIDAD (Cl. </a:t>
            </a:r>
            <a:r>
              <a:rPr lang="es-ES" sz="1600" kern="100" dirty="0" err="1">
                <a:effectLst/>
                <a:latin typeface="Montserrat" panose="00000500000000000000" pitchFamily="2" charset="0"/>
                <a:ea typeface="Aptos" panose="020B0004020202020204" pitchFamily="34" charset="0"/>
                <a:cs typeface="Times New Roman" panose="02020603050405020304" pitchFamily="18" charset="0"/>
              </a:rPr>
              <a:t>Norm</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 </a:t>
            </a:r>
            <a:r>
              <a:rPr lang="es-ES" sz="1600" kern="100" dirty="0">
                <a:latin typeface="Montserrat" panose="00000500000000000000" pitchFamily="2" charset="0"/>
                <a:ea typeface="Aptos" panose="020B0004020202020204" pitchFamily="34" charset="0"/>
                <a:cs typeface="Times New Roman" panose="02020603050405020304" pitchFamily="18" charset="0"/>
              </a:rPr>
              <a:t>y </a:t>
            </a:r>
            <a:r>
              <a:rPr lang="es-ES" sz="1600" kern="100" dirty="0" err="1">
                <a:latin typeface="Montserrat" panose="00000500000000000000" pitchFamily="2" charset="0"/>
                <a:ea typeface="Aptos" panose="020B0004020202020204" pitchFamily="34" charset="0"/>
                <a:cs typeface="Times New Roman" panose="02020603050405020304" pitchFamily="18" charset="0"/>
              </a:rPr>
              <a:t>Oblig</a:t>
            </a:r>
            <a:r>
              <a:rPr lang="es-ES" sz="1600" kern="100" dirty="0">
                <a:latin typeface="Montserrat" panose="00000500000000000000" pitchFamily="2" charset="0"/>
                <a:ea typeface="Aptos" panose="020B0004020202020204" pitchFamily="34" charset="0"/>
                <a:cs typeface="Times New Roman" panose="02020603050405020304" pitchFamily="18" charset="0"/>
              </a:rPr>
              <a:t>.)- </a:t>
            </a:r>
            <a:r>
              <a:rPr lang="es-ES" sz="1600" b="1" kern="100" dirty="0">
                <a:latin typeface="Montserrat" panose="00000500000000000000" pitchFamily="2" charset="0"/>
                <a:ea typeface="Aptos" panose="020B0004020202020204" pitchFamily="34" charset="0"/>
                <a:cs typeface="Times New Roman" panose="02020603050405020304" pitchFamily="18" charset="0"/>
              </a:rPr>
              <a:t>art.9 </a:t>
            </a:r>
            <a:r>
              <a:rPr lang="es-ES" sz="1600" kern="100" dirty="0">
                <a:latin typeface="Montserrat" panose="00000500000000000000" pitchFamily="2" charset="0"/>
                <a:ea typeface="Aptos" panose="020B0004020202020204" pitchFamily="34" charset="0"/>
                <a:cs typeface="Times New Roman" panose="02020603050405020304" pitchFamily="18" charset="0"/>
              </a:rPr>
              <a:t>tope 2%- </a:t>
            </a:r>
            <a:r>
              <a:rPr lang="es-ES" sz="1600" b="1" kern="100" dirty="0">
                <a:latin typeface="Montserrat" panose="00000500000000000000" pitchFamily="2" charset="0"/>
                <a:ea typeface="Aptos" panose="020B0004020202020204" pitchFamily="34" charset="0"/>
                <a:cs typeface="Times New Roman" panose="02020603050405020304" pitchFamily="18" charset="0"/>
              </a:rPr>
              <a:t>arts.18 y 19 </a:t>
            </a:r>
            <a:r>
              <a:rPr lang="es-ES" sz="1600" kern="100" dirty="0">
                <a:latin typeface="Montserrat" panose="00000500000000000000" pitchFamily="2" charset="0"/>
                <a:ea typeface="Aptos" panose="020B0004020202020204" pitchFamily="34" charset="0"/>
                <a:cs typeface="Times New Roman" panose="02020603050405020304" pitchFamily="18" charset="0"/>
              </a:rPr>
              <a:t>Articulación y orden de prelación en cualquier sentido. ST </a:t>
            </a:r>
            <a:r>
              <a:rPr lang="es-ES" sz="1600" kern="100" dirty="0" err="1">
                <a:latin typeface="Montserrat" panose="00000500000000000000" pitchFamily="2" charset="0"/>
                <a:ea typeface="Aptos" panose="020B0004020202020204" pitchFamily="34" charset="0"/>
                <a:cs typeface="Times New Roman" panose="02020603050405020304" pitchFamily="18" charset="0"/>
              </a:rPr>
              <a:t>susp</a:t>
            </a:r>
            <a:r>
              <a:rPr lang="es-ES" sz="1600" kern="100" dirty="0">
                <a:latin typeface="Montserrat" panose="00000500000000000000" pitchFamily="2" charset="0"/>
                <a:ea typeface="Aptos" panose="020B0004020202020204" pitchFamily="34" charset="0"/>
                <a:cs typeface="Times New Roman" panose="02020603050405020304" pitchFamily="18" charset="0"/>
              </a:rPr>
              <a:t>. CCT</a:t>
            </a:r>
          </a:p>
          <a:p>
            <a:pPr marL="228600" indent="220980" algn="just">
              <a:lnSpc>
                <a:spcPct val="107000"/>
              </a:lnSpc>
              <a:spcAft>
                <a:spcPts val="800"/>
              </a:spcAft>
              <a:buNone/>
            </a:pPr>
            <a:r>
              <a:rPr lang="es-ES" sz="1600" b="1" kern="100" dirty="0">
                <a:effectLst/>
                <a:latin typeface="Montserrat" panose="00000500000000000000" pitchFamily="2" charset="0"/>
                <a:ea typeface="Aptos" panose="020B0004020202020204" pitchFamily="34" charset="0"/>
                <a:cs typeface="Times New Roman" panose="02020603050405020304" pitchFamily="18" charset="0"/>
              </a:rPr>
              <a:t>L.23551 </a:t>
            </a:r>
            <a:r>
              <a:rPr lang="es-ES" sz="1600" kern="100" dirty="0">
                <a:effectLst/>
                <a:latin typeface="Montserrat" panose="00000500000000000000" pitchFamily="2" charset="0"/>
                <a:ea typeface="Aptos" panose="020B0004020202020204" pitchFamily="34" charset="0"/>
                <a:cs typeface="Times New Roman" panose="02020603050405020304" pitchFamily="18" charset="0"/>
              </a:rPr>
              <a:t>inc. </a:t>
            </a:r>
            <a:r>
              <a:rPr lang="es-ES" sz="1600" kern="100" dirty="0">
                <a:latin typeface="Montserrat" panose="00000500000000000000" pitchFamily="2" charset="0"/>
                <a:ea typeface="Aptos" panose="020B0004020202020204" pitchFamily="34" charset="0"/>
                <a:cs typeface="Times New Roman" panose="02020603050405020304" pitchFamily="18" charset="0"/>
              </a:rPr>
              <a:t>arts.20 bis/ter.  </a:t>
            </a:r>
            <a:r>
              <a:rPr lang="es-ES" sz="1600" b="1" kern="100" dirty="0">
                <a:latin typeface="Montserrat" panose="00000500000000000000" pitchFamily="2" charset="0"/>
                <a:ea typeface="Aptos" panose="020B0004020202020204" pitchFamily="34" charset="0"/>
                <a:cs typeface="Times New Roman" panose="02020603050405020304" pitchFamily="18" charset="0"/>
              </a:rPr>
              <a:t>Art.29 </a:t>
            </a:r>
            <a:r>
              <a:rPr lang="es-ES" sz="1600" b="1" kern="100" dirty="0" err="1">
                <a:latin typeface="Montserrat" panose="00000500000000000000" pitchFamily="2" charset="0"/>
                <a:ea typeface="Aptos" panose="020B0004020202020204" pitchFamily="34" charset="0"/>
                <a:cs typeface="Times New Roman" panose="02020603050405020304" pitchFamily="18" charset="0"/>
              </a:rPr>
              <a:t>Sind.de</a:t>
            </a:r>
            <a:r>
              <a:rPr lang="es-ES" sz="1600" b="1" kern="100" dirty="0">
                <a:latin typeface="Montserrat" panose="00000500000000000000" pitchFamily="2" charset="0"/>
                <a:ea typeface="Aptos" panose="020B0004020202020204" pitchFamily="34" charset="0"/>
                <a:cs typeface="Times New Roman" panose="02020603050405020304" pitchFamily="18" charset="0"/>
              </a:rPr>
              <a:t> Empresa.</a:t>
            </a:r>
            <a:r>
              <a:rPr lang="es-ES" sz="1600" kern="100" dirty="0">
                <a:latin typeface="Montserrat" panose="00000500000000000000" pitchFamily="2" charset="0"/>
                <a:ea typeface="Aptos" panose="020B0004020202020204" pitchFamily="34" charset="0"/>
                <a:cs typeface="Times New Roman" panose="02020603050405020304" pitchFamily="18" charset="0"/>
              </a:rPr>
              <a:t>-art.</a:t>
            </a:r>
            <a:r>
              <a:rPr lang="es-ES" sz="1600" b="1" kern="100" dirty="0">
                <a:latin typeface="Montserrat" panose="00000500000000000000" pitchFamily="2" charset="0"/>
                <a:ea typeface="Aptos" panose="020B0004020202020204" pitchFamily="34" charset="0"/>
                <a:cs typeface="Times New Roman" panose="02020603050405020304" pitchFamily="18" charset="0"/>
              </a:rPr>
              <a:t>44</a:t>
            </a:r>
            <a:r>
              <a:rPr lang="es-ES" sz="1600" kern="100" dirty="0">
                <a:latin typeface="Montserrat" panose="00000500000000000000" pitchFamily="2" charset="0"/>
                <a:ea typeface="Aptos" panose="020B0004020202020204" pitchFamily="34" charset="0"/>
                <a:cs typeface="Times New Roman" panose="02020603050405020304" pitchFamily="18" charset="0"/>
              </a:rPr>
              <a:t>: limite crédito del.</a:t>
            </a:r>
            <a:endParaRPr lang="es-ES" sz="1600" b="1" kern="100" dirty="0">
              <a:effectLst/>
              <a:latin typeface="Montserrat" panose="00000500000000000000" pitchFamily="2" charset="0"/>
              <a:ea typeface="Aptos" panose="020B0004020202020204" pitchFamily="34" charset="0"/>
              <a:cs typeface="Times New Roman" panose="02020603050405020304" pitchFamily="18" charset="0"/>
            </a:endParaRPr>
          </a:p>
          <a:p>
            <a:pPr marL="228600" indent="220980" algn="just">
              <a:lnSpc>
                <a:spcPct val="107000"/>
              </a:lnSpc>
              <a:spcAft>
                <a:spcPts val="800"/>
              </a:spcAft>
              <a:buNone/>
            </a:pPr>
            <a:r>
              <a:rPr lang="es-ES" sz="1600" b="1" kern="100" dirty="0" err="1">
                <a:latin typeface="Montserrat" panose="00000500000000000000" pitchFamily="2" charset="0"/>
                <a:ea typeface="Aptos" panose="020B0004020202020204" pitchFamily="34" charset="0"/>
                <a:cs typeface="Times New Roman" panose="02020603050405020304" pitchFamily="18" charset="0"/>
              </a:rPr>
              <a:t>Tit</a:t>
            </a:r>
            <a:r>
              <a:rPr lang="es-ES" sz="1600" b="1" kern="100" dirty="0">
                <a:latin typeface="Montserrat" panose="00000500000000000000" pitchFamily="2" charset="0"/>
                <a:ea typeface="Aptos" panose="020B0004020202020204" pitchFamily="34" charset="0"/>
                <a:cs typeface="Times New Roman" panose="02020603050405020304" pitchFamily="18" charset="0"/>
              </a:rPr>
              <a:t>. VII </a:t>
            </a:r>
            <a:r>
              <a:rPr lang="es-ES" sz="1600" kern="100" dirty="0" err="1">
                <a:latin typeface="Montserrat" panose="00000500000000000000" pitchFamily="2" charset="0"/>
                <a:ea typeface="Aptos" panose="020B0004020202020204" pitchFamily="34" charset="0"/>
                <a:cs typeface="Times New Roman" panose="02020603050405020304" pitchFamily="18" charset="0"/>
              </a:rPr>
              <a:t>sustit</a:t>
            </a:r>
            <a:r>
              <a:rPr lang="es-ES" sz="1600" kern="100" dirty="0">
                <a:latin typeface="Montserrat" panose="00000500000000000000" pitchFamily="2" charset="0"/>
                <a:ea typeface="Aptos" panose="020B0004020202020204" pitchFamily="34" charset="0"/>
                <a:cs typeface="Times New Roman" panose="02020603050405020304" pitchFamily="18" charset="0"/>
              </a:rPr>
              <a:t>. </a:t>
            </a:r>
            <a:r>
              <a:rPr lang="es-ES" sz="1600" b="1" kern="100" dirty="0">
                <a:latin typeface="Montserrat" panose="00000500000000000000" pitchFamily="2" charset="0"/>
                <a:ea typeface="Aptos" panose="020B0004020202020204" pitchFamily="34" charset="0"/>
                <a:cs typeface="Times New Roman" panose="02020603050405020304" pitchFamily="18" charset="0"/>
              </a:rPr>
              <a:t>L.25877  </a:t>
            </a:r>
            <a:r>
              <a:rPr lang="es-ES" sz="1600" kern="100" dirty="0">
                <a:latin typeface="Montserrat" panose="00000500000000000000" pitchFamily="2" charset="0"/>
                <a:ea typeface="Aptos" panose="020B0004020202020204" pitchFamily="34" charset="0"/>
                <a:cs typeface="Times New Roman" panose="02020603050405020304" pitchFamily="18" charset="0"/>
              </a:rPr>
              <a:t>Conflictos en servicios esenciales extensión. Otro Parad.</a:t>
            </a:r>
            <a:endParaRPr lang="es-ES" sz="1600" kern="100" dirty="0">
              <a:effectLst/>
              <a:latin typeface="Montserrat"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283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91EF01-5A02-2A27-6CB9-1E7D4863EDFC}"/>
              </a:ext>
            </a:extLst>
          </p:cNvPr>
          <p:cNvSpPr>
            <a:spLocks noGrp="1"/>
          </p:cNvSpPr>
          <p:nvPr>
            <p:ph type="title"/>
          </p:nvPr>
        </p:nvSpPr>
        <p:spPr>
          <a:xfrm>
            <a:off x="-1" y="383175"/>
            <a:ext cx="8878957" cy="647700"/>
          </a:xfrm>
        </p:spPr>
        <p:txBody>
          <a:bodyPr/>
          <a:lstStyle/>
          <a:p>
            <a:pPr algn="ctr"/>
            <a:r>
              <a:rPr lang="es-ES" dirty="0"/>
              <a:t>Ley 23551 Limitaciones a la tutela sindical</a:t>
            </a:r>
          </a:p>
        </p:txBody>
      </p:sp>
      <p:sp>
        <p:nvSpPr>
          <p:cNvPr id="4" name="CuadroTexto 3">
            <a:extLst>
              <a:ext uri="{FF2B5EF4-FFF2-40B4-BE49-F238E27FC236}">
                <a16:creationId xmlns:a16="http://schemas.microsoft.com/office/drawing/2014/main" id="{70849DA9-B9DE-CE8F-043D-6D770FECE7DF}"/>
              </a:ext>
            </a:extLst>
          </p:cNvPr>
          <p:cNvSpPr txBox="1"/>
          <p:nvPr/>
        </p:nvSpPr>
        <p:spPr>
          <a:xfrm>
            <a:off x="278296" y="1603514"/>
            <a:ext cx="8315739" cy="3449342"/>
          </a:xfrm>
          <a:prstGeom prst="rect">
            <a:avLst/>
          </a:prstGeom>
          <a:noFill/>
        </p:spPr>
        <p:txBody>
          <a:bodyPr wrap="square">
            <a:spAutoFit/>
          </a:bodyPr>
          <a:lstStyle/>
          <a:p>
            <a:pPr algn="just">
              <a:lnSpc>
                <a:spcPct val="107000"/>
              </a:lnSpc>
              <a:spcAft>
                <a:spcPts val="800"/>
              </a:spcAft>
              <a:buNone/>
            </a:pP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a:t>
            </a:r>
            <a:r>
              <a:rPr lang="es-ES" sz="18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art.50 </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elimina la tutela del candidato a </a:t>
            </a:r>
            <a:r>
              <a:rPr lang="es-ES" sz="1800" kern="100" dirty="0" err="1">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repr</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Sindical con -5% votos validos emitidos.</a:t>
            </a:r>
          </a:p>
          <a:p>
            <a:pPr algn="just">
              <a:lnSpc>
                <a:spcPct val="107000"/>
              </a:lnSpc>
              <a:spcAft>
                <a:spcPts val="800"/>
              </a:spcAft>
              <a:buNone/>
            </a:pPr>
            <a:endParaRPr lang="es-ES" sz="18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8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*Art.52 </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tutela limitada delegados o representantes gremiales legalmente electos y que ocupen los cargos de </a:t>
            </a:r>
            <a:r>
              <a:rPr lang="es-ES" sz="18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TITULARES</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y para hasta dos (2) congresales </a:t>
            </a:r>
            <a:r>
              <a:rPr lang="es-ES" sz="18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titulares </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en grandes empresas y un (1) congresal </a:t>
            </a:r>
            <a:r>
              <a:rPr lang="es-ES" sz="18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titular </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en las pymes.</a:t>
            </a:r>
          </a:p>
          <a:p>
            <a:pPr algn="just">
              <a:lnSpc>
                <a:spcPct val="107000"/>
              </a:lnSpc>
              <a:spcAft>
                <a:spcPts val="800"/>
              </a:spcAft>
              <a:buNone/>
            </a:pPr>
            <a:endPar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Despido </a:t>
            </a:r>
            <a:r>
              <a:rPr lang="es-ES" sz="1800" kern="100" dirty="0" err="1">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repr</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a:t>
            </a:r>
            <a:r>
              <a:rPr lang="es-ES" sz="1800" kern="100" dirty="0" err="1">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Sinc</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 Incorpora párrafo del </a:t>
            </a:r>
            <a:r>
              <a:rPr lang="es-ES" sz="1800" b="1"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D.467/88 </a:t>
            </a:r>
            <a:r>
              <a:rPr lang="es-ES" sz="1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facultad de liberar de trabajar  (casos de los arts. 40, 48 o 50). </a:t>
            </a:r>
            <a:endParaRPr lang="es-ES" sz="14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3688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C44337-B736-B03F-EB1E-BEEA06F3B9C5}"/>
              </a:ext>
            </a:extLst>
          </p:cNvPr>
          <p:cNvSpPr>
            <a:spLocks noGrp="1"/>
          </p:cNvSpPr>
          <p:nvPr>
            <p:ph type="title"/>
          </p:nvPr>
        </p:nvSpPr>
        <p:spPr>
          <a:xfrm>
            <a:off x="132523" y="383175"/>
            <a:ext cx="8627164" cy="647700"/>
          </a:xfrm>
        </p:spPr>
        <p:txBody>
          <a:bodyPr/>
          <a:lstStyle/>
          <a:p>
            <a:pPr algn="ctr"/>
            <a:r>
              <a:rPr lang="es-ES" dirty="0"/>
              <a:t>Practicas desleales: incorpora a sindicatos</a:t>
            </a:r>
          </a:p>
        </p:txBody>
      </p:sp>
      <p:sp>
        <p:nvSpPr>
          <p:cNvPr id="4" name="CuadroTexto 3">
            <a:extLst>
              <a:ext uri="{FF2B5EF4-FFF2-40B4-BE49-F238E27FC236}">
                <a16:creationId xmlns:a16="http://schemas.microsoft.com/office/drawing/2014/main" id="{8263AC04-4B96-5CA7-5335-B8BEA567E3A6}"/>
              </a:ext>
            </a:extLst>
          </p:cNvPr>
          <p:cNvSpPr txBox="1"/>
          <p:nvPr/>
        </p:nvSpPr>
        <p:spPr>
          <a:xfrm>
            <a:off x="291548" y="1465393"/>
            <a:ext cx="8229600" cy="2366482"/>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es-ES" sz="18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L.23551 </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 </a:t>
            </a:r>
            <a:r>
              <a:rPr lang="es-ES" sz="18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53 bis</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ACCIONES 20  bis (</a:t>
            </a:r>
            <a:r>
              <a:rPr lang="es-ES" sz="18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asambl</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y ter (</a:t>
            </a:r>
            <a:r>
              <a:rPr lang="es-ES" sz="18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bloq</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t>
            </a:r>
            <a:r>
              <a:rPr lang="es-ES" sz="18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ocup</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t>
            </a:r>
          </a:p>
          <a:p>
            <a:pPr marL="342900" lvl="0" indent="-342900" algn="just">
              <a:lnSpc>
                <a:spcPct val="107000"/>
              </a:lnSpc>
              <a:spcAft>
                <a:spcPts val="800"/>
              </a:spcAft>
              <a:buFont typeface="Symbol" panose="05050102010706020507" pitchFamily="18" charset="2"/>
              <a:buChar char=""/>
            </a:pPr>
            <a:r>
              <a:rPr lang="es-ES" sz="18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Afilación</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compulsiva</a:t>
            </a:r>
          </a:p>
          <a:p>
            <a:pPr marL="342900" lvl="0" indent="-342900" algn="just">
              <a:lnSpc>
                <a:spcPct val="107000"/>
              </a:lnSpc>
              <a:spcAft>
                <a:spcPts val="800"/>
              </a:spcAft>
              <a:buFont typeface="Symbol" panose="05050102010706020507" pitchFamily="18" charset="2"/>
              <a:buChar char=""/>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No acatar la conciliación obligatoria dispuesta por la </a:t>
            </a:r>
            <a:r>
              <a:rPr lang="es-ES" sz="18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Secr</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Trabajo.</a:t>
            </a:r>
          </a:p>
          <a:p>
            <a:pPr marL="342900" lvl="0" indent="-342900" algn="just">
              <a:lnSpc>
                <a:spcPct val="107000"/>
              </a:lnSpc>
              <a:spcAft>
                <a:spcPts val="800"/>
              </a:spcAft>
              <a:buFont typeface="Symbol" panose="05050102010706020507" pitchFamily="18" charset="2"/>
              <a:buChar char=""/>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Sindicato pasible multas conforme </a:t>
            </a:r>
            <a:r>
              <a:rPr lang="es-ES" sz="18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L.25212 </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Anexo II</a:t>
            </a:r>
          </a:p>
          <a:p>
            <a:pPr marL="342900" lvl="0" indent="-342900" algn="just">
              <a:lnSpc>
                <a:spcPct val="107000"/>
              </a:lnSpc>
              <a:spcAft>
                <a:spcPts val="800"/>
              </a:spcAft>
              <a:buFont typeface="Symbol" panose="05050102010706020507" pitchFamily="18" charset="2"/>
              <a:buChar char=""/>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Astreintes </a:t>
            </a:r>
            <a:r>
              <a:rPr lang="es-ES" sz="18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art.804 CPCCN </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 favor del</a:t>
            </a:r>
            <a:r>
              <a:rPr lang="es-ES" sz="18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damnificado</a:t>
            </a:r>
          </a:p>
          <a:p>
            <a:pPr marL="342900" lvl="0" indent="-342900" algn="just">
              <a:lnSpc>
                <a:spcPct val="107000"/>
              </a:lnSpc>
              <a:spcAft>
                <a:spcPts val="800"/>
              </a:spcAft>
              <a:buFont typeface="Symbol" panose="05050102010706020507" pitchFamily="18" charset="2"/>
              <a:buChar char=""/>
            </a:pP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Reiteración de conductas: </a:t>
            </a:r>
            <a:r>
              <a:rPr lang="es-ES" sz="18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revocación</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Personería Gremial/ </a:t>
            </a:r>
            <a:r>
              <a:rPr lang="es-ES" sz="18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Insc.Gr</a:t>
            </a:r>
            <a:r>
              <a:rPr lang="es-ES" sz="18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3393109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B5843-4025-9D6D-9BD8-98B59A273327}"/>
              </a:ext>
            </a:extLst>
          </p:cNvPr>
          <p:cNvSpPr>
            <a:spLocks noGrp="1"/>
          </p:cNvSpPr>
          <p:nvPr>
            <p:ph type="title"/>
          </p:nvPr>
        </p:nvSpPr>
        <p:spPr>
          <a:xfrm>
            <a:off x="-1" y="383175"/>
            <a:ext cx="8746435" cy="647700"/>
          </a:xfrm>
        </p:spPr>
        <p:txBody>
          <a:bodyPr/>
          <a:lstStyle/>
          <a:p>
            <a:pPr algn="ctr"/>
            <a:r>
              <a:rPr lang="es-ES" sz="2000" dirty="0"/>
              <a:t>Negociación Colectiva: procedimiento de negociación</a:t>
            </a:r>
          </a:p>
        </p:txBody>
      </p:sp>
      <p:sp>
        <p:nvSpPr>
          <p:cNvPr id="4" name="CuadroTexto 3">
            <a:extLst>
              <a:ext uri="{FF2B5EF4-FFF2-40B4-BE49-F238E27FC236}">
                <a16:creationId xmlns:a16="http://schemas.microsoft.com/office/drawing/2014/main" id="{87C70991-49FF-DD00-2848-04767D8500FF}"/>
              </a:ext>
            </a:extLst>
          </p:cNvPr>
          <p:cNvSpPr txBox="1"/>
          <p:nvPr/>
        </p:nvSpPr>
        <p:spPr>
          <a:xfrm>
            <a:off x="318051" y="1183586"/>
            <a:ext cx="8163339" cy="4893776"/>
          </a:xfrm>
          <a:prstGeom prst="rect">
            <a:avLst/>
          </a:prstGeom>
          <a:noFill/>
        </p:spPr>
        <p:txBody>
          <a:bodyPr wrap="square">
            <a:spAutoFit/>
          </a:bodyPr>
          <a:lstStyle/>
          <a:p>
            <a:pPr algn="ctr">
              <a:lnSpc>
                <a:spcPct val="107000"/>
              </a:lnSpc>
              <a:spcAft>
                <a:spcPts val="800"/>
              </a:spcAft>
              <a:buNone/>
            </a:pPr>
            <a:r>
              <a:rPr lang="es-ES" sz="2800" b="1" kern="100" dirty="0">
                <a:effectLst/>
                <a:latin typeface="Montserrat" panose="00000500000000000000" pitchFamily="2" charset="0"/>
                <a:ea typeface="Aptos" panose="020B0004020202020204" pitchFamily="34" charset="0"/>
                <a:cs typeface="Times New Roman" panose="02020603050405020304" pitchFamily="18" charset="0"/>
              </a:rPr>
              <a:t>Ley 23546</a:t>
            </a:r>
          </a:p>
          <a:p>
            <a:pPr algn="just">
              <a:lnSpc>
                <a:spcPct val="107000"/>
              </a:lnSpc>
              <a:spcAft>
                <a:spcPts val="800"/>
              </a:spcAft>
              <a:buNone/>
            </a:pPr>
            <a:endParaRPr lang="es-ES" sz="2000" kern="100" dirty="0">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Sustituye:  </a:t>
            </a:r>
            <a:r>
              <a:rPr lang="es-ES" sz="20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art.4</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(plazos convocatoria </a:t>
            </a:r>
            <a:r>
              <a:rPr lang="es-ES" sz="20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Com.Neg</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y recaudos de la NC).</a:t>
            </a:r>
          </a:p>
          <a:p>
            <a:pPr algn="just">
              <a:lnSpc>
                <a:spcPct val="107000"/>
              </a:lnSpc>
              <a:spcAft>
                <a:spcPts val="800"/>
              </a:spcAft>
              <a:buNone/>
            </a:pPr>
            <a:endParaRPr lang="es-ES" sz="20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20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art.6</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Homologación por ST plazo 30 días.</a:t>
            </a:r>
          </a:p>
          <a:p>
            <a:pPr algn="just">
              <a:lnSpc>
                <a:spcPct val="107000"/>
              </a:lnSpc>
              <a:spcAft>
                <a:spcPts val="800"/>
              </a:spcAft>
              <a:buNone/>
            </a:pPr>
            <a:endPar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2000" b="1" kern="100" dirty="0">
                <a:solidFill>
                  <a:schemeClr val="accent5"/>
                </a:solidFill>
                <a:latin typeface="Montserrat" panose="00000500000000000000" pitchFamily="2" charset="0"/>
                <a:ea typeface="Aptos" panose="020B0004020202020204" pitchFamily="34" charset="0"/>
                <a:cs typeface="Times New Roman" panose="02020603050405020304" pitchFamily="18" charset="0"/>
              </a:rPr>
              <a:t>a</a:t>
            </a:r>
            <a:r>
              <a:rPr lang="es-ES" sz="20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rt.7</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a:t>
            </a:r>
            <a:r>
              <a:rPr lang="es-ES" sz="2000" kern="100" dirty="0">
                <a:solidFill>
                  <a:schemeClr val="accent5"/>
                </a:solidFill>
                <a:latin typeface="Montserrat" panose="00000500000000000000" pitchFamily="2" charset="0"/>
                <a:ea typeface="Aptos" panose="020B0004020202020204" pitchFamily="34" charset="0"/>
                <a:cs typeface="Times New Roman" panose="02020603050405020304" pitchFamily="18" charset="0"/>
              </a:rPr>
              <a:t>Conflictos e</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n la NC se aplica </a:t>
            </a:r>
            <a:r>
              <a:rPr lang="es-ES" sz="2000" b="1"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Ley 14786 </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(instancia </a:t>
            </a:r>
            <a:r>
              <a:rPr lang="es-ES" sz="20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adva</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 obligatoria de </a:t>
            </a:r>
            <a:r>
              <a:rPr lang="es-ES" sz="2000" kern="100" dirty="0" err="1">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concilación</a:t>
            </a:r>
            <a:r>
              <a:rPr lang="es-ES" sz="2000" kern="100" dirty="0">
                <a:solidFill>
                  <a:schemeClr val="accent5"/>
                </a:solidFill>
                <a:effectLst/>
                <a:latin typeface="Montserrat" panose="00000500000000000000" pitchFamily="2" charset="0"/>
                <a:ea typeface="Aptos" panose="020B0004020202020204" pitchFamily="34" charset="0"/>
                <a:cs typeface="Times New Roman" panose="02020603050405020304" pitchFamily="18" charset="0"/>
              </a:rPr>
              <a:t>).</a:t>
            </a:r>
          </a:p>
          <a:p>
            <a:pPr algn="just">
              <a:lnSpc>
                <a:spcPct val="107000"/>
              </a:lnSpc>
              <a:spcAft>
                <a:spcPts val="800"/>
              </a:spcAft>
              <a:buNone/>
            </a:pPr>
            <a:r>
              <a:rPr lang="es-ES" sz="2000" kern="100" dirty="0">
                <a:effectLst/>
                <a:latin typeface="Montserrat" panose="00000500000000000000" pitchFamily="2" charset="0"/>
                <a:ea typeface="Aptos" panose="020B0004020202020204" pitchFamily="34" charset="0"/>
                <a:cs typeface="Times New Roman" panose="02020603050405020304" pitchFamily="18" charset="0"/>
              </a:rPr>
              <a:t> </a:t>
            </a:r>
          </a:p>
          <a:p>
            <a:pPr algn="just">
              <a:lnSpc>
                <a:spcPct val="107000"/>
              </a:lnSpc>
              <a:spcAft>
                <a:spcPts val="800"/>
              </a:spcAft>
              <a:buNone/>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 </a:t>
            </a:r>
          </a:p>
          <a:p>
            <a:pPr marL="228600" indent="220980" algn="just">
              <a:lnSpc>
                <a:spcPct val="107000"/>
              </a:lnSpc>
              <a:spcAft>
                <a:spcPts val="800"/>
              </a:spcAft>
              <a:buNone/>
            </a:pPr>
            <a:r>
              <a:rPr lang="es-ES" sz="14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5349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C27380-C7ED-4D27-90D0-084AC91E2BA0}"/>
              </a:ext>
            </a:extLst>
          </p:cNvPr>
          <p:cNvSpPr>
            <a:spLocks noGrp="1"/>
          </p:cNvSpPr>
          <p:nvPr>
            <p:ph type="title"/>
          </p:nvPr>
        </p:nvSpPr>
        <p:spPr>
          <a:xfrm>
            <a:off x="-1" y="383175"/>
            <a:ext cx="8945217" cy="647700"/>
          </a:xfrm>
        </p:spPr>
        <p:txBody>
          <a:bodyPr/>
          <a:lstStyle/>
          <a:p>
            <a:pPr algn="ctr"/>
            <a:r>
              <a:rPr lang="es-ES" dirty="0"/>
              <a:t> </a:t>
            </a:r>
            <a:r>
              <a:rPr lang="es-ES" sz="2000" dirty="0"/>
              <a:t>Invalidez constitucional del   DNU 340/25 Derecho de huelga</a:t>
            </a:r>
          </a:p>
        </p:txBody>
      </p:sp>
      <p:sp>
        <p:nvSpPr>
          <p:cNvPr id="4" name="CuadroTexto 3">
            <a:extLst>
              <a:ext uri="{FF2B5EF4-FFF2-40B4-BE49-F238E27FC236}">
                <a16:creationId xmlns:a16="http://schemas.microsoft.com/office/drawing/2014/main" id="{351FAC66-4E03-BA65-085E-B7BA04533E51}"/>
              </a:ext>
            </a:extLst>
          </p:cNvPr>
          <p:cNvSpPr txBox="1"/>
          <p:nvPr/>
        </p:nvSpPr>
        <p:spPr>
          <a:xfrm>
            <a:off x="344556" y="1192696"/>
            <a:ext cx="8454888" cy="3539430"/>
          </a:xfrm>
          <a:prstGeom prst="rect">
            <a:avLst/>
          </a:prstGeom>
          <a:noFill/>
        </p:spPr>
        <p:txBody>
          <a:bodyPr wrap="square">
            <a:spAutoFit/>
          </a:bodyPr>
          <a:lstStyle/>
          <a:p>
            <a:pPr algn="just"/>
            <a:r>
              <a:rPr lang="es-ES" sz="1600" dirty="0">
                <a:latin typeface="Montserrat" panose="00000500000000000000" pitchFamily="2" charset="0"/>
              </a:rPr>
              <a:t>SD S.IV - </a:t>
            </a:r>
            <a:r>
              <a:rPr lang="es-ES" sz="1600" b="1" dirty="0">
                <a:latin typeface="Montserrat" panose="00000500000000000000" pitchFamily="2" charset="0"/>
              </a:rPr>
              <a:t>“CGT C/ P.E.N. S/ ACCIÓN DE AMPARO</a:t>
            </a:r>
            <a:r>
              <a:rPr lang="es-ES" sz="1600" dirty="0">
                <a:latin typeface="Montserrat" panose="00000500000000000000" pitchFamily="2" charset="0"/>
              </a:rPr>
              <a:t>” EXPTE. 19024/2025/CA2.</a:t>
            </a:r>
          </a:p>
          <a:p>
            <a:pPr algn="just"/>
            <a:endParaRPr lang="es-ES" sz="1600" dirty="0">
              <a:latin typeface="Montserrat" panose="00000500000000000000" pitchFamily="2" charset="0"/>
            </a:endParaRPr>
          </a:p>
          <a:p>
            <a:pPr algn="just"/>
            <a:r>
              <a:rPr lang="es-ES" dirty="0">
                <a:latin typeface="Montserrat" panose="00000500000000000000" pitchFamily="2" charset="0"/>
              </a:rPr>
              <a:t>…el decreto 340/2025, si bien se titula “</a:t>
            </a:r>
            <a:r>
              <a:rPr lang="es-ES" sz="1600" i="1" dirty="0" err="1">
                <a:latin typeface="Montserrat" panose="00000500000000000000" pitchFamily="2" charset="0"/>
              </a:rPr>
              <a:t>Apruébase</a:t>
            </a:r>
            <a:r>
              <a:rPr lang="es-ES" sz="1600" i="1" dirty="0">
                <a:latin typeface="Montserrat" panose="00000500000000000000" pitchFamily="2" charset="0"/>
              </a:rPr>
              <a:t> el Régimen de excepción de la Marina Mercante Nacional”, y de hecho en sus considerandos se explaya acerca de las razones por las cuales considera necesario un régimen de excepción -y se refiere a la emergencia que atravesaría el sector armador nacional- (aspectos que exceden el objeto del presente proceso) lo cierto es que, en su artículo 3 “sustituye” el texto del art. 24 de una ley del Congreso (la ley 25.877) que reglamenta </a:t>
            </a:r>
            <a:r>
              <a:rPr lang="es-ES" sz="1600" i="1" dirty="0">
                <a:effectLst>
                  <a:outerShdw blurRad="38100" dist="38100" dir="2700000" algn="tl">
                    <a:srgbClr val="000000">
                      <a:alpha val="43137"/>
                    </a:srgbClr>
                  </a:outerShdw>
                </a:effectLst>
                <a:latin typeface="Montserrat" panose="00000500000000000000" pitchFamily="2" charset="0"/>
              </a:rPr>
              <a:t>la huelga en los servicios esenciales respecto de una serie de actividades que ninguna vinculación tienen con la marina mercante</a:t>
            </a:r>
            <a:r>
              <a:rPr lang="es-ES" sz="1600" i="1" dirty="0">
                <a:latin typeface="Montserrat" panose="00000500000000000000" pitchFamily="2" charset="0"/>
              </a:rPr>
              <a:t>…”</a:t>
            </a:r>
          </a:p>
          <a:p>
            <a:pPr algn="just"/>
            <a:endParaRPr lang="es-ES" sz="1600" i="1" dirty="0">
              <a:latin typeface="Montserrat" panose="00000500000000000000" pitchFamily="2" charset="0"/>
            </a:endParaRPr>
          </a:p>
          <a:p>
            <a:pPr algn="just"/>
            <a:r>
              <a:rPr lang="es-ES" sz="1600" i="1" dirty="0">
                <a:latin typeface="Montserrat" panose="00000500000000000000" pitchFamily="2" charset="0"/>
              </a:rPr>
              <a:t>.</a:t>
            </a:r>
          </a:p>
          <a:p>
            <a:pPr algn="just"/>
            <a:r>
              <a:rPr lang="es-ES" sz="1600" dirty="0">
                <a:latin typeface="Montserrat" panose="00000500000000000000" pitchFamily="2" charset="0"/>
              </a:rPr>
              <a:t>…se confirme la invalidez constitucional de los arts. 2 y 3 del DNU 340/2025… Guisado – Pinto Varela.</a:t>
            </a:r>
            <a:endParaRPr lang="es-ES" sz="1600" i="1" dirty="0">
              <a:latin typeface="Montserrat" panose="00000500000000000000" pitchFamily="2" charset="0"/>
            </a:endParaRPr>
          </a:p>
        </p:txBody>
      </p:sp>
    </p:spTree>
    <p:extLst>
      <p:ext uri="{BB962C8B-B14F-4D97-AF65-F5344CB8AC3E}">
        <p14:creationId xmlns:p14="http://schemas.microsoft.com/office/powerpoint/2010/main" val="334292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93D460-9853-88ED-5D1A-8FCED096A24F}"/>
              </a:ext>
            </a:extLst>
          </p:cNvPr>
          <p:cNvSpPr>
            <a:spLocks noGrp="1"/>
          </p:cNvSpPr>
          <p:nvPr>
            <p:ph type="title"/>
          </p:nvPr>
        </p:nvSpPr>
        <p:spPr/>
        <p:txBody>
          <a:bodyPr/>
          <a:lstStyle/>
          <a:p>
            <a:r>
              <a:rPr lang="es-ES" dirty="0"/>
              <a:t>SUSTITUCION DE NORMAS </a:t>
            </a:r>
            <a:br>
              <a:rPr lang="es-ES" dirty="0"/>
            </a:br>
            <a:r>
              <a:rPr lang="es-ES" dirty="0"/>
              <a:t/>
            </a:r>
            <a:br>
              <a:rPr lang="es-ES" dirty="0"/>
            </a:br>
            <a:r>
              <a:rPr lang="es-ES" dirty="0"/>
              <a:t/>
            </a:r>
            <a:br>
              <a:rPr lang="es-ES" dirty="0"/>
            </a:br>
            <a:r>
              <a:rPr lang="es-ES" sz="2400" dirty="0"/>
              <a:t>Relación entre el DNU 70/23 y L. 27742 - 27802</a:t>
            </a:r>
          </a:p>
        </p:txBody>
      </p:sp>
      <p:sp>
        <p:nvSpPr>
          <p:cNvPr id="3" name="Marcador de texto 2">
            <a:extLst>
              <a:ext uri="{FF2B5EF4-FFF2-40B4-BE49-F238E27FC236}">
                <a16:creationId xmlns:a16="http://schemas.microsoft.com/office/drawing/2014/main" id="{F07393DD-2A7B-4E1E-16B6-DFA01ABA5AB5}"/>
              </a:ext>
            </a:extLst>
          </p:cNvPr>
          <p:cNvSpPr>
            <a:spLocks noGrp="1"/>
          </p:cNvSpPr>
          <p:nvPr>
            <p:ph type="body" idx="1"/>
          </p:nvPr>
        </p:nvSpPr>
        <p:spPr>
          <a:xfrm>
            <a:off x="3670852" y="770525"/>
            <a:ext cx="5271398" cy="4286292"/>
          </a:xfrm>
        </p:spPr>
        <p:txBody>
          <a:bodyPr>
            <a:normAutofit fontScale="25000" lnSpcReduction="20000"/>
          </a:bodyPr>
          <a:lstStyle/>
          <a:p>
            <a:pPr algn="just">
              <a:lnSpc>
                <a:spcPct val="107000"/>
              </a:lnSpc>
              <a:spcAft>
                <a:spcPts val="800"/>
              </a:spcAft>
              <a:buNone/>
            </a:pPr>
            <a:r>
              <a:rPr lang="es-ES" sz="6400" b="1" kern="100" dirty="0">
                <a:latin typeface="Montserrat" panose="00000500000000000000" pitchFamily="2" charset="0"/>
                <a:ea typeface="Aptos" panose="020B0004020202020204" pitchFamily="34" charset="0"/>
                <a:cs typeface="Times New Roman" panose="02020603050405020304" pitchFamily="18" charset="0"/>
              </a:rPr>
              <a:t>DNU 70/2023</a:t>
            </a:r>
            <a:r>
              <a:rPr lang="es-ES" sz="6400" kern="100" dirty="0">
                <a:latin typeface="Montserrat" panose="00000500000000000000" pitchFamily="2" charset="0"/>
                <a:ea typeface="Aptos" panose="020B0004020202020204" pitchFamily="34" charset="0"/>
                <a:cs typeface="Times New Roman" panose="02020603050405020304" pitchFamily="18" charset="0"/>
              </a:rPr>
              <a:t> </a:t>
            </a:r>
          </a:p>
          <a:p>
            <a:pPr marL="139700" indent="0" algn="just">
              <a:lnSpc>
                <a:spcPct val="107000"/>
              </a:lnSpc>
              <a:spcAft>
                <a:spcPts val="800"/>
              </a:spcAft>
              <a:buNone/>
            </a:pPr>
            <a:r>
              <a:rPr lang="es-ES" sz="6400" kern="100" dirty="0">
                <a:latin typeface="Montserrat" panose="00000500000000000000" pitchFamily="2" charset="0"/>
                <a:ea typeface="Aptos" panose="020B0004020202020204" pitchFamily="34" charset="0"/>
                <a:cs typeface="Times New Roman" panose="02020603050405020304" pitchFamily="18" charset="0"/>
              </a:rPr>
              <a:t>El art. 73 al inciso c) del art. 132 LCT </a:t>
            </a:r>
            <a:r>
              <a:rPr lang="es-ES" sz="6400" i="1" kern="100" dirty="0">
                <a:latin typeface="Montserrat" panose="00000500000000000000" pitchFamily="2" charset="0"/>
                <a:ea typeface="Aptos" panose="020B0004020202020204" pitchFamily="34" charset="0"/>
                <a:cs typeface="Times New Roman" panose="02020603050405020304" pitchFamily="18" charset="0"/>
              </a:rPr>
              <a:t>la exigencia de que deducciones del mismo cuenten con el consentimiento explícito del trabajador </a:t>
            </a:r>
            <a:r>
              <a:rPr lang="es-ES" sz="6400" kern="100" dirty="0">
                <a:latin typeface="Montserrat" panose="00000500000000000000" pitchFamily="2" charset="0"/>
                <a:ea typeface="Aptos" panose="020B0004020202020204" pitchFamily="34" charset="0"/>
                <a:cs typeface="Times New Roman" panose="02020603050405020304" pitchFamily="18" charset="0"/>
              </a:rPr>
              <a:t>queda VIGENTE, pero </a:t>
            </a:r>
            <a:r>
              <a:rPr lang="es-ES" sz="6400" kern="100" dirty="0">
                <a:solidFill>
                  <a:schemeClr val="tx1"/>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es invalida constitucionalmente </a:t>
            </a:r>
            <a:r>
              <a:rPr lang="es-ES" sz="6400" kern="100" dirty="0">
                <a:latin typeface="Montserrat" panose="00000500000000000000" pitchFamily="2" charset="0"/>
                <a:ea typeface="Aptos" panose="020B0004020202020204" pitchFamily="34" charset="0"/>
                <a:cs typeface="Times New Roman" panose="02020603050405020304" pitchFamily="18" charset="0"/>
              </a:rPr>
              <a:t>por la Sentencia causa CGT (CNT Sala de feria en CSJN).</a:t>
            </a:r>
          </a:p>
          <a:p>
            <a:pPr algn="just">
              <a:lnSpc>
                <a:spcPct val="107000"/>
              </a:lnSpc>
              <a:spcAft>
                <a:spcPts val="800"/>
              </a:spcAft>
              <a:buNone/>
            </a:pPr>
            <a:endParaRPr lang="es-ES" sz="49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8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23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23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23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es-ES" sz="4800" kern="100" dirty="0">
              <a:latin typeface="Montserrat" panose="00000500000000000000" pitchFamily="2"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sz="4800" kern="100" dirty="0">
                <a:latin typeface="Montserrat" panose="00000500000000000000" pitchFamily="2" charset="0"/>
                <a:ea typeface="Aptos" panose="020B0004020202020204" pitchFamily="34" charset="0"/>
                <a:cs typeface="Times New Roman" panose="02020603050405020304" pitchFamily="18" charset="0"/>
              </a:rPr>
              <a:t>Causa </a:t>
            </a:r>
            <a:r>
              <a:rPr lang="es-ES" sz="4800" kern="100" dirty="0" err="1">
                <a:latin typeface="Montserrat" panose="00000500000000000000" pitchFamily="2" charset="0"/>
                <a:ea typeface="Aptos" panose="020B0004020202020204" pitchFamily="34" charset="0"/>
                <a:cs typeface="Times New Roman" panose="02020603050405020304" pitchFamily="18" charset="0"/>
              </a:rPr>
              <a:t>Nº</a:t>
            </a:r>
            <a:r>
              <a:rPr lang="es-ES" sz="4800" kern="100" dirty="0">
                <a:latin typeface="Montserrat" panose="00000500000000000000" pitchFamily="2" charset="0"/>
                <a:ea typeface="Aptos" panose="020B0004020202020204" pitchFamily="34" charset="0"/>
                <a:cs typeface="Times New Roman" panose="02020603050405020304" pitchFamily="18" charset="0"/>
              </a:rPr>
              <a:t> 43/2024 - </a:t>
            </a:r>
            <a:r>
              <a:rPr lang="es-ES" sz="4800" b="1" kern="100" dirty="0">
                <a:highlight>
                  <a:srgbClr val="FFFF00"/>
                </a:highlight>
                <a:latin typeface="Montserrat" panose="00000500000000000000" pitchFamily="2" charset="0"/>
                <a:ea typeface="Aptos" panose="020B0004020202020204" pitchFamily="34" charset="0"/>
                <a:cs typeface="Times New Roman" panose="02020603050405020304" pitchFamily="18" charset="0"/>
              </a:rPr>
              <a:t>SALA VII</a:t>
            </a:r>
            <a:r>
              <a:rPr lang="es-ES" sz="4800" kern="100" dirty="0">
                <a:latin typeface="Montserrat" panose="00000500000000000000" pitchFamily="2" charset="0"/>
                <a:ea typeface="Aptos" panose="020B0004020202020204" pitchFamily="34" charset="0"/>
                <a:cs typeface="Times New Roman" panose="02020603050405020304" pitchFamily="18" charset="0"/>
              </a:rPr>
              <a:t> - </a:t>
            </a:r>
            <a:r>
              <a:rPr lang="es-ES" sz="4800" kern="100" dirty="0">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1</a:t>
            </a:r>
            <a:r>
              <a:rPr lang="es-ES" sz="4800" kern="100" dirty="0">
                <a:solidFill>
                  <a:schemeClr val="accent5"/>
                </a:solidFill>
                <a:effectLst>
                  <a:outerShdw blurRad="38100" dist="38100" dir="2700000" algn="tl">
                    <a:srgbClr val="000000">
                      <a:alpha val="43137"/>
                    </a:srgbClr>
                  </a:outerShdw>
                </a:effectLst>
                <a:latin typeface="Montserrat" panose="00000500000000000000" pitchFamily="2" charset="0"/>
                <a:ea typeface="Aptos" panose="020B0004020202020204" pitchFamily="34" charset="0"/>
                <a:cs typeface="Times New Roman" panose="02020603050405020304" pitchFamily="18" charset="0"/>
              </a:rPr>
              <a:t>3-3-2026</a:t>
            </a:r>
            <a:r>
              <a:rPr lang="es-ES" sz="4800" kern="100" dirty="0">
                <a:latin typeface="Montserrat" panose="00000500000000000000" pitchFamily="2" charset="0"/>
                <a:ea typeface="Aptos" panose="020B0004020202020204" pitchFamily="34" charset="0"/>
                <a:cs typeface="Times New Roman" panose="02020603050405020304" pitchFamily="18" charset="0"/>
              </a:rPr>
              <a:t>. </a:t>
            </a:r>
          </a:p>
          <a:p>
            <a:pPr algn="just">
              <a:lnSpc>
                <a:spcPct val="107000"/>
              </a:lnSpc>
              <a:spcAft>
                <a:spcPts val="800"/>
              </a:spcAft>
              <a:buNone/>
            </a:pPr>
            <a:r>
              <a:rPr lang="es-ES" sz="4800" b="1" kern="100" dirty="0">
                <a:latin typeface="Montserrat" panose="00000500000000000000" pitchFamily="2" charset="0"/>
                <a:ea typeface="Aptos" panose="020B0004020202020204" pitchFamily="34" charset="0"/>
                <a:cs typeface="Times New Roman" panose="02020603050405020304" pitchFamily="18" charset="0"/>
              </a:rPr>
              <a:t>“CENTRO DE CAPITANES DE ULTRAMAR y OFICIALES MARINA MERCANTE C/ E.N. S/ AMPARO”. </a:t>
            </a:r>
          </a:p>
          <a:p>
            <a:pPr algn="ctr">
              <a:lnSpc>
                <a:spcPct val="107000"/>
              </a:lnSpc>
              <a:spcAft>
                <a:spcPts val="800"/>
              </a:spcAft>
              <a:buNone/>
            </a:pPr>
            <a:r>
              <a:rPr lang="es-ES" sz="4800" kern="100" dirty="0" err="1">
                <a:latin typeface="Montserrat" panose="00000500000000000000" pitchFamily="2" charset="0"/>
                <a:ea typeface="Aptos" panose="020B0004020202020204" pitchFamily="34" charset="0"/>
                <a:cs typeface="Times New Roman" panose="02020603050405020304" pitchFamily="18" charset="0"/>
              </a:rPr>
              <a:t>Sudera</a:t>
            </a:r>
            <a:r>
              <a:rPr lang="es-ES" sz="4800" kern="100" dirty="0">
                <a:latin typeface="Montserrat" panose="00000500000000000000" pitchFamily="2" charset="0"/>
                <a:ea typeface="Aptos" panose="020B0004020202020204" pitchFamily="34" charset="0"/>
                <a:cs typeface="Times New Roman" panose="02020603050405020304" pitchFamily="18" charset="0"/>
              </a:rPr>
              <a:t> - Pose</a:t>
            </a:r>
          </a:p>
          <a:p>
            <a:pPr marL="139700" indent="0">
              <a:buNone/>
            </a:pPr>
            <a:endParaRPr lang="es-ES" dirty="0"/>
          </a:p>
        </p:txBody>
      </p:sp>
    </p:spTree>
    <p:extLst>
      <p:ext uri="{BB962C8B-B14F-4D97-AF65-F5344CB8AC3E}">
        <p14:creationId xmlns:p14="http://schemas.microsoft.com/office/powerpoint/2010/main" val="158966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397FFA-96D0-8C7C-FE7C-706A95E5CCDB}"/>
              </a:ext>
            </a:extLst>
          </p:cNvPr>
          <p:cNvSpPr>
            <a:spLocks noGrp="1"/>
          </p:cNvSpPr>
          <p:nvPr>
            <p:ph type="title"/>
          </p:nvPr>
        </p:nvSpPr>
        <p:spPr>
          <a:xfrm>
            <a:off x="139047" y="1"/>
            <a:ext cx="8865705" cy="609600"/>
          </a:xfrm>
        </p:spPr>
        <p:txBody>
          <a:bodyPr/>
          <a:lstStyle/>
          <a:p>
            <a:r>
              <a:rPr lang="es-ES" sz="2000" dirty="0"/>
              <a:t>Respuesta de la Justicia Federal Civil a cuestiones colectivas: medida cautelar innovativa ultraactividad y cuota solidaria</a:t>
            </a:r>
          </a:p>
        </p:txBody>
      </p:sp>
      <p:sp>
        <p:nvSpPr>
          <p:cNvPr id="4" name="CuadroTexto 3">
            <a:extLst>
              <a:ext uri="{FF2B5EF4-FFF2-40B4-BE49-F238E27FC236}">
                <a16:creationId xmlns:a16="http://schemas.microsoft.com/office/drawing/2014/main" id="{5318FEB3-D257-D928-E1FE-8B2106DF1F83}"/>
              </a:ext>
            </a:extLst>
          </p:cNvPr>
          <p:cNvSpPr txBox="1"/>
          <p:nvPr/>
        </p:nvSpPr>
        <p:spPr>
          <a:xfrm>
            <a:off x="139047" y="609600"/>
            <a:ext cx="9004953" cy="3662541"/>
          </a:xfrm>
          <a:prstGeom prst="rect">
            <a:avLst/>
          </a:prstGeom>
          <a:noFill/>
        </p:spPr>
        <p:txBody>
          <a:bodyPr wrap="square">
            <a:spAutoFit/>
          </a:bodyPr>
          <a:lstStyle/>
          <a:p>
            <a:pPr algn="just"/>
            <a:endParaRPr lang="es-ES" sz="1600" b="1" dirty="0">
              <a:latin typeface="Montserrat" panose="00000500000000000000" pitchFamily="2" charset="0"/>
            </a:endParaRPr>
          </a:p>
          <a:p>
            <a:pPr algn="just"/>
            <a:r>
              <a:rPr lang="es-ES" sz="1600" b="1" dirty="0">
                <a:latin typeface="Montserrat" panose="00000500000000000000" pitchFamily="2" charset="0"/>
              </a:rPr>
              <a:t>1. </a:t>
            </a:r>
            <a:r>
              <a:rPr lang="es-ES" sz="1600" dirty="0">
                <a:latin typeface="Montserrat" panose="00000500000000000000" pitchFamily="2" charset="0"/>
              </a:rPr>
              <a:t>Disponer la suspensión de la aplicación de los arts. </a:t>
            </a:r>
            <a:r>
              <a:rPr lang="es-ES" sz="1600" b="1" dirty="0">
                <a:solidFill>
                  <a:srgbClr val="FF0000"/>
                </a:solidFill>
                <a:latin typeface="Montserrat" panose="00000500000000000000" pitchFamily="2" charset="0"/>
              </a:rPr>
              <a:t>131 y 133 L.27.802 </a:t>
            </a:r>
            <a:r>
              <a:rPr lang="es-ES" sz="1600" dirty="0">
                <a:latin typeface="Montserrat" panose="00000500000000000000" pitchFamily="2" charset="0"/>
              </a:rPr>
              <a:t>respecto del </a:t>
            </a:r>
            <a:r>
              <a:rPr lang="es-ES" sz="1600" b="1" dirty="0">
                <a:solidFill>
                  <a:srgbClr val="FF0000"/>
                </a:solidFill>
                <a:latin typeface="Montserrat" panose="00000500000000000000" pitchFamily="2" charset="0"/>
              </a:rPr>
              <a:t>CCT 130/75</a:t>
            </a:r>
            <a:r>
              <a:rPr lang="es-ES" sz="1600" dirty="0">
                <a:latin typeface="Montserrat" panose="00000500000000000000" pitchFamily="2" charset="0"/>
              </a:rPr>
              <a:t>, así como de los CCT de </a:t>
            </a:r>
            <a:r>
              <a:rPr lang="es-ES" sz="1600" dirty="0">
                <a:effectLst>
                  <a:outerShdw blurRad="38100" dist="38100" dir="2700000" algn="tl">
                    <a:srgbClr val="000000">
                      <a:alpha val="43137"/>
                    </a:srgbClr>
                  </a:outerShdw>
                </a:effectLst>
                <a:latin typeface="Montserrat" panose="00000500000000000000" pitchFamily="2" charset="0"/>
              </a:rPr>
              <a:t>actividad, subactividad y empresa articulados </a:t>
            </a:r>
            <a:r>
              <a:rPr lang="es-ES" sz="1600" dirty="0">
                <a:latin typeface="Montserrat" panose="00000500000000000000" pitchFamily="2" charset="0"/>
              </a:rPr>
              <a:t>con aquél, suscriptos por la FAECYS, incluyendo los </a:t>
            </a:r>
            <a:r>
              <a:rPr lang="es-ES" sz="1600" b="1" dirty="0">
                <a:solidFill>
                  <a:srgbClr val="FF0000"/>
                </a:solidFill>
                <a:latin typeface="Montserrat" panose="00000500000000000000" pitchFamily="2" charset="0"/>
              </a:rPr>
              <a:t>CCT 781/20 y 547/08 </a:t>
            </a:r>
            <a:r>
              <a:rPr lang="es-ES" sz="1600" dirty="0">
                <a:latin typeface="Montserrat" panose="00000500000000000000" pitchFamily="2" charset="0"/>
              </a:rPr>
              <a:t>y ordenar al ESTADO NACIONAL (PODER EJECUTIVO NACIONAL) que se abstenga de aplicar las disposiciones referidas en el ámbito de las relaciones laborales comprendidas en los convenios mencionados, debiendo mantenerse la </a:t>
            </a:r>
            <a:r>
              <a:rPr lang="es-ES" sz="1600" dirty="0">
                <a:effectLst>
                  <a:outerShdw blurRad="38100" dist="38100" dir="2700000" algn="tl">
                    <a:srgbClr val="000000">
                      <a:alpha val="43137"/>
                    </a:srgbClr>
                  </a:outerShdw>
                </a:effectLst>
                <a:latin typeface="Montserrat" panose="00000500000000000000" pitchFamily="2" charset="0"/>
              </a:rPr>
              <a:t>plena vigencia y exigibilidad de todas las cláusulas convencionales </a:t>
            </a:r>
            <a:r>
              <a:rPr lang="es-ES" sz="1600" dirty="0">
                <a:solidFill>
                  <a:srgbClr val="FF0000"/>
                </a:solidFill>
                <a:effectLst>
                  <a:outerShdw blurRad="38100" dist="38100" dir="2700000" algn="tl">
                    <a:srgbClr val="000000">
                      <a:alpha val="43137"/>
                    </a:srgbClr>
                  </a:outerShdw>
                </a:effectLst>
                <a:latin typeface="Montserrat" panose="00000500000000000000" pitchFamily="2" charset="0"/>
              </a:rPr>
              <a:t>(normativas y obligacionales</a:t>
            </a:r>
            <a:r>
              <a:rPr lang="es-ES" sz="1600" dirty="0">
                <a:latin typeface="Montserrat" panose="00000500000000000000" pitchFamily="2" charset="0"/>
              </a:rPr>
              <a:t>), en especial aquellas relativas a </a:t>
            </a:r>
            <a:r>
              <a:rPr lang="es-ES" sz="1600" dirty="0">
                <a:solidFill>
                  <a:srgbClr val="FF0000"/>
                </a:solidFill>
                <a:effectLst>
                  <a:outerShdw blurRad="38100" dist="38100" dir="2700000" algn="tl">
                    <a:srgbClr val="000000">
                      <a:alpha val="43137"/>
                    </a:srgbClr>
                  </a:outerShdw>
                </a:effectLst>
                <a:latin typeface="Montserrat" panose="00000500000000000000" pitchFamily="2" charset="0"/>
              </a:rPr>
              <a:t>aportes y contribuciones sindicales</a:t>
            </a:r>
            <a:r>
              <a:rPr lang="es-ES" sz="1600" dirty="0">
                <a:latin typeface="Montserrat" panose="00000500000000000000" pitchFamily="2" charset="0"/>
              </a:rPr>
              <a:t>.</a:t>
            </a:r>
          </a:p>
          <a:p>
            <a:endParaRPr lang="es-ES" sz="1600" b="1" dirty="0">
              <a:latin typeface="Montserrat" panose="00000500000000000000" pitchFamily="2" charset="0"/>
            </a:endParaRPr>
          </a:p>
          <a:p>
            <a:pPr algn="just"/>
            <a:r>
              <a:rPr lang="es-ES" sz="1600" b="1" dirty="0">
                <a:latin typeface="Montserrat" panose="00000500000000000000" pitchFamily="2" charset="0"/>
              </a:rPr>
              <a:t>2. </a:t>
            </a:r>
            <a:r>
              <a:rPr lang="es-ES" sz="1600" dirty="0">
                <a:latin typeface="Montserrat" panose="00000500000000000000" pitchFamily="2" charset="0"/>
              </a:rPr>
              <a:t>Vigencia de esta medida: seis (6)meses  (art. 5 L. 26.854).</a:t>
            </a:r>
          </a:p>
          <a:p>
            <a:pPr algn="just"/>
            <a:endParaRPr lang="es-ES" dirty="0"/>
          </a:p>
          <a:p>
            <a:pPr algn="just"/>
            <a:endParaRPr lang="es-ES" dirty="0"/>
          </a:p>
          <a:p>
            <a:pPr algn="just"/>
            <a:r>
              <a:rPr lang="es-ES" b="1" dirty="0">
                <a:latin typeface="Montserrat" panose="00000500000000000000" pitchFamily="2" charset="0"/>
              </a:rPr>
              <a:t>C.14867 “SINDICATO EMPLEADOS DE COMERCIO DE SAN MARTIN c/ ESTADO NACIONAL s/AMPARO LEY 16.986.”</a:t>
            </a:r>
            <a:r>
              <a:rPr lang="es-ES" dirty="0">
                <a:latin typeface="Montserrat" panose="00000500000000000000" pitchFamily="2" charset="0"/>
              </a:rPr>
              <a:t> </a:t>
            </a:r>
            <a:r>
              <a:rPr lang="es-ES" dirty="0" err="1">
                <a:latin typeface="Montserrat" panose="00000500000000000000" pitchFamily="2" charset="0"/>
              </a:rPr>
              <a:t>Juzg.Fed</a:t>
            </a:r>
            <a:r>
              <a:rPr lang="es-ES" dirty="0">
                <a:latin typeface="Montserrat" panose="00000500000000000000" pitchFamily="2" charset="0"/>
              </a:rPr>
              <a:t>. 2  San Martín 27.03.2026 Juez subrogante E. Tezanos Pintos.</a:t>
            </a:r>
          </a:p>
        </p:txBody>
      </p:sp>
    </p:spTree>
    <p:extLst>
      <p:ext uri="{BB962C8B-B14F-4D97-AF65-F5344CB8AC3E}">
        <p14:creationId xmlns:p14="http://schemas.microsoft.com/office/powerpoint/2010/main" val="202603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D57B5C1-8BBE-B593-331E-0E0EE65AA92C}"/>
              </a:ext>
            </a:extLst>
          </p:cNvPr>
          <p:cNvPicPr>
            <a:picLocks noChangeAspect="1"/>
          </p:cNvPicPr>
          <p:nvPr/>
        </p:nvPicPr>
        <p:blipFill>
          <a:blip r:embed="rId2"/>
          <a:stretch>
            <a:fillRect/>
          </a:stretch>
        </p:blipFill>
        <p:spPr>
          <a:xfrm>
            <a:off x="308775" y="85945"/>
            <a:ext cx="2866801" cy="2246438"/>
          </a:xfrm>
          <a:prstGeom prst="rect">
            <a:avLst/>
          </a:prstGeom>
        </p:spPr>
      </p:pic>
      <p:sp>
        <p:nvSpPr>
          <p:cNvPr id="2" name="Título 1">
            <a:extLst>
              <a:ext uri="{FF2B5EF4-FFF2-40B4-BE49-F238E27FC236}">
                <a16:creationId xmlns:a16="http://schemas.microsoft.com/office/drawing/2014/main" id="{9DDD0158-984A-C965-DAFD-BB28A2C9BB2D}"/>
              </a:ext>
            </a:extLst>
          </p:cNvPr>
          <p:cNvSpPr>
            <a:spLocks noGrp="1"/>
          </p:cNvSpPr>
          <p:nvPr>
            <p:ph type="title"/>
          </p:nvPr>
        </p:nvSpPr>
        <p:spPr>
          <a:xfrm>
            <a:off x="0" y="2277687"/>
            <a:ext cx="3432313" cy="2246438"/>
          </a:xfrm>
        </p:spPr>
        <p:txBody>
          <a:bodyPr>
            <a:normAutofit fontScale="90000"/>
          </a:bodyPr>
          <a:lstStyle/>
          <a:p>
            <a:pPr algn="ctr"/>
            <a:r>
              <a:rPr lang="es-ES" dirty="0"/>
              <a:t/>
            </a:r>
            <a:br>
              <a:rPr lang="es-ES" dirty="0"/>
            </a:br>
            <a:r>
              <a:rPr lang="es-ES" sz="2000" dirty="0"/>
              <a:t>Fuero Contencioso Administrativo PBA: cautelar INNOVATIVA dispuso recomponer salarios de Vialidad Nacional.</a:t>
            </a:r>
          </a:p>
        </p:txBody>
      </p:sp>
      <p:sp>
        <p:nvSpPr>
          <p:cNvPr id="3" name="Marcador de texto 2">
            <a:extLst>
              <a:ext uri="{FF2B5EF4-FFF2-40B4-BE49-F238E27FC236}">
                <a16:creationId xmlns:a16="http://schemas.microsoft.com/office/drawing/2014/main" id="{3912F1D9-D4CB-18BA-CAF9-B4C225078DB6}"/>
              </a:ext>
            </a:extLst>
          </p:cNvPr>
          <p:cNvSpPr>
            <a:spLocks noGrp="1"/>
          </p:cNvSpPr>
          <p:nvPr>
            <p:ph type="body" idx="1"/>
          </p:nvPr>
        </p:nvSpPr>
        <p:spPr>
          <a:xfrm>
            <a:off x="3741088" y="770525"/>
            <a:ext cx="5201162" cy="3811800"/>
          </a:xfrm>
        </p:spPr>
        <p:txBody>
          <a:bodyPr>
            <a:normAutofit lnSpcReduction="10000"/>
          </a:bodyPr>
          <a:lstStyle/>
          <a:p>
            <a:pPr marL="139700" indent="0" algn="just">
              <a:buNone/>
            </a:pPr>
            <a:r>
              <a:rPr lang="es-ES" sz="1600" dirty="0"/>
              <a:t>Causa AL-8106-2026 </a:t>
            </a:r>
            <a:r>
              <a:rPr lang="es-ES" sz="1600" b="1" dirty="0"/>
              <a:t>“Sindicato de Trabajadores Viales RA. c/ DIRECCION NACIONAL DE VIALIDAD s/ Pretensión restablecimiento de Derechos –Empleo Público</a:t>
            </a:r>
            <a:r>
              <a:rPr lang="es-ES" sz="1600" dirty="0"/>
              <a:t>” LANUS 19.03.2026. Juez </a:t>
            </a:r>
            <a:r>
              <a:rPr lang="es-ES" sz="1600" dirty="0" err="1"/>
              <a:t>Max.Vallejos</a:t>
            </a:r>
            <a:endParaRPr lang="es-ES" sz="1600" dirty="0"/>
          </a:p>
          <a:p>
            <a:pPr marL="139700" indent="0" algn="just">
              <a:buNone/>
            </a:pPr>
            <a:endParaRPr lang="es-ES" sz="1600" dirty="0"/>
          </a:p>
          <a:p>
            <a:pPr marL="139700" indent="0" algn="just">
              <a:buNone/>
            </a:pPr>
            <a:r>
              <a:rPr lang="es-ES" sz="1600" dirty="0"/>
              <a:t>Medida Cautelar (arts.196/204 CPCCPBA) …</a:t>
            </a:r>
            <a:r>
              <a:rPr lang="es-ES" sz="1600" i="1" dirty="0"/>
              <a:t>”ordenar a la DNV a que actualice los salarios de los trabajadores del sector representado por el </a:t>
            </a:r>
            <a:r>
              <a:rPr lang="es-ES" sz="1600" i="1" dirty="0" err="1">
                <a:solidFill>
                  <a:srgbClr val="FF0000"/>
                </a:solidFill>
                <a:effectLst>
                  <a:outerShdw blurRad="38100" dist="38100" dir="2700000" algn="tl">
                    <a:srgbClr val="000000">
                      <a:alpha val="43137"/>
                    </a:srgbClr>
                  </a:outerShdw>
                </a:effectLst>
              </a:rPr>
              <a:t>STVyARA</a:t>
            </a:r>
            <a:r>
              <a:rPr lang="es-ES" sz="1600" i="1" dirty="0"/>
              <a:t>”…</a:t>
            </a:r>
          </a:p>
          <a:p>
            <a:pPr marL="139700" indent="0" algn="just">
              <a:buNone/>
            </a:pPr>
            <a:endParaRPr lang="es-ES" sz="1600" i="1" dirty="0"/>
          </a:p>
          <a:p>
            <a:pPr marL="139700" indent="0" algn="just">
              <a:buNone/>
            </a:pPr>
            <a:r>
              <a:rPr lang="es-ES" sz="1600" dirty="0"/>
              <a:t>Declaración de incompetencia y remisión al </a:t>
            </a:r>
            <a:r>
              <a:rPr lang="es-ES" sz="1600" dirty="0" err="1"/>
              <a:t>Juzg.Fed</a:t>
            </a:r>
            <a:r>
              <a:rPr lang="es-ES" sz="1600" dirty="0"/>
              <a:t>. de  1°Ins. </a:t>
            </a:r>
            <a:r>
              <a:rPr lang="es-ES" sz="1600" dirty="0" err="1"/>
              <a:t>Civ</a:t>
            </a:r>
            <a:r>
              <a:rPr lang="es-ES" sz="1600" dirty="0"/>
              <a:t>. Com. Y Cont. </a:t>
            </a:r>
            <a:r>
              <a:rPr lang="es-ES" sz="1600" dirty="0" err="1"/>
              <a:t>Advo</a:t>
            </a:r>
            <a:r>
              <a:rPr lang="es-ES" sz="1600" dirty="0"/>
              <a:t>. N°3 de Lomas de Zamora.</a:t>
            </a:r>
          </a:p>
        </p:txBody>
      </p:sp>
    </p:spTree>
    <p:extLst>
      <p:ext uri="{BB962C8B-B14F-4D97-AF65-F5344CB8AC3E}">
        <p14:creationId xmlns:p14="http://schemas.microsoft.com/office/powerpoint/2010/main" val="243725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1B9A96-E093-CCB5-3C02-E8F82DE67ACD}"/>
              </a:ext>
            </a:extLst>
          </p:cNvPr>
          <p:cNvSpPr>
            <a:spLocks noGrp="1"/>
          </p:cNvSpPr>
          <p:nvPr>
            <p:ph type="title"/>
          </p:nvPr>
        </p:nvSpPr>
        <p:spPr>
          <a:xfrm>
            <a:off x="106017" y="383175"/>
            <a:ext cx="8627166" cy="647700"/>
          </a:xfrm>
        </p:spPr>
        <p:txBody>
          <a:bodyPr/>
          <a:lstStyle/>
          <a:p>
            <a:pPr algn="ctr"/>
            <a:r>
              <a:rPr lang="es-ES" sz="2000" dirty="0"/>
              <a:t>NEGOCIACION COLECTIVA cautelar orden de comparecer</a:t>
            </a:r>
          </a:p>
        </p:txBody>
      </p:sp>
      <p:sp>
        <p:nvSpPr>
          <p:cNvPr id="4" name="CuadroTexto 3">
            <a:extLst>
              <a:ext uri="{FF2B5EF4-FFF2-40B4-BE49-F238E27FC236}">
                <a16:creationId xmlns:a16="http://schemas.microsoft.com/office/drawing/2014/main" id="{9BCB44FA-FC85-F61E-C17C-EA33287861D1}"/>
              </a:ext>
            </a:extLst>
          </p:cNvPr>
          <p:cNvSpPr txBox="1"/>
          <p:nvPr/>
        </p:nvSpPr>
        <p:spPr>
          <a:xfrm>
            <a:off x="503583" y="1285462"/>
            <a:ext cx="8030817" cy="3539430"/>
          </a:xfrm>
          <a:prstGeom prst="rect">
            <a:avLst/>
          </a:prstGeom>
          <a:noFill/>
        </p:spPr>
        <p:txBody>
          <a:bodyPr wrap="square">
            <a:spAutoFit/>
          </a:bodyPr>
          <a:lstStyle/>
          <a:p>
            <a:pPr algn="just"/>
            <a:r>
              <a:rPr lang="es-ES" sz="1600" dirty="0">
                <a:latin typeface="Montserrat" panose="00000500000000000000" pitchFamily="2" charset="0"/>
              </a:rPr>
              <a:t>S.I. 28764/2025/CA1 </a:t>
            </a:r>
            <a:r>
              <a:rPr lang="es-ES" sz="1600" b="1" dirty="0">
                <a:latin typeface="Montserrat" panose="00000500000000000000" pitchFamily="2" charset="0"/>
              </a:rPr>
              <a:t>CNT S.1.</a:t>
            </a:r>
            <a:r>
              <a:rPr lang="es-ES" sz="1600" dirty="0">
                <a:latin typeface="Montserrat" panose="00000500000000000000" pitchFamily="2" charset="0"/>
              </a:rPr>
              <a:t> “</a:t>
            </a:r>
            <a:r>
              <a:rPr lang="es-ES" sz="1600" b="1" dirty="0">
                <a:solidFill>
                  <a:schemeClr val="accent5"/>
                </a:solidFill>
                <a:effectLst>
                  <a:outerShdw blurRad="38100" dist="38100" dir="2700000" algn="tl">
                    <a:srgbClr val="000000">
                      <a:alpha val="43137"/>
                    </a:srgbClr>
                  </a:outerShdw>
                </a:effectLst>
                <a:latin typeface="Montserrat" panose="00000500000000000000" pitchFamily="2" charset="0"/>
              </a:rPr>
              <a:t>ASOC.ARG. de TRABAJADORES DE LAS COMUNICACIONES (AATRAC) Y OTROS c/ RADIO Y TELEVISION ARGENTINA </a:t>
            </a:r>
            <a:r>
              <a:rPr lang="es-ES" sz="1600" dirty="0">
                <a:solidFill>
                  <a:schemeClr val="accent5"/>
                </a:solidFill>
                <a:effectLst>
                  <a:outerShdw blurRad="38100" dist="38100" dir="2700000" algn="tl">
                    <a:srgbClr val="000000">
                      <a:alpha val="43137"/>
                    </a:srgbClr>
                  </a:outerShdw>
                </a:effectLst>
                <a:latin typeface="Montserrat" panose="00000500000000000000" pitchFamily="2" charset="0"/>
              </a:rPr>
              <a:t>S.A.U. s/JUICIO SUMARISIMO”  </a:t>
            </a:r>
            <a:r>
              <a:rPr lang="es-ES" sz="1600" b="1" dirty="0">
                <a:solidFill>
                  <a:schemeClr val="tx1"/>
                </a:solidFill>
                <a:latin typeface="Montserrat" panose="00000500000000000000" pitchFamily="2" charset="0"/>
              </a:rPr>
              <a:t>26/3/2026.</a:t>
            </a:r>
          </a:p>
          <a:p>
            <a:pPr algn="just"/>
            <a:endParaRPr lang="es-ES" sz="1600" dirty="0">
              <a:solidFill>
                <a:schemeClr val="accent5"/>
              </a:solidFill>
              <a:effectLst>
                <a:outerShdw blurRad="38100" dist="38100" dir="2700000" algn="tl">
                  <a:srgbClr val="000000">
                    <a:alpha val="43137"/>
                  </a:srgbClr>
                </a:outerShdw>
              </a:effectLst>
              <a:latin typeface="Montserrat" panose="00000500000000000000" pitchFamily="2" charset="0"/>
            </a:endParaRPr>
          </a:p>
          <a:p>
            <a:pPr algn="just"/>
            <a:r>
              <a:rPr lang="es-ES" sz="1600" i="1" dirty="0">
                <a:latin typeface="Montserrat" panose="00000500000000000000" pitchFamily="2" charset="0"/>
              </a:rPr>
              <a:t>…”ordenar a </a:t>
            </a:r>
            <a:r>
              <a:rPr lang="es-ES" sz="1600" b="1" i="1" dirty="0">
                <a:latin typeface="Montserrat" panose="00000500000000000000" pitchFamily="2" charset="0"/>
              </a:rPr>
              <a:t>Radio y Televisión Argentina S.A.U</a:t>
            </a:r>
            <a:r>
              <a:rPr lang="es-ES" sz="1600" i="1" dirty="0">
                <a:latin typeface="Montserrat" panose="00000500000000000000" pitchFamily="2" charset="0"/>
              </a:rPr>
              <a:t>. que comparezca a las instancias de negociación colectiva en el marco del </a:t>
            </a:r>
            <a:r>
              <a:rPr lang="es-ES" sz="1600" b="1" i="1" dirty="0">
                <a:solidFill>
                  <a:srgbClr val="FF0000"/>
                </a:solidFill>
                <a:latin typeface="Montserrat" panose="00000500000000000000" pitchFamily="2" charset="0"/>
              </a:rPr>
              <a:t>CCT 32/75 "E" </a:t>
            </a:r>
            <a:r>
              <a:rPr lang="es-ES" sz="1600" i="1" dirty="0">
                <a:latin typeface="Montserrat" panose="00000500000000000000" pitchFamily="2" charset="0"/>
              </a:rPr>
              <a:t>con representantes investidos de mandato suficiente y efectivo para formular propuestas salariales y, en su caso, suscribir los acuerdos que pudieran alcanzarse, y </a:t>
            </a:r>
            <a:r>
              <a:rPr lang="es-ES" sz="1600" i="1" dirty="0">
                <a:effectLst>
                  <a:outerShdw blurRad="38100" dist="38100" dir="2700000" algn="tl">
                    <a:srgbClr val="000000">
                      <a:alpha val="43137"/>
                    </a:srgbClr>
                  </a:outerShdw>
                </a:effectLst>
                <a:latin typeface="Montserrat" panose="00000500000000000000" pitchFamily="2" charset="0"/>
              </a:rPr>
              <a:t>proceda a negociar de buena fe en tal marco</a:t>
            </a:r>
            <a:r>
              <a:rPr lang="es-ES" sz="1600" i="1" dirty="0">
                <a:latin typeface="Montserrat" panose="00000500000000000000" pitchFamily="2" charset="0"/>
              </a:rPr>
              <a:t>, todo ello bajo apercibimiento de astreintes.…” </a:t>
            </a:r>
            <a:r>
              <a:rPr lang="es-ES" sz="1600" dirty="0">
                <a:latin typeface="Montserrat" panose="00000500000000000000" pitchFamily="2" charset="0"/>
              </a:rPr>
              <a:t>(VAZQUEZ – HOLK).</a:t>
            </a:r>
          </a:p>
          <a:p>
            <a:pPr algn="just"/>
            <a:endParaRPr lang="es-ES" sz="1600" i="1" dirty="0">
              <a:solidFill>
                <a:schemeClr val="accent5"/>
              </a:solidFill>
              <a:effectLst>
                <a:outerShdw blurRad="38100" dist="38100" dir="2700000" algn="tl">
                  <a:srgbClr val="000000">
                    <a:alpha val="43137"/>
                  </a:srgbClr>
                </a:outerShdw>
              </a:effectLst>
              <a:latin typeface="Montserrat" panose="00000500000000000000" pitchFamily="2" charset="0"/>
            </a:endParaRPr>
          </a:p>
          <a:p>
            <a:pPr algn="just"/>
            <a:r>
              <a:rPr lang="es-ES" sz="1600" i="1" dirty="0">
                <a:latin typeface="Montserrat" panose="00000500000000000000" pitchFamily="2" charset="0"/>
              </a:rPr>
              <a:t>…”el artículo </a:t>
            </a:r>
            <a:r>
              <a:rPr lang="es-ES" sz="1600" i="1" dirty="0">
                <a:solidFill>
                  <a:srgbClr val="FF0000"/>
                </a:solidFill>
                <a:effectLst>
                  <a:outerShdw blurRad="38100" dist="38100" dir="2700000" algn="tl">
                    <a:srgbClr val="000000">
                      <a:alpha val="43137"/>
                    </a:srgbClr>
                  </a:outerShdw>
                </a:effectLst>
                <a:latin typeface="Montserrat" panose="00000500000000000000" pitchFamily="2" charset="0"/>
              </a:rPr>
              <a:t>4° de la Ley 23.546 </a:t>
            </a:r>
            <a:r>
              <a:rPr lang="es-ES" sz="1600" i="1" dirty="0">
                <a:latin typeface="Montserrat" panose="00000500000000000000" pitchFamily="2" charset="0"/>
              </a:rPr>
              <a:t>-que regula el procedimiento para la negociación colectiva- prescribe el deber de negociar de buena fe como imperativo de conducta positiva”…</a:t>
            </a:r>
            <a:endParaRPr lang="es-ES" sz="1600" i="1" dirty="0">
              <a:solidFill>
                <a:schemeClr val="accent5"/>
              </a:solidFill>
              <a:effectLst>
                <a:outerShdw blurRad="38100" dist="38100" dir="2700000" algn="tl">
                  <a:srgbClr val="000000">
                    <a:alpha val="43137"/>
                  </a:srgbClr>
                </a:outerShdw>
              </a:effectLst>
              <a:latin typeface="Montserrat" panose="00000500000000000000" pitchFamily="2" charset="0"/>
            </a:endParaRPr>
          </a:p>
        </p:txBody>
      </p:sp>
    </p:spTree>
    <p:extLst>
      <p:ext uri="{BB962C8B-B14F-4D97-AF65-F5344CB8AC3E}">
        <p14:creationId xmlns:p14="http://schemas.microsoft.com/office/powerpoint/2010/main" val="2437553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5DA9A18-213E-3101-171D-AFB735C0EE1B}"/>
              </a:ext>
            </a:extLst>
          </p:cNvPr>
          <p:cNvPicPr>
            <a:picLocks noChangeAspect="1"/>
          </p:cNvPicPr>
          <p:nvPr/>
        </p:nvPicPr>
        <p:blipFill>
          <a:blip r:embed="rId3"/>
          <a:stretch>
            <a:fillRect/>
          </a:stretch>
        </p:blipFill>
        <p:spPr>
          <a:xfrm>
            <a:off x="201751" y="1537252"/>
            <a:ext cx="2866800" cy="2093843"/>
          </a:xfrm>
          <a:prstGeom prst="rect">
            <a:avLst/>
          </a:prstGeom>
        </p:spPr>
      </p:pic>
      <p:sp>
        <p:nvSpPr>
          <p:cNvPr id="2" name="Título 1">
            <a:extLst>
              <a:ext uri="{FF2B5EF4-FFF2-40B4-BE49-F238E27FC236}">
                <a16:creationId xmlns:a16="http://schemas.microsoft.com/office/drawing/2014/main" id="{D09A910A-F303-897D-9583-65344AF2DADF}"/>
              </a:ext>
            </a:extLst>
          </p:cNvPr>
          <p:cNvSpPr>
            <a:spLocks noGrp="1"/>
          </p:cNvSpPr>
          <p:nvPr>
            <p:ph type="title"/>
          </p:nvPr>
        </p:nvSpPr>
        <p:spPr>
          <a:xfrm>
            <a:off x="0" y="3856383"/>
            <a:ext cx="3564835" cy="667742"/>
          </a:xfrm>
        </p:spPr>
        <p:txBody>
          <a:bodyPr>
            <a:normAutofit/>
          </a:bodyPr>
          <a:lstStyle/>
          <a:p>
            <a:pPr algn="ctr"/>
            <a:r>
              <a:rPr lang="es-ES" sz="1200" dirty="0">
                <a:effectLst>
                  <a:outerShdw blurRad="38100" dist="38100" dir="2700000" algn="tl">
                    <a:srgbClr val="000000">
                      <a:alpha val="43137"/>
                    </a:srgbClr>
                  </a:outerShdw>
                </a:effectLst>
              </a:rPr>
              <a:t>Cuestionan las políticas del ministro de Desregulación, Federico Sturzenegger</a:t>
            </a:r>
          </a:p>
        </p:txBody>
      </p:sp>
      <p:sp>
        <p:nvSpPr>
          <p:cNvPr id="3" name="Marcador de texto 2">
            <a:extLst>
              <a:ext uri="{FF2B5EF4-FFF2-40B4-BE49-F238E27FC236}">
                <a16:creationId xmlns:a16="http://schemas.microsoft.com/office/drawing/2014/main" id="{0A8BBC0C-6324-F8D7-A63C-A54AE3DAA107}"/>
              </a:ext>
            </a:extLst>
          </p:cNvPr>
          <p:cNvSpPr>
            <a:spLocks noGrp="1"/>
          </p:cNvSpPr>
          <p:nvPr>
            <p:ph type="body" idx="1"/>
          </p:nvPr>
        </p:nvSpPr>
        <p:spPr>
          <a:xfrm>
            <a:off x="3763617" y="770525"/>
            <a:ext cx="5178633" cy="3811800"/>
          </a:xfrm>
        </p:spPr>
        <p:txBody>
          <a:bodyPr>
            <a:normAutofit fontScale="92500" lnSpcReduction="10000"/>
          </a:bodyPr>
          <a:lstStyle/>
          <a:p>
            <a:pPr marL="139700" indent="0">
              <a:buNone/>
            </a:pPr>
            <a:endParaRPr lang="es-ES" dirty="0"/>
          </a:p>
          <a:p>
            <a:pPr marL="139700" indent="0" algn="just">
              <a:buNone/>
            </a:pPr>
            <a:r>
              <a:rPr lang="es-ES" sz="1500" dirty="0"/>
              <a:t>La </a:t>
            </a:r>
            <a:r>
              <a:rPr lang="es-ES" sz="1500" b="1" dirty="0"/>
              <a:t>Unión Personal Civil de la Nación (UPCN) </a:t>
            </a:r>
            <a:r>
              <a:rPr lang="es-ES" sz="1500" dirty="0"/>
              <a:t>de distintos </a:t>
            </a:r>
            <a:r>
              <a:rPr lang="es-ES" sz="1500" b="1" dirty="0"/>
              <a:t>organismos de transporte a nivel nacional </a:t>
            </a:r>
            <a:r>
              <a:rPr lang="es-ES" sz="1500" dirty="0"/>
              <a:t>repudiaron la decisión del</a:t>
            </a:r>
            <a:r>
              <a:rPr lang="es-ES" sz="1500" b="1" dirty="0"/>
              <a:t> gobierno de Javier Milei </a:t>
            </a:r>
            <a:r>
              <a:rPr lang="es-ES" sz="1500" dirty="0"/>
              <a:t>de quitarles funciones porque se </a:t>
            </a:r>
            <a:r>
              <a:rPr lang="es-ES" sz="1500" b="1" dirty="0"/>
              <a:t>"pondrá en peligro la integridad y seguridad"</a:t>
            </a:r>
            <a:r>
              <a:rPr lang="es-ES" sz="1500" dirty="0"/>
              <a:t> de los argentinos.</a:t>
            </a:r>
          </a:p>
          <a:p>
            <a:pPr marL="139700" indent="0">
              <a:buNone/>
            </a:pPr>
            <a:endParaRPr lang="es-ES" sz="1500" dirty="0"/>
          </a:p>
          <a:p>
            <a:pPr marL="139700" indent="0">
              <a:buNone/>
            </a:pPr>
            <a:endParaRPr lang="es-ES" sz="1500" dirty="0"/>
          </a:p>
          <a:p>
            <a:pPr marL="139700" indent="0" algn="just">
              <a:buNone/>
            </a:pPr>
            <a:r>
              <a:rPr lang="es-ES" sz="1500" dirty="0"/>
              <a:t>Firman Trabajadores de la </a:t>
            </a:r>
            <a:r>
              <a:rPr lang="es-ES" sz="1500" b="1" dirty="0"/>
              <a:t>Comisión Nacional de Regulación del Transporte (CNRT),  Agencia Nacional de Seguridad Vial (ANSV), Junta de Seguridad de Transporte (JST), Secretaría de Transporte y el Organismo Regulador del Sistema Nacional de Aeropuertos (ORSNA)</a:t>
            </a:r>
            <a:r>
              <a:rPr lang="es-ES" sz="1500" dirty="0"/>
              <a:t>., </a:t>
            </a:r>
          </a:p>
          <a:p>
            <a:pPr marL="139700" indent="0">
              <a:buNone/>
            </a:pPr>
            <a:endParaRPr lang="es-ES" dirty="0"/>
          </a:p>
        </p:txBody>
      </p:sp>
    </p:spTree>
    <p:extLst>
      <p:ext uri="{BB962C8B-B14F-4D97-AF65-F5344CB8AC3E}">
        <p14:creationId xmlns:p14="http://schemas.microsoft.com/office/powerpoint/2010/main" val="245862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7"/>
          <p:cNvSpPr txBox="1">
            <a:spLocks noGrp="1"/>
          </p:cNvSpPr>
          <p:nvPr>
            <p:ph type="title"/>
          </p:nvPr>
        </p:nvSpPr>
        <p:spPr>
          <a:xfrm>
            <a:off x="214181" y="121224"/>
            <a:ext cx="8520600" cy="80148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sz="2000" b="1" dirty="0">
                <a:solidFill>
                  <a:schemeClr val="accent5"/>
                </a:solidFill>
                <a:latin typeface="Montserrat" panose="00000500000000000000" pitchFamily="2" charset="0"/>
              </a:rPr>
              <a:t>CSJN cuando y cómo resolverá? </a:t>
            </a:r>
            <a:r>
              <a:rPr lang="es-ES" sz="2000" b="1" dirty="0">
                <a:solidFill>
                  <a:schemeClr val="accent5"/>
                </a:solidFill>
                <a:latin typeface="Montserrat" panose="00000500000000000000" pitchFamily="2" charset="0"/>
              </a:rPr>
              <a:t>I</a:t>
            </a:r>
            <a:r>
              <a:rPr lang="es" sz="2000" b="1" dirty="0">
                <a:solidFill>
                  <a:schemeClr val="accent5"/>
                </a:solidFill>
                <a:latin typeface="Montserrat" panose="00000500000000000000" pitchFamily="2" charset="0"/>
              </a:rPr>
              <a:t>nterrogantes ciudadanos</a:t>
            </a:r>
            <a:r>
              <a:rPr lang="es" b="1" dirty="0">
                <a:solidFill>
                  <a:schemeClr val="accent5"/>
                </a:solidFill>
                <a:latin typeface="Montserrat" panose="00000500000000000000" pitchFamily="2" charset="0"/>
              </a:rPr>
              <a:t/>
            </a:r>
            <a:br>
              <a:rPr lang="es" b="1" dirty="0">
                <a:solidFill>
                  <a:schemeClr val="accent5"/>
                </a:solidFill>
                <a:latin typeface="Montserrat" panose="00000500000000000000" pitchFamily="2" charset="0"/>
              </a:rPr>
            </a:br>
            <a:endParaRPr b="1" dirty="0">
              <a:solidFill>
                <a:schemeClr val="accent5"/>
              </a:solidFill>
              <a:latin typeface="Montserrat" panose="00000500000000000000" pitchFamily="2" charset="0"/>
            </a:endParaRPr>
          </a:p>
        </p:txBody>
      </p:sp>
      <p:sp>
        <p:nvSpPr>
          <p:cNvPr id="188" name="Google Shape;188;p27"/>
          <p:cNvSpPr txBox="1"/>
          <p:nvPr/>
        </p:nvSpPr>
        <p:spPr>
          <a:xfrm>
            <a:off x="214180" y="1188720"/>
            <a:ext cx="8408037" cy="3231624"/>
          </a:xfrm>
          <a:prstGeom prst="rect">
            <a:avLst/>
          </a:prstGeom>
          <a:solidFill>
            <a:schemeClr val="bg1"/>
          </a:solidFill>
          <a:ln>
            <a:noFill/>
          </a:ln>
        </p:spPr>
        <p:txBody>
          <a:bodyPr spcFirstLastPara="1" wrap="square" lIns="91425" tIns="91425" rIns="91425" bIns="91425" anchor="t" anchorCtr="0">
            <a:spAutoFit/>
          </a:bodyPr>
          <a:lstStyle/>
          <a:p>
            <a:pPr marL="0" lvl="0" indent="0" algn="just" rtl="0">
              <a:spcBef>
                <a:spcPts val="1200"/>
              </a:spcBef>
              <a:spcAft>
                <a:spcPts val="0"/>
              </a:spcAft>
              <a:buNone/>
            </a:pPr>
            <a:r>
              <a:rPr lang="es" sz="1600" b="1" u="sng" dirty="0">
                <a:solidFill>
                  <a:schemeClr val="accent5"/>
                </a:solidFill>
                <a:latin typeface="Montserrat" panose="00000500000000000000" pitchFamily="2" charset="0"/>
              </a:rPr>
              <a:t>DNU 70/23:</a:t>
            </a:r>
            <a:r>
              <a:rPr lang="es" sz="1600" b="1" dirty="0">
                <a:solidFill>
                  <a:schemeClr val="accent5"/>
                </a:solidFill>
                <a:latin typeface="Montserrat" panose="00000500000000000000" pitchFamily="2" charset="0"/>
              </a:rPr>
              <a:t> </a:t>
            </a:r>
            <a:r>
              <a:rPr lang="es" sz="1600" dirty="0">
                <a:solidFill>
                  <a:schemeClr val="accent5"/>
                </a:solidFill>
                <a:latin typeface="Montserrat" panose="00000500000000000000" pitchFamily="2" charset="0"/>
              </a:rPr>
              <a:t>febrero 2024 esta el amparo causa “CGT c.EN” a resolver. </a:t>
            </a:r>
            <a:r>
              <a:rPr lang="es-ES" sz="1600" dirty="0">
                <a:solidFill>
                  <a:schemeClr val="accent5"/>
                </a:solidFill>
                <a:latin typeface="Montserrat" panose="00000500000000000000" pitchFamily="2" charset="0"/>
              </a:rPr>
              <a:t>a </a:t>
            </a:r>
            <a:r>
              <a:rPr lang="es" sz="1600" dirty="0">
                <a:solidFill>
                  <a:schemeClr val="accent5"/>
                </a:solidFill>
                <a:latin typeface="Montserrat" panose="00000500000000000000" pitchFamily="2" charset="0"/>
              </a:rPr>
              <a:t>revisar su viabilidada constitucional o la cuestión de fondo. </a:t>
            </a:r>
          </a:p>
          <a:p>
            <a:pPr marL="0" lvl="0" indent="0" algn="just" rtl="0">
              <a:spcBef>
                <a:spcPts val="1200"/>
              </a:spcBef>
              <a:spcAft>
                <a:spcPts val="0"/>
              </a:spcAft>
              <a:buNone/>
            </a:pPr>
            <a:r>
              <a:rPr lang="es" sz="1600" dirty="0">
                <a:solidFill>
                  <a:schemeClr val="accent5"/>
                </a:solidFill>
                <a:latin typeface="Montserrat" panose="00000500000000000000" pitchFamily="2" charset="0"/>
              </a:rPr>
              <a:t>* </a:t>
            </a:r>
            <a:r>
              <a:rPr lang="es" sz="1600" b="1" dirty="0">
                <a:solidFill>
                  <a:schemeClr val="accent5"/>
                </a:solidFill>
                <a:latin typeface="Montserrat" panose="00000500000000000000" pitchFamily="2" charset="0"/>
              </a:rPr>
              <a:t>Revocará</a:t>
            </a:r>
            <a:r>
              <a:rPr lang="es" sz="1600" dirty="0">
                <a:solidFill>
                  <a:schemeClr val="accent5"/>
                </a:solidFill>
                <a:latin typeface="Montserrat" panose="00000500000000000000" pitchFamily="2" charset="0"/>
              </a:rPr>
              <a:t> </a:t>
            </a:r>
            <a:r>
              <a:rPr lang="es" sz="1600" b="1" dirty="0">
                <a:solidFill>
                  <a:schemeClr val="accent5"/>
                </a:solidFill>
                <a:latin typeface="Montserrat" panose="00000500000000000000" pitchFamily="2" charset="0"/>
              </a:rPr>
              <a:t>por inexistencia de caso?</a:t>
            </a:r>
            <a:endParaRPr sz="1600" b="1" dirty="0">
              <a:solidFill>
                <a:schemeClr val="accent5"/>
              </a:solidFill>
              <a:latin typeface="Montserrat" panose="00000500000000000000" pitchFamily="2" charset="0"/>
            </a:endParaRPr>
          </a:p>
          <a:p>
            <a:pPr marL="0" lvl="0" indent="0" algn="just" rtl="0">
              <a:spcBef>
                <a:spcPts val="1200"/>
              </a:spcBef>
              <a:spcAft>
                <a:spcPts val="0"/>
              </a:spcAft>
              <a:buNone/>
            </a:pPr>
            <a:r>
              <a:rPr lang="es" sz="1600" dirty="0">
                <a:solidFill>
                  <a:schemeClr val="accent5"/>
                </a:solidFill>
                <a:latin typeface="Montserrat" panose="00000500000000000000" pitchFamily="2" charset="0"/>
              </a:rPr>
              <a:t>*  </a:t>
            </a:r>
            <a:r>
              <a:rPr lang="es" sz="1600" b="1" dirty="0">
                <a:solidFill>
                  <a:schemeClr val="accent5"/>
                </a:solidFill>
                <a:latin typeface="Montserrat" panose="00000500000000000000" pitchFamily="2" charset="0"/>
              </a:rPr>
              <a:t>Cámara de Diputados de la Nación: </a:t>
            </a:r>
            <a:r>
              <a:rPr lang="es" sz="1600" dirty="0">
                <a:solidFill>
                  <a:schemeClr val="accent5"/>
                </a:solidFill>
                <a:latin typeface="Montserrat" panose="00000500000000000000" pitchFamily="2" charset="0"/>
              </a:rPr>
              <a:t>: ni convalida ni rechaza. </a:t>
            </a:r>
            <a:endParaRPr sz="1600" dirty="0">
              <a:solidFill>
                <a:schemeClr val="accent5"/>
              </a:solidFill>
              <a:latin typeface="Montserrat" panose="00000500000000000000" pitchFamily="2" charset="0"/>
            </a:endParaRPr>
          </a:p>
          <a:p>
            <a:pPr marL="285750" lvl="0" indent="-285750" algn="just" rtl="0">
              <a:spcBef>
                <a:spcPts val="1200"/>
              </a:spcBef>
              <a:spcAft>
                <a:spcPts val="1200"/>
              </a:spcAft>
              <a:buFont typeface="Arial" panose="020B0604020202020204" pitchFamily="34" charset="0"/>
              <a:buChar char="•"/>
            </a:pPr>
            <a:r>
              <a:rPr lang="es" sz="1600" b="1" dirty="0">
                <a:solidFill>
                  <a:schemeClr val="accent5"/>
                </a:solidFill>
                <a:latin typeface="Montserrat" panose="00000500000000000000" pitchFamily="2" charset="0"/>
              </a:rPr>
              <a:t>L.27.742  y L. 27.802 </a:t>
            </a:r>
            <a:r>
              <a:rPr lang="es" sz="1600" dirty="0">
                <a:solidFill>
                  <a:schemeClr val="accent5"/>
                </a:solidFill>
                <a:latin typeface="Montserrat" panose="00000500000000000000" pitchFamily="2" charset="0"/>
              </a:rPr>
              <a:t> Aplicación e interpretación de leyes superpuestas en un caos normativo que el máximo tribunal de justicia debe aclarar.</a:t>
            </a:r>
          </a:p>
          <a:p>
            <a:pPr marL="285750" lvl="0" indent="-285750" algn="just" rtl="0">
              <a:spcBef>
                <a:spcPts val="1200"/>
              </a:spcBef>
              <a:spcAft>
                <a:spcPts val="1200"/>
              </a:spcAft>
              <a:buFont typeface="Arial" panose="020B0604020202020204" pitchFamily="34" charset="0"/>
              <a:buChar char="•"/>
            </a:pPr>
            <a:r>
              <a:rPr lang="es" sz="1600" dirty="0">
                <a:solidFill>
                  <a:schemeClr val="accent5"/>
                </a:solidFill>
                <a:latin typeface="Montserrat" panose="00000500000000000000" pitchFamily="2" charset="0"/>
              </a:rPr>
              <a:t>Descalificación constitucional ? </a:t>
            </a:r>
            <a:r>
              <a:rPr lang="es-ES" sz="1600" dirty="0">
                <a:solidFill>
                  <a:schemeClr val="accent5"/>
                </a:solidFill>
                <a:latin typeface="Montserrat" panose="00000500000000000000" pitchFamily="2" charset="0"/>
              </a:rPr>
              <a:t>S</a:t>
            </a:r>
            <a:r>
              <a:rPr lang="es" sz="1600" dirty="0">
                <a:solidFill>
                  <a:schemeClr val="accent5"/>
                </a:solidFill>
                <a:latin typeface="Montserrat" panose="00000500000000000000" pitchFamily="2" charset="0"/>
              </a:rPr>
              <a:t>ería posible si aplica sus precedentes del sujeto de preferente tutela constitucional..</a:t>
            </a:r>
            <a:endParaRPr sz="1600" dirty="0">
              <a:solidFill>
                <a:schemeClr val="accent5"/>
              </a:solidFill>
              <a:highlight>
                <a:schemeClr val="lt1"/>
              </a:highlight>
              <a:latin typeface="Montserrat" panose="000005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67530-FDEA-DE46-A6B5-03AD17D1FCD3}"/>
              </a:ext>
            </a:extLst>
          </p:cNvPr>
          <p:cNvSpPr>
            <a:spLocks noGrp="1"/>
          </p:cNvSpPr>
          <p:nvPr>
            <p:ph type="title"/>
          </p:nvPr>
        </p:nvSpPr>
        <p:spPr>
          <a:xfrm>
            <a:off x="717900" y="1"/>
            <a:ext cx="8263890" cy="895410"/>
          </a:xfrm>
        </p:spPr>
        <p:txBody>
          <a:bodyPr/>
          <a:lstStyle/>
          <a:p>
            <a:r>
              <a:rPr lang="en" sz="2400" dirty="0"/>
              <a:t>                </a:t>
            </a:r>
            <a:endParaRPr lang="es-CL" sz="4800" dirty="0"/>
          </a:p>
        </p:txBody>
      </p:sp>
      <p:sp>
        <p:nvSpPr>
          <p:cNvPr id="3" name="CuadroTexto 2">
            <a:extLst>
              <a:ext uri="{FF2B5EF4-FFF2-40B4-BE49-F238E27FC236}">
                <a16:creationId xmlns:a16="http://schemas.microsoft.com/office/drawing/2014/main" id="{738578AC-CBDD-192A-00EA-58C9D0A3F633}"/>
              </a:ext>
            </a:extLst>
          </p:cNvPr>
          <p:cNvSpPr txBox="1"/>
          <p:nvPr/>
        </p:nvSpPr>
        <p:spPr>
          <a:xfrm>
            <a:off x="0" y="0"/>
            <a:ext cx="9061704" cy="3754874"/>
          </a:xfrm>
          <a:prstGeom prst="rect">
            <a:avLst/>
          </a:prstGeom>
          <a:noFill/>
        </p:spPr>
        <p:txBody>
          <a:bodyPr wrap="square" rtlCol="0">
            <a:spAutoFit/>
          </a:bodyPr>
          <a:lstStyle/>
          <a:p>
            <a:pPr algn="ctr"/>
            <a:r>
              <a:rPr lang="es-CL" sz="2000" b="1" dirty="0">
                <a:solidFill>
                  <a:srgbClr val="00B050"/>
                </a:solidFill>
                <a:latin typeface="Montserrat" panose="00000500000000000000" pitchFamily="2" charset="0"/>
              </a:rPr>
              <a:t>DESAFIOS urgentes en tiempos perturbados </a:t>
            </a:r>
            <a:endParaRPr lang="es-CL" sz="2000" dirty="0">
              <a:solidFill>
                <a:schemeClr val="accent5"/>
              </a:solidFill>
              <a:latin typeface="Montserrat" panose="00000500000000000000" pitchFamily="2" charset="0"/>
            </a:endParaRPr>
          </a:p>
          <a:p>
            <a:pPr marL="285750" indent="-285750">
              <a:buFont typeface="Wingdings" pitchFamily="2" charset="2"/>
              <a:buChar char="§"/>
            </a:pPr>
            <a:endParaRPr lang="es-CL" sz="1600" dirty="0">
              <a:solidFill>
                <a:schemeClr val="accent5"/>
              </a:solidFill>
              <a:latin typeface="Montserrat" panose="00000500000000000000" pitchFamily="2" charset="0"/>
            </a:endParaRPr>
          </a:p>
          <a:p>
            <a:pPr marL="285750" indent="-285750">
              <a:buFont typeface="Wingdings" pitchFamily="2" charset="2"/>
              <a:buChar char="§"/>
            </a:pPr>
            <a:r>
              <a:rPr lang="es-CL" sz="1600" dirty="0">
                <a:solidFill>
                  <a:schemeClr val="accent5"/>
                </a:solidFill>
                <a:latin typeface="Montserrat" panose="00000500000000000000" pitchFamily="2" charset="0"/>
              </a:rPr>
              <a:t>In/seguridad jurídica: Indefinición Poder Legislativo y de la CSJN.</a:t>
            </a:r>
          </a:p>
          <a:p>
            <a:endParaRPr lang="es-CL" sz="1600" dirty="0">
              <a:solidFill>
                <a:schemeClr val="accent5"/>
              </a:solidFill>
              <a:latin typeface="Montserrat" panose="00000500000000000000" pitchFamily="2" charset="0"/>
            </a:endParaRPr>
          </a:p>
          <a:p>
            <a:endParaRPr lang="es-CL" sz="1000" dirty="0">
              <a:solidFill>
                <a:schemeClr val="tx1"/>
              </a:solidFill>
              <a:latin typeface="Montserrat" panose="00000500000000000000" pitchFamily="2" charset="0"/>
            </a:endParaRPr>
          </a:p>
          <a:p>
            <a:pPr marL="285750" indent="-285750" algn="just">
              <a:buFont typeface="Wingdings" pitchFamily="2" charset="2"/>
              <a:buChar char="§"/>
            </a:pPr>
            <a:r>
              <a:rPr lang="es-CL" sz="1600" dirty="0">
                <a:solidFill>
                  <a:schemeClr val="accent5"/>
                </a:solidFill>
                <a:latin typeface="Montserrat" panose="00000500000000000000" pitchFamily="2" charset="0"/>
              </a:rPr>
              <a:t>Análisis sistémico de las modificaciones laborales teniendo en cuenta las garantías del bloque de constitucionalidad federal en todos los ámbitos institucionales, académicos y el fuero laboral.</a:t>
            </a:r>
          </a:p>
          <a:p>
            <a:pPr marL="285750" indent="-285750">
              <a:buFont typeface="Wingdings" pitchFamily="2" charset="2"/>
              <a:buChar char="§"/>
            </a:pPr>
            <a:endParaRPr lang="es-CL" sz="1600" dirty="0">
              <a:solidFill>
                <a:schemeClr val="accent5"/>
              </a:solidFill>
              <a:latin typeface="Montserrat" panose="00000500000000000000" pitchFamily="2" charset="0"/>
            </a:endParaRPr>
          </a:p>
          <a:p>
            <a:pPr marL="285750" indent="-285750" algn="just">
              <a:buFont typeface="Wingdings" pitchFamily="2" charset="2"/>
              <a:buChar char="§"/>
            </a:pPr>
            <a:r>
              <a:rPr lang="es-CL" sz="1600" dirty="0">
                <a:solidFill>
                  <a:schemeClr val="accent5"/>
                </a:solidFill>
                <a:latin typeface="Montserrat" panose="00000500000000000000" pitchFamily="2" charset="0"/>
              </a:rPr>
              <a:t>Protección de la </a:t>
            </a:r>
            <a:r>
              <a:rPr lang="es-CL" sz="1600" b="1" dirty="0">
                <a:solidFill>
                  <a:srgbClr val="00B050"/>
                </a:solidFill>
                <a:latin typeface="Montserrat" panose="00000500000000000000" pitchFamily="2" charset="0"/>
              </a:rPr>
              <a:t>INDEPENDENCIA JUDICIAL </a:t>
            </a:r>
            <a:r>
              <a:rPr lang="es-CL" sz="1600" dirty="0">
                <a:solidFill>
                  <a:schemeClr val="accent5"/>
                </a:solidFill>
                <a:latin typeface="Montserrat" panose="00000500000000000000" pitchFamily="2" charset="0"/>
              </a:rPr>
              <a:t>frente a los ataques del Poder.</a:t>
            </a:r>
          </a:p>
          <a:p>
            <a:pPr marL="285750" indent="-285750" algn="just">
              <a:buFont typeface="Wingdings" pitchFamily="2" charset="2"/>
              <a:buChar char="§"/>
            </a:pPr>
            <a:endParaRPr lang="es-CL" sz="1600" dirty="0">
              <a:solidFill>
                <a:schemeClr val="accent5"/>
              </a:solidFill>
              <a:latin typeface="Montserrat" panose="00000500000000000000" pitchFamily="2" charset="0"/>
            </a:endParaRPr>
          </a:p>
          <a:p>
            <a:pPr marL="285750" indent="-285750" algn="just">
              <a:buFont typeface="Wingdings" pitchFamily="2" charset="2"/>
              <a:buChar char="§"/>
            </a:pPr>
            <a:r>
              <a:rPr lang="es-CL" sz="1600" dirty="0">
                <a:solidFill>
                  <a:schemeClr val="accent5"/>
                </a:solidFill>
                <a:latin typeface="Montserrat" panose="00000500000000000000" pitchFamily="2" charset="0"/>
              </a:rPr>
              <a:t>Gran desafío para la Abogacía Argentina porque está en juego la vigencia de la Constitución Nacional y para ala abogacía laboralista porque el conjunto normativo analizado desprotege el trabajo tutelado por aquella.</a:t>
            </a:r>
          </a:p>
          <a:p>
            <a:pPr marL="285750" indent="-285750" algn="just">
              <a:buFont typeface="Wingdings" pitchFamily="2" charset="2"/>
              <a:buChar char="§"/>
            </a:pPr>
            <a:endParaRPr lang="es-CL" sz="1600" dirty="0">
              <a:solidFill>
                <a:schemeClr val="accent5"/>
              </a:solidFill>
              <a:latin typeface="Montserrat" panose="00000500000000000000" pitchFamily="2" charset="0"/>
            </a:endParaRPr>
          </a:p>
        </p:txBody>
      </p:sp>
    </p:spTree>
    <p:extLst>
      <p:ext uri="{BB962C8B-B14F-4D97-AF65-F5344CB8AC3E}">
        <p14:creationId xmlns:p14="http://schemas.microsoft.com/office/powerpoint/2010/main" val="361991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3F94FB-6CB6-30DC-2756-D356901A61D7}"/>
              </a:ext>
            </a:extLst>
          </p:cNvPr>
          <p:cNvSpPr>
            <a:spLocks noGrp="1"/>
          </p:cNvSpPr>
          <p:nvPr>
            <p:ph type="title"/>
          </p:nvPr>
        </p:nvSpPr>
        <p:spPr>
          <a:xfrm>
            <a:off x="104173" y="92597"/>
            <a:ext cx="8961170" cy="1570774"/>
          </a:xfrm>
        </p:spPr>
        <p:txBody>
          <a:bodyPr/>
          <a:lstStyle/>
          <a:p>
            <a:pPr>
              <a:lnSpc>
                <a:spcPct val="107000"/>
              </a:lnSpc>
              <a:spcAft>
                <a:spcPts val="800"/>
              </a:spcAft>
            </a:pP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s-ES" sz="1600" dirty="0">
                <a:solidFill>
                  <a:srgbClr val="FF0000"/>
                </a:solidFill>
                <a:effectLst/>
                <a:latin typeface="Comic Sans MS" panose="030F0702030302020204" pitchFamily="66" charset="0"/>
                <a:ea typeface="Times New Roman" panose="02020603050405020304" pitchFamily="18" charset="0"/>
                <a:cs typeface="Times New Roman" panose="02020603050405020304" pitchFamily="18" charset="0"/>
              </a:rPr>
              <a:t>…</a:t>
            </a:r>
            <a:r>
              <a:rPr lang="es-CL" sz="1600" b="0" i="1" dirty="0">
                <a:solidFill>
                  <a:srgbClr val="FF0000"/>
                </a:solidFill>
                <a:latin typeface="Comic Sans MS" panose="030F0702030302020204" pitchFamily="66" charset="0"/>
              </a:rPr>
              <a:t>La regresividad de la reforma laboral y las represalias ante la queja social desalienta la protesta…el miedo paraliza, afecta la libertad ontológicamente…y también sindicalmente … es el objetivo no confesado de las normas analizadas, pero crece la esperanza en la recuperación  del orden jurídico constitucional y democrático frente a la crisis económica, social y de los valores…</a:t>
            </a:r>
            <a:r>
              <a:rPr lang="es-E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br>
              <a:rPr lang="es-ES" sz="1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s-E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s-ES" sz="1200" i="1" dirty="0"/>
              <a:t>los derechos constitucionales tienen un contenido que lo proporciona la propia Constitución. La Constitución Nacional NO enuncia derechos huecos, a ser llenados de cualquier modo por el legislador, ni resulta ser un promisorio conjunto de sabios consejos.”</a:t>
            </a:r>
            <a:r>
              <a:rPr lang="es-ES" sz="1200" dirty="0"/>
              <a:t> (CSJN, “</a:t>
            </a:r>
            <a:r>
              <a:rPr lang="es-ES" sz="1200" dirty="0" err="1"/>
              <a:t>Vizzotti</a:t>
            </a:r>
            <a:r>
              <a:rPr lang="es-ES" sz="1200" dirty="0"/>
              <a:t>”, 2004)</a:t>
            </a:r>
            <a:br>
              <a:rPr lang="es-ES" sz="1200" dirty="0"/>
            </a:br>
            <a:r>
              <a:rPr lang="es-E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es-E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s-ES" sz="1000" b="0" i="1"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000" b="0" i="1" dirty="0">
                <a:solidFill>
                  <a:srgbClr val="7030A0"/>
                </a:solidFill>
                <a:effectLst/>
                <a:latin typeface="Montserrat" panose="00000500000000000000" pitchFamily="2" charset="0"/>
                <a:ea typeface="Times New Roman" panose="02020603050405020304" pitchFamily="18" charset="0"/>
                <a:cs typeface="Times New Roman" panose="02020603050405020304" pitchFamily="18" charset="0"/>
              </a:rPr>
              <a:t>	</a:t>
            </a:r>
            <a:r>
              <a:rPr lang="es-ES" sz="1000" b="0" i="1" dirty="0">
                <a:solidFill>
                  <a:srgbClr val="7030A0"/>
                </a:solidFill>
                <a:latin typeface="Montserrat" panose="00000500000000000000" pitchFamily="2" charset="0"/>
                <a:ea typeface="Times New Roman" panose="02020603050405020304" pitchFamily="18" charset="0"/>
                <a:cs typeface="Times New Roman" panose="02020603050405020304" pitchFamily="18" charset="0"/>
              </a:rPr>
              <a:t>                                                                                                    </a:t>
            </a:r>
            <a:r>
              <a:rPr lang="es-ES" sz="20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Gracias por tu atención ! </a:t>
            </a:r>
            <a:r>
              <a:rPr lang="es-ES" sz="2000" dirty="0">
                <a:latin typeface="Montserrat" panose="00000500000000000000" pitchFamily="2" charset="0"/>
                <a:ea typeface="Calibri" panose="020F0502020204030204" pitchFamily="34" charset="0"/>
                <a:cs typeface="Times New Roman" panose="02020603050405020304" pitchFamily="18" charset="0"/>
              </a:rPr>
              <a:t/>
            </a:r>
            <a:br>
              <a:rPr lang="es-ES" sz="2000" dirty="0">
                <a:latin typeface="Montserrat" panose="00000500000000000000" pitchFamily="2" charset="0"/>
                <a:ea typeface="Calibri" panose="020F0502020204030204" pitchFamily="34" charset="0"/>
                <a:cs typeface="Times New Roman" panose="02020603050405020304" pitchFamily="18" charset="0"/>
              </a:rPr>
            </a:br>
            <a:r>
              <a:rPr lang="es-ES" sz="2000" dirty="0">
                <a:latin typeface="Montserrat" panose="00000500000000000000" pitchFamily="2" charset="0"/>
                <a:ea typeface="Calibri" panose="020F0502020204030204" pitchFamily="34" charset="0"/>
                <a:cs typeface="Times New Roman" panose="02020603050405020304" pitchFamily="18" charset="0"/>
              </a:rPr>
              <a:t/>
            </a:r>
            <a:br>
              <a:rPr lang="es-ES" sz="2000" dirty="0">
                <a:latin typeface="Montserrat" panose="00000500000000000000" pitchFamily="2" charset="0"/>
                <a:ea typeface="Calibri" panose="020F0502020204030204" pitchFamily="34" charset="0"/>
                <a:cs typeface="Times New Roman" panose="02020603050405020304" pitchFamily="18" charset="0"/>
              </a:rPr>
            </a:br>
            <a:r>
              <a:rPr lang="es-ES" sz="2000" dirty="0">
                <a:latin typeface="Montserrat" panose="00000500000000000000" pitchFamily="2" charset="0"/>
                <a:ea typeface="Calibri" panose="020F0502020204030204" pitchFamily="34" charset="0"/>
                <a:cs typeface="Times New Roman" panose="02020603050405020304" pitchFamily="18" charset="0"/>
              </a:rPr>
              <a:t>                                                                   </a:t>
            </a:r>
            <a:r>
              <a:rPr lang="es-ES" sz="1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s-ES" sz="900" b="0" dirty="0">
                <a:solidFill>
                  <a:schemeClr val="tx1"/>
                </a:solidFill>
              </a:rPr>
              <a:t>Consideraciones </a:t>
            </a:r>
            <a:r>
              <a:rPr lang="es-ES" sz="900" b="0" dirty="0">
                <a:solidFill>
                  <a:schemeClr val="tx1"/>
                </a:solidFill>
                <a:latin typeface="Montserrat" panose="00000500000000000000" pitchFamily="2" charset="0"/>
              </a:rPr>
              <a:t> </a:t>
            </a:r>
            <a:r>
              <a:rPr lang="es-ES" sz="900" b="0" dirty="0">
                <a:solidFill>
                  <a:srgbClr val="000000"/>
                </a:solidFill>
                <a:latin typeface="Montserrat" panose="00000500000000000000" pitchFamily="2" charset="0"/>
              </a:rPr>
              <a:t>n</a:t>
            </a:r>
            <a:r>
              <a:rPr lang="es-ES" sz="900" b="0" dirty="0">
                <a:solidFill>
                  <a:srgbClr val="000000"/>
                </a:solidFill>
                <a:effectLst/>
                <a:latin typeface="Montserrat" panose="00000500000000000000" pitchFamily="2" charset="0"/>
                <a:ea typeface="Times New Roman" panose="02020603050405020304" pitchFamily="18" charset="0"/>
              </a:rPr>
              <a:t>ota publicada en  </a:t>
            </a:r>
            <a:r>
              <a:rPr lang="es-ES" sz="900" dirty="0">
                <a:solidFill>
                  <a:srgbClr val="000000"/>
                </a:solidFill>
                <a:effectLst/>
                <a:latin typeface="Montserrat" panose="00000500000000000000" pitchFamily="2" charset="0"/>
                <a:ea typeface="Times New Roman" panose="02020603050405020304" pitchFamily="18" charset="0"/>
              </a:rPr>
              <a:t>luisraffaghelli.blogspot.com</a:t>
            </a:r>
            <a:r>
              <a:rPr lang="es-ES" sz="900" b="0" dirty="0">
                <a:solidFill>
                  <a:srgbClr val="000000"/>
                </a:solidFill>
                <a:effectLst/>
                <a:latin typeface="Montserrat" panose="00000500000000000000" pitchFamily="2" charset="0"/>
                <a:ea typeface="Times New Roman" panose="02020603050405020304" pitchFamily="18" charset="0"/>
              </a:rPr>
              <a:t/>
            </a:r>
            <a:br>
              <a:rPr lang="es-ES" sz="900" b="0" dirty="0">
                <a:solidFill>
                  <a:srgbClr val="000000"/>
                </a:solidFill>
                <a:effectLst/>
                <a:latin typeface="Montserrat" panose="00000500000000000000" pitchFamily="2" charset="0"/>
                <a:ea typeface="Times New Roman" panose="02020603050405020304" pitchFamily="18" charset="0"/>
              </a:rPr>
            </a:br>
            <a:r>
              <a:rPr lang="es-ES" sz="900" b="0" i="1" dirty="0"/>
              <a:t/>
            </a:r>
            <a:br>
              <a:rPr lang="es-ES" sz="900" b="0" i="1" dirty="0"/>
            </a:br>
            <a:r>
              <a:rPr lang="es-ES" i="1" dirty="0"/>
              <a:t/>
            </a:r>
            <a:br>
              <a:rPr lang="es-ES" i="1" dirty="0"/>
            </a:br>
            <a:endParaRPr lang="es-ES" i="1" dirty="0"/>
          </a:p>
        </p:txBody>
      </p:sp>
    </p:spTree>
    <p:extLst>
      <p:ext uri="{BB962C8B-B14F-4D97-AF65-F5344CB8AC3E}">
        <p14:creationId xmlns:p14="http://schemas.microsoft.com/office/powerpoint/2010/main" val="132976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lementos multimedia en línea 1" title="Presentación OC 31: Contenido y alcance del derecho al cuidado y su interrelación con otros derechos">
            <a:hlinkClick r:id="" action="ppaction://media"/>
            <a:extLst>
              <a:ext uri="{FF2B5EF4-FFF2-40B4-BE49-F238E27FC236}">
                <a16:creationId xmlns:a16="http://schemas.microsoft.com/office/drawing/2014/main" id="{39C6EC15-FE2A-2568-9680-0133828A42E7}"/>
              </a:ext>
            </a:extLst>
          </p:cNvPr>
          <p:cNvPicPr>
            <a:picLocks noRot="1" noChangeAspect="1"/>
          </p:cNvPicPr>
          <p:nvPr>
            <a:videoFile r:link="rId1"/>
          </p:nvPr>
        </p:nvPicPr>
        <p:blipFill>
          <a:blip r:embed="rId4"/>
          <a:stretch>
            <a:fillRect/>
          </a:stretch>
        </p:blipFill>
        <p:spPr>
          <a:xfrm>
            <a:off x="19050" y="-2597428"/>
            <a:ext cx="9104313" cy="7740928"/>
          </a:xfrm>
          <a:prstGeom prst="rect">
            <a:avLst/>
          </a:prstGeom>
        </p:spPr>
      </p:pic>
    </p:spTree>
    <p:extLst>
      <p:ext uri="{BB962C8B-B14F-4D97-AF65-F5344CB8AC3E}">
        <p14:creationId xmlns:p14="http://schemas.microsoft.com/office/powerpoint/2010/main" val="122217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20"/>
          <p:cNvPicPr preferRelativeResize="0"/>
          <p:nvPr/>
        </p:nvPicPr>
        <p:blipFill>
          <a:blip r:embed="rId3">
            <a:alphaModFix/>
          </a:blip>
          <a:stretch>
            <a:fillRect/>
          </a:stretch>
        </p:blipFill>
        <p:spPr>
          <a:xfrm>
            <a:off x="2432600" y="967200"/>
            <a:ext cx="4889776" cy="350587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5D54E2-4C81-F93D-CF49-DCD4EA85D38D}"/>
              </a:ext>
            </a:extLst>
          </p:cNvPr>
          <p:cNvSpPr>
            <a:spLocks noGrp="1"/>
          </p:cNvSpPr>
          <p:nvPr>
            <p:ph type="title"/>
          </p:nvPr>
        </p:nvSpPr>
        <p:spPr>
          <a:xfrm>
            <a:off x="3657600" y="2227050"/>
            <a:ext cx="5367130" cy="841800"/>
          </a:xfrm>
        </p:spPr>
        <p:txBody>
          <a:bodyPr/>
          <a:lstStyle/>
          <a:p>
            <a:pPr algn="l"/>
            <a:r>
              <a:rPr lang="es-ES" sz="2000" dirty="0"/>
              <a:t>Otros aspectos de la Reforma Laboral</a:t>
            </a:r>
          </a:p>
        </p:txBody>
      </p:sp>
      <p:sp>
        <p:nvSpPr>
          <p:cNvPr id="3" name="Subtítulo 2">
            <a:extLst>
              <a:ext uri="{FF2B5EF4-FFF2-40B4-BE49-F238E27FC236}">
                <a16:creationId xmlns:a16="http://schemas.microsoft.com/office/drawing/2014/main" id="{EFABEC28-02F2-AFC6-D40D-1E4E2D284332}"/>
              </a:ext>
            </a:extLst>
          </p:cNvPr>
          <p:cNvSpPr>
            <a:spLocks noGrp="1"/>
          </p:cNvSpPr>
          <p:nvPr>
            <p:ph type="subTitle" idx="1"/>
          </p:nvPr>
        </p:nvSpPr>
        <p:spPr/>
        <p:txBody>
          <a:bodyPr/>
          <a:lstStyle/>
          <a:p>
            <a:endParaRPr lang="es-ES" dirty="0"/>
          </a:p>
        </p:txBody>
      </p:sp>
      <p:sp>
        <p:nvSpPr>
          <p:cNvPr id="4" name="Título 3">
            <a:extLst>
              <a:ext uri="{FF2B5EF4-FFF2-40B4-BE49-F238E27FC236}">
                <a16:creationId xmlns:a16="http://schemas.microsoft.com/office/drawing/2014/main" id="{69BAE5D4-9C7A-D671-444D-2D161487001D}"/>
              </a:ext>
            </a:extLst>
          </p:cNvPr>
          <p:cNvSpPr>
            <a:spLocks noGrp="1"/>
          </p:cNvSpPr>
          <p:nvPr>
            <p:ph type="title" idx="2"/>
          </p:nvPr>
        </p:nvSpPr>
        <p:spPr/>
        <p:txBody>
          <a:bodyPr/>
          <a:lstStyle/>
          <a:p>
            <a:pPr algn="ctr"/>
            <a:r>
              <a:rPr lang="es-ES" sz="2800" dirty="0">
                <a:solidFill>
                  <a:schemeClr val="accent5"/>
                </a:solidFill>
              </a:rPr>
              <a:t>Anexos</a:t>
            </a:r>
          </a:p>
        </p:txBody>
      </p:sp>
    </p:spTree>
    <p:extLst>
      <p:ext uri="{BB962C8B-B14F-4D97-AF65-F5344CB8AC3E}">
        <p14:creationId xmlns:p14="http://schemas.microsoft.com/office/powerpoint/2010/main" val="142579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F274BE-DD15-76CF-64D8-073BE6B9DC27}"/>
              </a:ext>
            </a:extLst>
          </p:cNvPr>
          <p:cNvSpPr>
            <a:spLocks noGrp="1"/>
          </p:cNvSpPr>
          <p:nvPr>
            <p:ph type="title"/>
          </p:nvPr>
        </p:nvSpPr>
        <p:spPr/>
        <p:txBody>
          <a:bodyPr/>
          <a:lstStyle/>
          <a:p>
            <a:r>
              <a:rPr lang="es-ES" dirty="0"/>
              <a:t/>
            </a:r>
            <a:br>
              <a:rPr lang="es-ES" dirty="0"/>
            </a:br>
            <a:r>
              <a:rPr lang="es-ES" dirty="0"/>
              <a:t>Resoluciones de los órganos de la OIT</a:t>
            </a:r>
          </a:p>
        </p:txBody>
      </p:sp>
      <p:sp>
        <p:nvSpPr>
          <p:cNvPr id="4" name="CuadroTexto 3">
            <a:extLst>
              <a:ext uri="{FF2B5EF4-FFF2-40B4-BE49-F238E27FC236}">
                <a16:creationId xmlns:a16="http://schemas.microsoft.com/office/drawing/2014/main" id="{D4A41542-FC3C-0BF0-69FB-F1C3A69DFB1B}"/>
              </a:ext>
            </a:extLst>
          </p:cNvPr>
          <p:cNvSpPr txBox="1"/>
          <p:nvPr/>
        </p:nvSpPr>
        <p:spPr>
          <a:xfrm>
            <a:off x="118873" y="1702649"/>
            <a:ext cx="8869680" cy="3077766"/>
          </a:xfrm>
          <a:prstGeom prst="rect">
            <a:avLst/>
          </a:prstGeom>
          <a:noFill/>
        </p:spPr>
        <p:txBody>
          <a:bodyPr wrap="square">
            <a:spAutoFit/>
          </a:bodyPr>
          <a:lstStyle/>
          <a:p>
            <a:pPr algn="just"/>
            <a:r>
              <a:rPr lang="es-ES" sz="1600" dirty="0">
                <a:solidFill>
                  <a:schemeClr val="accent5"/>
                </a:solidFill>
                <a:latin typeface="Montserrat" panose="00000500000000000000" pitchFamily="2" charset="0"/>
              </a:rPr>
              <a:t>“…</a:t>
            </a:r>
            <a:r>
              <a:rPr lang="es-ES" sz="1600" i="1" dirty="0">
                <a:solidFill>
                  <a:schemeClr val="accent5"/>
                </a:solidFill>
                <a:latin typeface="Montserrat" panose="00000500000000000000" pitchFamily="2" charset="0"/>
              </a:rPr>
              <a:t>Los </a:t>
            </a:r>
            <a:r>
              <a:rPr lang="es-ES" sz="1600" b="1" i="1" dirty="0">
                <a:solidFill>
                  <a:srgbClr val="FF0000"/>
                </a:solidFill>
                <a:latin typeface="Montserrat" panose="00000500000000000000" pitchFamily="2" charset="0"/>
              </a:rPr>
              <a:t>piquetes de huelga y la ocupación </a:t>
            </a:r>
            <a:r>
              <a:rPr lang="es-ES" sz="1600" i="1" dirty="0">
                <a:solidFill>
                  <a:schemeClr val="accent5"/>
                </a:solidFill>
                <a:latin typeface="Montserrat" panose="00000500000000000000" pitchFamily="2" charset="0"/>
              </a:rPr>
              <a:t>de los lugares de trabajo </a:t>
            </a:r>
            <a:r>
              <a:rPr lang="es-ES" sz="1600" b="1" i="1" dirty="0">
                <a:solidFill>
                  <a:schemeClr val="accent5"/>
                </a:solidFill>
                <a:latin typeface="Montserrat" panose="00000500000000000000" pitchFamily="2" charset="0"/>
              </a:rPr>
              <a:t>deberían estar permitidos</a:t>
            </a:r>
            <a:r>
              <a:rPr lang="es-ES" sz="1600" i="1" dirty="0">
                <a:solidFill>
                  <a:schemeClr val="accent5"/>
                </a:solidFill>
                <a:latin typeface="Montserrat" panose="00000500000000000000" pitchFamily="2" charset="0"/>
              </a:rPr>
              <a:t>, siempre que estas acciones se desarrollen </a:t>
            </a:r>
            <a:r>
              <a:rPr lang="es-ES" sz="1600" b="1" i="1" dirty="0">
                <a:solidFill>
                  <a:schemeClr val="accent5"/>
                </a:solidFill>
                <a:latin typeface="Montserrat" panose="00000500000000000000" pitchFamily="2" charset="0"/>
              </a:rPr>
              <a:t>pacíficamente</a:t>
            </a:r>
            <a:r>
              <a:rPr lang="es-ES" sz="1600" i="1" dirty="0">
                <a:solidFill>
                  <a:schemeClr val="accent5"/>
                </a:solidFill>
                <a:latin typeface="Montserrat" panose="00000500000000000000" pitchFamily="2" charset="0"/>
              </a:rPr>
              <a:t>”…el solo hecho de participar en un piquete de huelga y de incitar, abierta pero pacíficamente, a los otros trabajadores a no ocupar sus puestos de trabajo </a:t>
            </a:r>
            <a:r>
              <a:rPr lang="es-ES" sz="1600" b="1" i="1" dirty="0">
                <a:solidFill>
                  <a:schemeClr val="accent5"/>
                </a:solidFill>
                <a:latin typeface="Montserrat" panose="00000500000000000000" pitchFamily="2" charset="0"/>
              </a:rPr>
              <a:t>no puede ser considerada una acción ilegítima</a:t>
            </a:r>
            <a:r>
              <a:rPr lang="es-ES" sz="1600" i="1" dirty="0">
                <a:solidFill>
                  <a:schemeClr val="accent5"/>
                </a:solidFill>
                <a:latin typeface="Montserrat" panose="00000500000000000000" pitchFamily="2" charset="0"/>
              </a:rPr>
              <a:t>…”</a:t>
            </a:r>
          </a:p>
          <a:p>
            <a:pPr marL="285750" indent="-285750">
              <a:buFont typeface="Arial" panose="020B0604020202020204" pitchFamily="34" charset="0"/>
              <a:buChar char="•"/>
            </a:pPr>
            <a:endParaRPr lang="es-ES" sz="1200" i="1" dirty="0">
              <a:solidFill>
                <a:schemeClr val="accent5"/>
              </a:solidFill>
              <a:latin typeface="Montserrat" panose="00000500000000000000" pitchFamily="2" charset="0"/>
            </a:endParaRPr>
          </a:p>
          <a:p>
            <a:r>
              <a:rPr lang="es-ES" sz="1200" dirty="0">
                <a:solidFill>
                  <a:schemeClr val="accent5"/>
                </a:solidFill>
                <a:latin typeface="Montserrat" panose="00000500000000000000" pitchFamily="2" charset="0"/>
              </a:rPr>
              <a:t> </a:t>
            </a:r>
          </a:p>
          <a:p>
            <a:r>
              <a:rPr lang="es-ES" b="1" dirty="0">
                <a:solidFill>
                  <a:schemeClr val="accent5"/>
                </a:solidFill>
                <a:latin typeface="Montserrat" panose="00000500000000000000" pitchFamily="2" charset="0"/>
              </a:rPr>
              <a:t>P</a:t>
            </a:r>
            <a:r>
              <a:rPr lang="es-ES" b="1" dirty="0">
                <a:solidFill>
                  <a:srgbClr val="FF0000"/>
                </a:solidFill>
                <a:latin typeface="Montserrat" panose="00000500000000000000" pitchFamily="2" charset="0"/>
              </a:rPr>
              <a:t>aralización intempestiva, trabajo a reglamento, huelga de brazos caídos, ocupación de la empresa…</a:t>
            </a:r>
          </a:p>
          <a:p>
            <a:endParaRPr lang="es-ES" b="1" dirty="0">
              <a:solidFill>
                <a:srgbClr val="FF0000"/>
              </a:solidFill>
              <a:latin typeface="Montserrat" panose="00000500000000000000" pitchFamily="2" charset="0"/>
            </a:endParaRPr>
          </a:p>
          <a:p>
            <a:r>
              <a:rPr lang="es-ES" sz="1200" b="1"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rPr>
              <a:t>*Recopilación de Decisiones y Principios OIT</a:t>
            </a:r>
            <a:r>
              <a:rPr lang="es-ES" sz="1200"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rPr>
              <a:t>– sanciones en masa – 6° Edición  del CLS OIT 2018 Casos 2929, 3008, 3018 y 3032. </a:t>
            </a:r>
          </a:p>
          <a:p>
            <a:r>
              <a:rPr lang="es-ES" sz="1200" b="1" dirty="0">
                <a:solidFill>
                  <a:srgbClr val="0070C0"/>
                </a:solidFill>
                <a:latin typeface="Montserrat" panose="00000500000000000000" pitchFamily="2" charset="0"/>
                <a:ea typeface="Calibri" panose="020F0502020204030204" pitchFamily="34" charset="0"/>
                <a:cs typeface="Times New Roman" panose="02020603050405020304" pitchFamily="18" charset="0"/>
              </a:rPr>
              <a:t>*OIT </a:t>
            </a:r>
            <a:r>
              <a:rPr lang="es-ES" sz="1200" dirty="0">
                <a:solidFill>
                  <a:srgbClr val="0070C0"/>
                </a:solidFill>
                <a:latin typeface="Montserrat" panose="00000500000000000000" pitchFamily="2" charset="0"/>
                <a:ea typeface="Calibri" panose="020F0502020204030204" pitchFamily="34" charset="0"/>
                <a:cs typeface="Times New Roman" panose="02020603050405020304" pitchFamily="18" charset="0"/>
              </a:rPr>
              <a:t>Estudio General Libertad Sindical y negociación colectiva, Ginebra 1994. </a:t>
            </a:r>
            <a:endParaRPr lang="es-ES" sz="1200" b="1"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endParaRPr>
          </a:p>
          <a:p>
            <a:r>
              <a:rPr lang="es-ES" sz="1200" dirty="0">
                <a:solidFill>
                  <a:schemeClr val="accent5"/>
                </a:solidFill>
                <a:latin typeface="Montserrat" panose="00000500000000000000" pitchFamily="2" charset="0"/>
              </a:rPr>
              <a:t>* </a:t>
            </a:r>
            <a:r>
              <a:rPr lang="es-ES" sz="1200" b="1" dirty="0">
                <a:solidFill>
                  <a:schemeClr val="accent5"/>
                </a:solidFill>
                <a:latin typeface="Montserrat" panose="00000500000000000000" pitchFamily="2" charset="0"/>
              </a:rPr>
              <a:t>CLS caso 2699</a:t>
            </a:r>
            <a:r>
              <a:rPr lang="es-ES" sz="1200" dirty="0">
                <a:solidFill>
                  <a:schemeClr val="accent5"/>
                </a:solidFill>
                <a:latin typeface="Montserrat" panose="00000500000000000000" pitchFamily="2" charset="0"/>
              </a:rPr>
              <a:t>”Observación a </a:t>
            </a:r>
            <a:r>
              <a:rPr lang="es-ES" sz="1200" b="1" dirty="0">
                <a:solidFill>
                  <a:srgbClr val="00B050"/>
                </a:solidFill>
                <a:effectLst>
                  <a:outerShdw blurRad="38100" dist="38100" dir="2700000" algn="tl">
                    <a:srgbClr val="000000">
                      <a:alpha val="43137"/>
                    </a:srgbClr>
                  </a:outerShdw>
                </a:effectLst>
                <a:latin typeface="Montserrat" panose="00000500000000000000" pitchFamily="2" charset="0"/>
              </a:rPr>
              <a:t>Uruguay</a:t>
            </a:r>
            <a:r>
              <a:rPr lang="es-ES" sz="1200" dirty="0">
                <a:solidFill>
                  <a:schemeClr val="accent5"/>
                </a:solidFill>
                <a:latin typeface="Montserrat" panose="00000500000000000000" pitchFamily="2" charset="0"/>
              </a:rPr>
              <a:t> por ocupación  de la empresa y derecho al ingreso de sus directivos”</a:t>
            </a:r>
          </a:p>
        </p:txBody>
      </p:sp>
      <p:pic>
        <p:nvPicPr>
          <p:cNvPr id="5" name="Imagen 4">
            <a:extLst>
              <a:ext uri="{FF2B5EF4-FFF2-40B4-BE49-F238E27FC236}">
                <a16:creationId xmlns:a16="http://schemas.microsoft.com/office/drawing/2014/main" id="{52E8A3A3-7842-1C1F-8FA6-88DDEA0ACC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4129" y="115747"/>
            <a:ext cx="1012723" cy="706056"/>
          </a:xfrm>
          <a:prstGeom prst="rect">
            <a:avLst/>
          </a:prstGeom>
          <a:noFill/>
        </p:spPr>
      </p:pic>
    </p:spTree>
    <p:extLst>
      <p:ext uri="{BB962C8B-B14F-4D97-AF65-F5344CB8AC3E}">
        <p14:creationId xmlns:p14="http://schemas.microsoft.com/office/powerpoint/2010/main" val="417385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13D7B4-E732-31A4-19AD-CDA16249728C}"/>
              </a:ext>
            </a:extLst>
          </p:cNvPr>
          <p:cNvSpPr>
            <a:spLocks noGrp="1"/>
          </p:cNvSpPr>
          <p:nvPr>
            <p:ph type="title"/>
          </p:nvPr>
        </p:nvSpPr>
        <p:spPr/>
        <p:txBody>
          <a:bodyPr/>
          <a:lstStyle/>
          <a:p>
            <a:pPr algn="ctr"/>
            <a:r>
              <a:rPr lang="es-ES" sz="2400" dirty="0"/>
              <a:t>	Derecho de huelga y la OIT</a:t>
            </a:r>
          </a:p>
        </p:txBody>
      </p:sp>
      <p:sp>
        <p:nvSpPr>
          <p:cNvPr id="4" name="CuadroTexto 3">
            <a:extLst>
              <a:ext uri="{FF2B5EF4-FFF2-40B4-BE49-F238E27FC236}">
                <a16:creationId xmlns:a16="http://schemas.microsoft.com/office/drawing/2014/main" id="{180456BE-9D07-C392-347C-81440DDD5035}"/>
              </a:ext>
            </a:extLst>
          </p:cNvPr>
          <p:cNvSpPr txBox="1"/>
          <p:nvPr/>
        </p:nvSpPr>
        <p:spPr>
          <a:xfrm>
            <a:off x="254643" y="1377387"/>
            <a:ext cx="8380072" cy="2708434"/>
          </a:xfrm>
          <a:prstGeom prst="rect">
            <a:avLst/>
          </a:prstGeom>
          <a:noFill/>
        </p:spPr>
        <p:txBody>
          <a:bodyPr wrap="square">
            <a:spAutoFit/>
          </a:bodyPr>
          <a:lstStyle/>
          <a:p>
            <a:pPr algn="just"/>
            <a:endParaRPr lang="es-ES" sz="1600" i="1" dirty="0">
              <a:solidFill>
                <a:schemeClr val="accent5"/>
              </a:solidFill>
              <a:latin typeface="Montserrat" panose="00000500000000000000" pitchFamily="2" charset="0"/>
            </a:endParaRPr>
          </a:p>
          <a:p>
            <a:pPr algn="just"/>
            <a:r>
              <a:rPr lang="es-ES" sz="1800" i="1" dirty="0">
                <a:solidFill>
                  <a:schemeClr val="accent5"/>
                </a:solidFill>
                <a:latin typeface="Montserrat" panose="00000500000000000000" pitchFamily="2" charset="0"/>
              </a:rPr>
              <a:t>*…El </a:t>
            </a:r>
            <a:r>
              <a:rPr lang="es-ES" sz="1800" i="1" dirty="0">
                <a:solidFill>
                  <a:schemeClr val="accent5"/>
                </a:solidFill>
                <a:effectLst>
                  <a:outerShdw blurRad="38100" dist="38100" dir="2700000" algn="tl">
                    <a:srgbClr val="000000">
                      <a:alpha val="43137"/>
                    </a:srgbClr>
                  </a:outerShdw>
                </a:effectLst>
                <a:latin typeface="Montserrat" panose="00000500000000000000" pitchFamily="2" charset="0"/>
              </a:rPr>
              <a:t>derecho de huelga es corolario indisociable del derecho de sindicación </a:t>
            </a:r>
            <a:r>
              <a:rPr lang="es-ES" sz="1800" i="1" dirty="0">
                <a:solidFill>
                  <a:schemeClr val="accent5"/>
                </a:solidFill>
                <a:latin typeface="Montserrat" panose="00000500000000000000" pitchFamily="2" charset="0"/>
              </a:rPr>
              <a:t>protegido por el Co 87 … en consecuencia, constituye uno de los medios esenciales de que disponen los sindicatos para promover y defender sus intereses profesionales…”</a:t>
            </a:r>
          </a:p>
          <a:p>
            <a:pPr marL="285750" indent="-285750" algn="just">
              <a:buFont typeface="Arial" panose="020B0604020202020204" pitchFamily="34" charset="0"/>
              <a:buChar char="•"/>
            </a:pPr>
            <a:endParaRPr lang="es-ES" sz="1800" i="1" dirty="0">
              <a:solidFill>
                <a:schemeClr val="accent5"/>
              </a:solidFill>
              <a:latin typeface="Montserrat" panose="00000500000000000000" pitchFamily="2" charset="0"/>
            </a:endParaRPr>
          </a:p>
          <a:p>
            <a:pPr marL="285750" indent="-285750" algn="just">
              <a:buFont typeface="Arial" panose="020B0604020202020204" pitchFamily="34" charset="0"/>
              <a:buChar char="•"/>
            </a:pPr>
            <a:endParaRPr lang="es-ES" sz="1600" i="1" dirty="0">
              <a:solidFill>
                <a:schemeClr val="accent5"/>
              </a:solidFill>
              <a:latin typeface="Montserrat" panose="00000500000000000000" pitchFamily="2" charset="0"/>
            </a:endParaRPr>
          </a:p>
          <a:p>
            <a:pPr marL="285750" indent="-285750" algn="just">
              <a:buFont typeface="Arial" panose="020B0604020202020204" pitchFamily="34" charset="0"/>
              <a:buChar char="•"/>
            </a:pPr>
            <a:endParaRPr lang="es-ES" sz="1600" i="1" dirty="0">
              <a:solidFill>
                <a:schemeClr val="accent5"/>
              </a:solidFill>
              <a:latin typeface="Montserrat" panose="00000500000000000000" pitchFamily="2" charset="0"/>
            </a:endParaRPr>
          </a:p>
          <a:p>
            <a:pPr algn="just"/>
            <a:r>
              <a:rPr lang="es-ES" sz="1200" dirty="0">
                <a:latin typeface="Montserrat" panose="00000500000000000000" pitchFamily="2" charset="0"/>
              </a:rPr>
              <a:t>*OIT, Libertad sindical. </a:t>
            </a:r>
            <a:r>
              <a:rPr lang="es-ES" sz="1200" dirty="0">
                <a:effectLst>
                  <a:outerShdw blurRad="38100" dist="38100" dir="2700000" algn="tl">
                    <a:srgbClr val="000000">
                      <a:alpha val="43137"/>
                    </a:srgbClr>
                  </a:outerShdw>
                </a:effectLst>
                <a:latin typeface="Montserrat" panose="00000500000000000000" pitchFamily="2" charset="0"/>
              </a:rPr>
              <a:t>Recopilación de decisiones y principios </a:t>
            </a:r>
            <a:r>
              <a:rPr lang="es-ES" sz="1200" dirty="0">
                <a:latin typeface="Montserrat" panose="00000500000000000000" pitchFamily="2" charset="0"/>
              </a:rPr>
              <a:t>del </a:t>
            </a:r>
            <a:r>
              <a:rPr lang="es-ES" sz="1200" b="1" dirty="0">
                <a:latin typeface="Montserrat" panose="00000500000000000000" pitchFamily="2" charset="0"/>
              </a:rPr>
              <a:t>Comité de Libertad Sindical </a:t>
            </a:r>
            <a:r>
              <a:rPr lang="es-ES" sz="1200" dirty="0">
                <a:latin typeface="Montserrat" panose="00000500000000000000" pitchFamily="2" charset="0"/>
              </a:rPr>
              <a:t>de la OIT, Ginebra, Oficina Internacional del Trabajo, 6* 2018, p. 145,  </a:t>
            </a:r>
            <a:r>
              <a:rPr lang="es-ES" sz="1200" dirty="0" err="1">
                <a:latin typeface="Montserrat" panose="00000500000000000000" pitchFamily="2" charset="0"/>
              </a:rPr>
              <a:t>paragr</a:t>
            </a:r>
            <a:r>
              <a:rPr lang="es-ES" sz="1200" dirty="0">
                <a:latin typeface="Montserrat" panose="00000500000000000000" pitchFamily="2" charset="0"/>
              </a:rPr>
              <a:t>. 753 y 754</a:t>
            </a:r>
            <a:r>
              <a:rPr lang="es-ES" sz="2000" dirty="0"/>
              <a:t>.</a:t>
            </a:r>
            <a:endParaRPr lang="es-ES" sz="1600" i="1" dirty="0"/>
          </a:p>
        </p:txBody>
      </p:sp>
      <p:pic>
        <p:nvPicPr>
          <p:cNvPr id="5" name="Imagen 4">
            <a:extLst>
              <a:ext uri="{FF2B5EF4-FFF2-40B4-BE49-F238E27FC236}">
                <a16:creationId xmlns:a16="http://schemas.microsoft.com/office/drawing/2014/main" id="{E12004DD-E55D-F5BC-E52C-EB1E538F91B4}"/>
              </a:ext>
            </a:extLst>
          </p:cNvPr>
          <p:cNvPicPr>
            <a:picLocks noChangeAspect="1"/>
          </p:cNvPicPr>
          <p:nvPr/>
        </p:nvPicPr>
        <p:blipFill>
          <a:blip r:embed="rId3"/>
          <a:stretch>
            <a:fillRect/>
          </a:stretch>
        </p:blipFill>
        <p:spPr>
          <a:xfrm>
            <a:off x="613458" y="383175"/>
            <a:ext cx="1076445" cy="698090"/>
          </a:xfrm>
          <a:prstGeom prst="rect">
            <a:avLst/>
          </a:prstGeom>
        </p:spPr>
      </p:pic>
    </p:spTree>
    <p:extLst>
      <p:ext uri="{BB962C8B-B14F-4D97-AF65-F5344CB8AC3E}">
        <p14:creationId xmlns:p14="http://schemas.microsoft.com/office/powerpoint/2010/main" val="1592384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DD09652-D15B-E079-D78D-6EEA54A6D335}"/>
              </a:ext>
            </a:extLst>
          </p:cNvPr>
          <p:cNvSpPr>
            <a:spLocks noGrp="1"/>
          </p:cNvSpPr>
          <p:nvPr>
            <p:ph type="title"/>
          </p:nvPr>
        </p:nvSpPr>
        <p:spPr>
          <a:xfrm>
            <a:off x="275304" y="383175"/>
            <a:ext cx="8593392" cy="936300"/>
          </a:xfrm>
        </p:spPr>
        <p:txBody>
          <a:bodyPr/>
          <a:lstStyle/>
          <a:p>
            <a:pPr algn="l"/>
            <a:r>
              <a:rPr lang="es-ES" sz="2000" dirty="0"/>
              <a:t/>
            </a:r>
            <a:br>
              <a:rPr lang="es-ES" sz="2000" dirty="0"/>
            </a:br>
            <a:r>
              <a:rPr lang="es-ES" sz="2000" dirty="0"/>
              <a:t/>
            </a:r>
            <a:br>
              <a:rPr lang="es-ES" sz="2000" dirty="0"/>
            </a:br>
            <a:r>
              <a:rPr lang="es-ES" sz="2000" dirty="0"/>
              <a:t>OIT: decisión histórica sobre el derecho de huelga </a:t>
            </a:r>
            <a:r>
              <a:rPr lang="es-ES" sz="1200" dirty="0"/>
              <a:t> 10.11.2023*</a:t>
            </a:r>
            <a:r>
              <a:rPr lang="es-ES" dirty="0"/>
              <a:t/>
            </a:r>
            <a:br>
              <a:rPr lang="es-ES" dirty="0"/>
            </a:br>
            <a:endParaRPr lang="es-ES" dirty="0"/>
          </a:p>
        </p:txBody>
      </p:sp>
      <p:sp>
        <p:nvSpPr>
          <p:cNvPr id="8" name="CuadroTexto 7">
            <a:extLst>
              <a:ext uri="{FF2B5EF4-FFF2-40B4-BE49-F238E27FC236}">
                <a16:creationId xmlns:a16="http://schemas.microsoft.com/office/drawing/2014/main" id="{5EE32AAE-7993-48AD-3533-26F4B1026AE6}"/>
              </a:ext>
            </a:extLst>
          </p:cNvPr>
          <p:cNvSpPr txBox="1"/>
          <p:nvPr/>
        </p:nvSpPr>
        <p:spPr>
          <a:xfrm>
            <a:off x="137652" y="2006024"/>
            <a:ext cx="8908025" cy="2831544"/>
          </a:xfrm>
          <a:prstGeom prst="rect">
            <a:avLst/>
          </a:prstGeom>
          <a:noFill/>
        </p:spPr>
        <p:txBody>
          <a:bodyPr wrap="square">
            <a:spAutoFit/>
          </a:bodyPr>
          <a:lstStyle/>
          <a:p>
            <a:pPr algn="just"/>
            <a:r>
              <a:rPr lang="es-ES" sz="1600" dirty="0">
                <a:solidFill>
                  <a:schemeClr val="accent5"/>
                </a:solidFill>
                <a:latin typeface="Montserrat" panose="00000500000000000000" pitchFamily="2" charset="0"/>
              </a:rPr>
              <a:t>El Consejo de Administración votó a favor de solicitar a la </a:t>
            </a:r>
            <a:r>
              <a:rPr lang="es-ES" sz="1600" b="1" dirty="0">
                <a:solidFill>
                  <a:schemeClr val="accent5"/>
                </a:solidFill>
                <a:latin typeface="Montserrat" panose="00000500000000000000" pitchFamily="2" charset="0"/>
              </a:rPr>
              <a:t>Corte Internacional de Justicia </a:t>
            </a:r>
            <a:r>
              <a:rPr lang="es-ES" sz="1600" dirty="0">
                <a:solidFill>
                  <a:schemeClr val="accent5"/>
                </a:solidFill>
                <a:latin typeface="Montserrat" panose="00000500000000000000" pitchFamily="2" charset="0"/>
              </a:rPr>
              <a:t>(CIJ) que resuelva una controversia de larga data entre los trabajadores y empleadores relativa al </a:t>
            </a:r>
            <a:r>
              <a:rPr lang="es-ES" sz="1600" b="1" dirty="0">
                <a:solidFill>
                  <a:schemeClr val="accent5"/>
                </a:solidFill>
                <a:latin typeface="Montserrat" panose="00000500000000000000" pitchFamily="2" charset="0"/>
              </a:rPr>
              <a:t>derecho de huelga:</a:t>
            </a:r>
            <a:r>
              <a:rPr lang="es-ES" sz="1600" dirty="0">
                <a:solidFill>
                  <a:schemeClr val="accent5"/>
                </a:solidFill>
                <a:latin typeface="Montserrat" panose="00000500000000000000" pitchFamily="2" charset="0"/>
              </a:rPr>
              <a:t> votación </a:t>
            </a:r>
            <a:r>
              <a:rPr lang="es-ES" sz="1600" b="1" dirty="0">
                <a:solidFill>
                  <a:schemeClr val="accent5"/>
                </a:solidFill>
                <a:latin typeface="Montserrat" panose="00000500000000000000" pitchFamily="2" charset="0"/>
              </a:rPr>
              <a:t>19 </a:t>
            </a:r>
            <a:r>
              <a:rPr lang="es-ES" sz="1600" b="1" dirty="0" err="1">
                <a:solidFill>
                  <a:schemeClr val="accent5"/>
                </a:solidFill>
                <a:latin typeface="Montserrat" panose="00000500000000000000" pitchFamily="2" charset="0"/>
              </a:rPr>
              <a:t>Gr.Gob</a:t>
            </a:r>
            <a:r>
              <a:rPr lang="es-ES" sz="1600" dirty="0">
                <a:solidFill>
                  <a:schemeClr val="accent5"/>
                </a:solidFill>
                <a:latin typeface="Montserrat" panose="00000500000000000000" pitchFamily="2" charset="0"/>
              </a:rPr>
              <a:t> –</a:t>
            </a:r>
            <a:r>
              <a:rPr lang="es-ES" sz="1600" b="1" dirty="0">
                <a:solidFill>
                  <a:schemeClr val="accent5"/>
                </a:solidFill>
                <a:latin typeface="Montserrat" panose="00000500000000000000" pitchFamily="2" charset="0"/>
              </a:rPr>
              <a:t> 14 </a:t>
            </a:r>
            <a:r>
              <a:rPr lang="es-ES" sz="1600" b="1" dirty="0" err="1">
                <a:solidFill>
                  <a:schemeClr val="accent5"/>
                </a:solidFill>
                <a:latin typeface="Montserrat" panose="00000500000000000000" pitchFamily="2" charset="0"/>
              </a:rPr>
              <a:t>G.Tr</a:t>
            </a:r>
            <a:r>
              <a:rPr lang="es-ES" sz="1600" b="1" dirty="0">
                <a:solidFill>
                  <a:schemeClr val="accent5"/>
                </a:solidFill>
                <a:latin typeface="Montserrat" panose="00000500000000000000" pitchFamily="2" charset="0"/>
              </a:rPr>
              <a:t>. – 7 </a:t>
            </a:r>
            <a:r>
              <a:rPr lang="es-ES" sz="1600" b="1" dirty="0" err="1">
                <a:solidFill>
                  <a:schemeClr val="accent5"/>
                </a:solidFill>
                <a:latin typeface="Montserrat" panose="00000500000000000000" pitchFamily="2" charset="0"/>
              </a:rPr>
              <a:t>G.Emp</a:t>
            </a:r>
            <a:r>
              <a:rPr lang="es-ES" sz="1600" dirty="0">
                <a:solidFill>
                  <a:schemeClr val="accent5"/>
                </a:solidFill>
                <a:latin typeface="Montserrat" panose="00000500000000000000" pitchFamily="2" charset="0"/>
              </a:rPr>
              <a:t>.</a:t>
            </a:r>
          </a:p>
          <a:p>
            <a:pPr algn="just"/>
            <a:endParaRPr lang="es-ES" dirty="0">
              <a:solidFill>
                <a:schemeClr val="accent5"/>
              </a:solidFill>
              <a:latin typeface="Montserrat" panose="00000500000000000000" pitchFamily="2" charset="0"/>
            </a:endParaRPr>
          </a:p>
          <a:p>
            <a:pPr algn="just"/>
            <a:endParaRPr lang="es-ES" i="1" dirty="0">
              <a:solidFill>
                <a:schemeClr val="accent5"/>
              </a:solidFill>
              <a:latin typeface="Montserrat" panose="00000500000000000000" pitchFamily="2" charset="0"/>
            </a:endParaRPr>
          </a:p>
          <a:p>
            <a:pPr algn="r"/>
            <a:endParaRPr lang="es-ES" sz="1200" dirty="0">
              <a:effectLst/>
              <a:latin typeface="Montserrat" panose="00000500000000000000" pitchFamily="2" charset="0"/>
              <a:ea typeface="Calibri" panose="020F0502020204030204" pitchFamily="34" charset="0"/>
              <a:cs typeface="Times New Roman" panose="02020603050405020304" pitchFamily="18" charset="0"/>
            </a:endParaRPr>
          </a:p>
          <a:p>
            <a:pPr algn="r"/>
            <a:r>
              <a:rPr lang="es-ES" sz="1200" dirty="0">
                <a:effectLst/>
                <a:latin typeface="Montserrat" panose="00000500000000000000" pitchFamily="2" charset="0"/>
                <a:ea typeface="Calibri" panose="020F0502020204030204" pitchFamily="34" charset="0"/>
                <a:cs typeface="Times New Roman" panose="02020603050405020304" pitchFamily="18" charset="0"/>
              </a:rPr>
              <a:t>CSI </a:t>
            </a:r>
            <a:r>
              <a:rPr lang="es-ES" sz="1200" i="1" dirty="0">
                <a:effectLst/>
                <a:latin typeface="Montserrat" panose="00000500000000000000" pitchFamily="2" charset="0"/>
                <a:ea typeface="Calibri" panose="020F0502020204030204" pitchFamily="34" charset="0"/>
                <a:cs typeface="Times New Roman" panose="02020603050405020304" pitchFamily="18" charset="0"/>
              </a:rPr>
              <a:t>Resumen ejecutivo de la nota informativa sobre derecho de huelga </a:t>
            </a:r>
            <a:r>
              <a:rPr lang="es-ES" sz="1200" dirty="0">
                <a:effectLst/>
                <a:latin typeface="Montserrat" panose="00000500000000000000" pitchFamily="2" charset="0"/>
                <a:ea typeface="Calibri" panose="020F0502020204030204" pitchFamily="34" charset="0"/>
                <a:cs typeface="Times New Roman" panose="02020603050405020304" pitchFamily="18" charset="0"/>
              </a:rPr>
              <a:t>(2014 pag.3) </a:t>
            </a:r>
          </a:p>
          <a:p>
            <a:pPr algn="r"/>
            <a:r>
              <a:rPr lang="es-ES" sz="1200" u="sng" dirty="0">
                <a:solidFill>
                  <a:srgbClr val="0563C1"/>
                </a:solidFill>
                <a:effectLst/>
                <a:latin typeface="Montserrat" panose="00000500000000000000" pitchFamily="2" charset="0"/>
                <a:ea typeface="Calibri" panose="020F0502020204030204" pitchFamily="34" charset="0"/>
                <a:cs typeface="Times New Roman" panose="02020603050405020304" pitchFamily="18" charset="0"/>
                <a:hlinkClick r:id="rId3"/>
              </a:rPr>
              <a:t>www.ituc-csi.org/resumen-ejecutivo-de-la-nota</a:t>
            </a:r>
            <a:r>
              <a:rPr lang="es-ES" sz="1200" u="sng" dirty="0">
                <a:solidFill>
                  <a:srgbClr val="0563C1"/>
                </a:solidFill>
                <a:effectLst/>
                <a:latin typeface="Montserrat" panose="00000500000000000000" pitchFamily="2" charset="0"/>
                <a:ea typeface="Calibri" panose="020F0502020204030204" pitchFamily="34" charset="0"/>
                <a:cs typeface="Times New Roman" panose="02020603050405020304" pitchFamily="18" charset="0"/>
              </a:rPr>
              <a:t> </a:t>
            </a:r>
            <a:endParaRPr lang="es-ES" b="0" i="0" dirty="0">
              <a:solidFill>
                <a:srgbClr val="212529"/>
              </a:solidFill>
              <a:effectLst/>
              <a:latin typeface="Montserrat" panose="00000500000000000000" pitchFamily="2" charset="0"/>
            </a:endParaRPr>
          </a:p>
          <a:p>
            <a:pPr algn="r"/>
            <a:endParaRPr lang="es-ES" b="0" i="0" dirty="0">
              <a:solidFill>
                <a:srgbClr val="212529"/>
              </a:solidFill>
              <a:effectLst/>
              <a:latin typeface="Montserrat" panose="00000500000000000000" pitchFamily="2" charset="0"/>
            </a:endParaRPr>
          </a:p>
          <a:p>
            <a:pPr algn="r"/>
            <a:r>
              <a:rPr lang="es-ES" b="0" i="0" dirty="0">
                <a:solidFill>
                  <a:srgbClr val="212529"/>
                </a:solidFill>
                <a:effectLst/>
                <a:latin typeface="Montserrat" panose="00000500000000000000" pitchFamily="2" charset="0"/>
              </a:rPr>
              <a:t>*</a:t>
            </a:r>
            <a:r>
              <a:rPr lang="es-ES" b="1" i="0" dirty="0">
                <a:solidFill>
                  <a:srgbClr val="212529"/>
                </a:solidFill>
                <a:effectLst/>
                <a:latin typeface="Montserrat" panose="00000500000000000000" pitchFamily="2" charset="0"/>
              </a:rPr>
              <a:t>Luc Triangle</a:t>
            </a:r>
            <a:r>
              <a:rPr lang="es-ES" dirty="0">
                <a:solidFill>
                  <a:srgbClr val="212529"/>
                </a:solidFill>
                <a:latin typeface="Montserrat" panose="00000500000000000000" pitchFamily="2" charset="0"/>
              </a:rPr>
              <a:t> Secr. Gral. </a:t>
            </a:r>
            <a:r>
              <a:rPr lang="es-ES" b="1" dirty="0">
                <a:solidFill>
                  <a:srgbClr val="212529"/>
                </a:solidFill>
                <a:latin typeface="Montserrat" panose="00000500000000000000" pitchFamily="2" charset="0"/>
              </a:rPr>
              <a:t>CSI</a:t>
            </a:r>
          </a:p>
          <a:p>
            <a:pPr algn="r"/>
            <a:endParaRPr lang="es-ES" sz="1200" dirty="0">
              <a:solidFill>
                <a:srgbClr val="212529"/>
              </a:solidFill>
              <a:latin typeface="Montserrat" panose="00000500000000000000" pitchFamily="2" charset="0"/>
            </a:endParaRPr>
          </a:p>
          <a:p>
            <a:pPr algn="r"/>
            <a:r>
              <a:rPr lang="es-ES" sz="1200" dirty="0">
                <a:solidFill>
                  <a:srgbClr val="212529"/>
                </a:solidFill>
                <a:latin typeface="Montserrat" panose="00000500000000000000" pitchFamily="2" charset="0"/>
              </a:rPr>
              <a:t>(fusión </a:t>
            </a:r>
            <a:r>
              <a:rPr lang="es-ES" sz="1200" b="1" dirty="0">
                <a:solidFill>
                  <a:srgbClr val="212529"/>
                </a:solidFill>
                <a:latin typeface="Montserrat" panose="00000500000000000000" pitchFamily="2" charset="0"/>
              </a:rPr>
              <a:t>CIOSL+CMT </a:t>
            </a:r>
            <a:r>
              <a:rPr lang="es-ES" sz="1200" dirty="0">
                <a:solidFill>
                  <a:srgbClr val="212529"/>
                </a:solidFill>
                <a:latin typeface="Montserrat" panose="00000500000000000000" pitchFamily="2" charset="0"/>
              </a:rPr>
              <a:t>11/2006)</a:t>
            </a:r>
          </a:p>
          <a:p>
            <a:pPr algn="r"/>
            <a:endParaRPr lang="es-ES" i="1" dirty="0">
              <a:solidFill>
                <a:schemeClr val="accent5"/>
              </a:solidFill>
              <a:latin typeface="Montserrat" panose="00000500000000000000" pitchFamily="2" charset="0"/>
            </a:endParaRPr>
          </a:p>
        </p:txBody>
      </p:sp>
      <p:pic>
        <p:nvPicPr>
          <p:cNvPr id="9" name="Imagen 8">
            <a:extLst>
              <a:ext uri="{FF2B5EF4-FFF2-40B4-BE49-F238E27FC236}">
                <a16:creationId xmlns:a16="http://schemas.microsoft.com/office/drawing/2014/main" id="{27A83303-AD4D-9791-2F6E-0376DB77E4F5}"/>
              </a:ext>
            </a:extLst>
          </p:cNvPr>
          <p:cNvPicPr>
            <a:picLocks noChangeAspect="1"/>
          </p:cNvPicPr>
          <p:nvPr/>
        </p:nvPicPr>
        <p:blipFill>
          <a:blip r:embed="rId4"/>
          <a:stretch>
            <a:fillRect/>
          </a:stretch>
        </p:blipFill>
        <p:spPr>
          <a:xfrm>
            <a:off x="7649497" y="25332"/>
            <a:ext cx="1101211" cy="839908"/>
          </a:xfrm>
          <a:prstGeom prst="rect">
            <a:avLst/>
          </a:prstGeom>
        </p:spPr>
      </p:pic>
      <p:pic>
        <p:nvPicPr>
          <p:cNvPr id="10" name="Imagen 9">
            <a:extLst>
              <a:ext uri="{FF2B5EF4-FFF2-40B4-BE49-F238E27FC236}">
                <a16:creationId xmlns:a16="http://schemas.microsoft.com/office/drawing/2014/main" id="{D6100269-B55A-F6EA-D7B7-355AFF2922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5304" y="186502"/>
            <a:ext cx="678424" cy="600079"/>
          </a:xfrm>
          <a:prstGeom prst="rect">
            <a:avLst/>
          </a:prstGeom>
          <a:noFill/>
          <a:ln>
            <a:noFill/>
          </a:ln>
        </p:spPr>
      </p:pic>
    </p:spTree>
    <p:extLst>
      <p:ext uri="{BB962C8B-B14F-4D97-AF65-F5344CB8AC3E}">
        <p14:creationId xmlns:p14="http://schemas.microsoft.com/office/powerpoint/2010/main" val="135427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DCDE21-27D4-1659-FA24-3A8FDC3CC5A0}"/>
              </a:ext>
            </a:extLst>
          </p:cNvPr>
          <p:cNvSpPr>
            <a:spLocks noGrp="1"/>
          </p:cNvSpPr>
          <p:nvPr>
            <p:ph type="title"/>
          </p:nvPr>
        </p:nvSpPr>
        <p:spPr>
          <a:xfrm>
            <a:off x="100584" y="383175"/>
            <a:ext cx="8622792" cy="647700"/>
          </a:xfrm>
        </p:spPr>
        <p:txBody>
          <a:bodyPr/>
          <a:lstStyle/>
          <a:p>
            <a:r>
              <a:rPr kumimoji="0" lang="es-ES" sz="2800" b="1" i="0" u="none" strike="noStrike" kern="0" cap="none" spc="0" normalizeH="0" baseline="0" noProof="0" dirty="0">
                <a:ln>
                  <a:noFill/>
                </a:ln>
                <a:solidFill>
                  <a:schemeClr val="accent5"/>
                </a:solidFill>
                <a:effectLst/>
                <a:uLnTx/>
                <a:uFillTx/>
                <a:latin typeface="Montserrat" panose="00000500000000000000" pitchFamily="2" charset="0"/>
                <a:ea typeface="Calibri" panose="020F0502020204030204" pitchFamily="34" charset="0"/>
                <a:cs typeface="Arial" panose="020B0604020202020204" pitchFamily="34" charset="0"/>
                <a:sym typeface="Arial"/>
              </a:rPr>
              <a:t>HUELGA: Reconocimientos Constitucionales</a:t>
            </a:r>
            <a:r>
              <a:rPr lang="es-ES" sz="2800" i="1" dirty="0">
                <a:effectLst/>
                <a:latin typeface="Montserrat" panose="00000500000000000000" pitchFamily="2" charset="0"/>
                <a:ea typeface="Calibri" panose="020F0502020204030204" pitchFamily="34" charset="0"/>
                <a:cs typeface="Arial" panose="020B0604020202020204" pitchFamily="34" charset="0"/>
              </a:rPr>
              <a:t/>
            </a:r>
            <a:br>
              <a:rPr lang="es-ES" sz="2800" i="1" dirty="0">
                <a:effectLst/>
                <a:latin typeface="Montserrat" panose="00000500000000000000" pitchFamily="2" charset="0"/>
                <a:ea typeface="Calibri" panose="020F0502020204030204" pitchFamily="34" charset="0"/>
                <a:cs typeface="Arial" panose="020B0604020202020204" pitchFamily="34" charset="0"/>
              </a:rPr>
            </a:br>
            <a:endParaRPr lang="es-ES" dirty="0"/>
          </a:p>
        </p:txBody>
      </p:sp>
      <p:sp>
        <p:nvSpPr>
          <p:cNvPr id="4" name="CuadroTexto 3">
            <a:extLst>
              <a:ext uri="{FF2B5EF4-FFF2-40B4-BE49-F238E27FC236}">
                <a16:creationId xmlns:a16="http://schemas.microsoft.com/office/drawing/2014/main" id="{02ABA15D-6D99-397E-273E-E6FAB6847771}"/>
              </a:ext>
            </a:extLst>
          </p:cNvPr>
          <p:cNvSpPr txBox="1"/>
          <p:nvPr/>
        </p:nvSpPr>
        <p:spPr>
          <a:xfrm>
            <a:off x="100584" y="1351461"/>
            <a:ext cx="8622792" cy="2931956"/>
          </a:xfrm>
          <a:prstGeom prst="rect">
            <a:avLst/>
          </a:prstGeom>
          <a:noFill/>
        </p:spPr>
        <p:txBody>
          <a:bodyPr wrap="square">
            <a:spAutoFit/>
          </a:bodyPr>
          <a:lstStyle/>
          <a:p>
            <a:pPr algn="just">
              <a:lnSpc>
                <a:spcPct val="107000"/>
              </a:lnSpc>
              <a:spcAft>
                <a:spcPts val="800"/>
              </a:spcAft>
            </a:pPr>
            <a:r>
              <a:rPr lang="es-ES" sz="1800"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…”Queda garantizado a los gremios…el derecho de huelga”…</a:t>
            </a:r>
            <a:r>
              <a:rPr lang="es-ES"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art.14 bis CN</a:t>
            </a:r>
            <a:r>
              <a:rPr lang="es-ES" sz="1800"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a:t>
            </a:r>
          </a:p>
          <a:p>
            <a:pPr algn="ctr">
              <a:lnSpc>
                <a:spcPct val="107000"/>
              </a:lnSpc>
              <a:spcAft>
                <a:spcPts val="800"/>
              </a:spcAft>
            </a:pPr>
            <a:r>
              <a:rPr lang="es-ES" b="1" dirty="0">
                <a:solidFill>
                  <a:schemeClr val="accent5"/>
                </a:solidFill>
                <a:latin typeface="Montserrat" panose="00000500000000000000" pitchFamily="2" charset="0"/>
                <a:ea typeface="Calibri" panose="020F0502020204030204" pitchFamily="34" charset="0"/>
                <a:cs typeface="Arial" panose="020B0604020202020204" pitchFamily="34" charset="0"/>
              </a:rPr>
              <a:t>*</a:t>
            </a:r>
            <a:r>
              <a:rPr lang="es-ES" sz="1000"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(CSJ 93/2013 “ORELLANO, Francisco D. c/  Correo Oficial de la  R.A. S.A. s/  juicio sumarísimo” 7-06-2016) </a:t>
            </a:r>
          </a:p>
          <a:p>
            <a:pPr algn="just">
              <a:lnSpc>
                <a:spcPct val="107000"/>
              </a:lnSpc>
              <a:spcAft>
                <a:spcPts val="800"/>
              </a:spcAft>
            </a:pPr>
            <a:endParaRPr lang="es-ES" sz="1600" dirty="0">
              <a:solidFill>
                <a:schemeClr val="accent5"/>
              </a:solidFill>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t>
            </a:r>
            <a:r>
              <a:rPr lang="es-ES" sz="1800" i="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La huelga es la suspensión temporal del trabajo llevada a cabo por una coalición de trabajadores</a:t>
            </a:r>
            <a:r>
              <a:rPr lang="es-ES" sz="1600" i="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 </a:t>
            </a:r>
            <a:r>
              <a:rPr lang="es-ES" sz="10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(Ley Federal del Trabajo, México, art.440-Tít.8° Cap.1 y ss.).</a:t>
            </a:r>
            <a:endParaRPr lang="es-ES" sz="1600"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endParaRPr>
          </a:p>
          <a:p>
            <a:pPr algn="just">
              <a:lnSpc>
                <a:spcPct val="107000"/>
              </a:lnSpc>
              <a:spcAft>
                <a:spcPts val="800"/>
              </a:spcAft>
            </a:pPr>
            <a:endParaRPr lang="es-ES" sz="1800"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endParaRPr>
          </a:p>
          <a:p>
            <a:pPr algn="just">
              <a:lnSpc>
                <a:spcPct val="107000"/>
              </a:lnSpc>
              <a:spcAft>
                <a:spcPts val="800"/>
              </a:spcAft>
            </a:pPr>
            <a:r>
              <a:rPr lang="es-ES" sz="1800"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…”Derecho de titularidad </a:t>
            </a:r>
            <a:r>
              <a:rPr lang="es-ES" sz="1800" b="1"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individual</a:t>
            </a:r>
            <a:r>
              <a:rPr lang="es-ES" sz="1800"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 y de ejercicio </a:t>
            </a:r>
            <a:r>
              <a:rPr lang="es-ES" sz="1800" b="1"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colectivo</a:t>
            </a:r>
            <a:r>
              <a:rPr lang="es-ES" sz="1800"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a:t>
            </a:r>
          </a:p>
          <a:p>
            <a:pPr algn="just">
              <a:lnSpc>
                <a:spcPct val="107000"/>
              </a:lnSpc>
              <a:spcAft>
                <a:spcPts val="800"/>
              </a:spcAft>
            </a:pPr>
            <a:r>
              <a:rPr lang="es-ES" sz="1600" i="1" dirty="0">
                <a:solidFill>
                  <a:schemeClr val="accent5"/>
                </a:solidFill>
                <a:latin typeface="Montserrat" panose="00000500000000000000" pitchFamily="2" charset="0"/>
                <a:ea typeface="Calibri" panose="020F0502020204030204" pitchFamily="34" charset="0"/>
                <a:cs typeface="Arial" panose="020B0604020202020204" pitchFamily="34" charset="0"/>
              </a:rPr>
              <a:t>			</a:t>
            </a:r>
            <a:r>
              <a:rPr lang="es-ES" sz="105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(art. 28.2 Constitución España</a:t>
            </a:r>
            <a:r>
              <a:rPr lang="es-ES" sz="105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 S. T. Const. 11/81 </a:t>
            </a:r>
            <a:r>
              <a:rPr lang="es-ES" sz="105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884391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0E765F-7ED0-D1CB-4434-EDA1391DA131}"/>
              </a:ext>
            </a:extLst>
          </p:cNvPr>
          <p:cNvSpPr>
            <a:spLocks noGrp="1"/>
          </p:cNvSpPr>
          <p:nvPr>
            <p:ph type="title"/>
          </p:nvPr>
        </p:nvSpPr>
        <p:spPr>
          <a:xfrm>
            <a:off x="717800" y="147484"/>
            <a:ext cx="7708200" cy="883391"/>
          </a:xfrm>
        </p:spPr>
        <p:txBody>
          <a:bodyPr/>
          <a:lstStyle/>
          <a:p>
            <a:pPr algn="ctr"/>
            <a:r>
              <a:rPr lang="es-ES" dirty="0"/>
              <a:t> HUELGA: Aportes de la doctrina</a:t>
            </a:r>
          </a:p>
        </p:txBody>
      </p:sp>
      <p:sp>
        <p:nvSpPr>
          <p:cNvPr id="4" name="CuadroTexto 3">
            <a:extLst>
              <a:ext uri="{FF2B5EF4-FFF2-40B4-BE49-F238E27FC236}">
                <a16:creationId xmlns:a16="http://schemas.microsoft.com/office/drawing/2014/main" id="{E02203ED-C0D2-9190-D7BE-CFFAFF7618CB}"/>
              </a:ext>
            </a:extLst>
          </p:cNvPr>
          <p:cNvSpPr txBox="1"/>
          <p:nvPr/>
        </p:nvSpPr>
        <p:spPr>
          <a:xfrm>
            <a:off x="0" y="856527"/>
            <a:ext cx="8775189" cy="4188326"/>
          </a:xfrm>
          <a:prstGeom prst="rect">
            <a:avLst/>
          </a:prstGeom>
          <a:noFill/>
        </p:spPr>
        <p:txBody>
          <a:bodyPr wrap="square">
            <a:spAutoFit/>
          </a:bodyPr>
          <a:lstStyle/>
          <a:p>
            <a:pPr algn="just">
              <a:lnSpc>
                <a:spcPct val="107000"/>
              </a:lnSpc>
              <a:spcAft>
                <a:spcPts val="800"/>
              </a:spcAft>
            </a:pPr>
            <a:r>
              <a:rPr lang="es-ES"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t>
            </a:r>
            <a:r>
              <a:rPr lang="es-ES"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Es a un mismo tiempo, un derecho individual y uno colectivo, en tanto presupone una coalición, es decir, si bien es un derecho originario de cada trabajador, solo puede ejercerse en forma colectiva” …</a:t>
            </a:r>
            <a:endParaRPr lang="es-ES" sz="900"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ES" sz="9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t>
            </a:r>
            <a:r>
              <a:rPr lang="es-ES" sz="9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De la Cueva, M.</a:t>
            </a:r>
            <a:r>
              <a:rPr lang="es-ES" sz="9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“El nuevo derecho mexicano del trabajo”, Tomo II, Cap. XLIX p.610 y ss. Editorial Porrúa, 4°Ed. 1984 México DF)..</a:t>
            </a:r>
            <a:endParaRPr lang="es-ES" sz="900"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endParaRPr>
          </a:p>
          <a:p>
            <a:pPr algn="just">
              <a:lnSpc>
                <a:spcPct val="107000"/>
              </a:lnSpc>
              <a:spcAft>
                <a:spcPts val="800"/>
              </a:spcAft>
            </a:pPr>
            <a:r>
              <a:rPr lang="es-ES"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t>
            </a:r>
            <a:r>
              <a:rPr lang="es-ES"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La huelga laboral es un acto jurídico de </a:t>
            </a:r>
            <a:r>
              <a:rPr lang="es-ES" i="1" dirty="0">
                <a:solidFill>
                  <a:srgbClr val="FF0000"/>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incumplimiento justificado</a:t>
            </a:r>
            <a:r>
              <a:rPr lang="es-ES"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…colectivamente decidido como medio de presión sobre los empleadores </a:t>
            </a:r>
            <a:r>
              <a:rPr lang="es-ES" i="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por un interés y</a:t>
            </a:r>
            <a:r>
              <a:rPr lang="es-ES"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un fin colectivo. </a:t>
            </a:r>
          </a:p>
          <a:p>
            <a:pPr algn="just">
              <a:lnSpc>
                <a:spcPct val="107000"/>
              </a:lnSpc>
              <a:spcAft>
                <a:spcPts val="800"/>
              </a:spcAft>
            </a:pPr>
            <a:r>
              <a:rPr lang="es-ES" sz="9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t>
            </a:r>
            <a:r>
              <a:rPr lang="es-ES" sz="9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J.LOPEZ </a:t>
            </a:r>
            <a:r>
              <a:rPr lang="es-ES" sz="9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La huelga como acto jurídico colectivo” (LT XX.A.pag.8).</a:t>
            </a:r>
            <a:endParaRPr lang="es-ES" sz="9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…”Se trata del </a:t>
            </a:r>
            <a:r>
              <a:rPr lang="es-ES" b="1"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instituto</a:t>
            </a: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 +</a:t>
            </a:r>
            <a:r>
              <a:rPr lang="es-ES" b="1"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 </a:t>
            </a:r>
            <a:r>
              <a:rPr lang="es-ES" i="1" dirty="0">
                <a:solidFill>
                  <a:srgbClr val="FF0000"/>
                </a:solidFill>
                <a:effectLst>
                  <a:outerShdw blurRad="38100" dist="38100" dir="2700000" algn="tl">
                    <a:srgbClr val="000000">
                      <a:alpha val="43137"/>
                    </a:srgbClr>
                  </a:outerShdw>
                </a:effectLst>
                <a:highlight>
                  <a:srgbClr val="00FFFF"/>
                </a:highlight>
                <a:latin typeface="Montserrat" panose="00000500000000000000" pitchFamily="2" charset="0"/>
                <a:ea typeface="Calibri" panose="020F0502020204030204" pitchFamily="34" charset="0"/>
                <a:cs typeface="Arial" panose="020B0604020202020204" pitchFamily="34" charset="0"/>
              </a:rPr>
              <a:t>atípico</a:t>
            </a: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 de la </a:t>
            </a:r>
            <a:r>
              <a:rPr lang="es-ES" b="1"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parte </a:t>
            </a: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 </a:t>
            </a:r>
            <a:r>
              <a:rPr lang="es-ES" i="1" dirty="0">
                <a:solidFill>
                  <a:srgbClr val="FF0000"/>
                </a:solidFill>
                <a:effectLst>
                  <a:outerShdw blurRad="38100" dist="38100" dir="2700000" algn="tl">
                    <a:srgbClr val="000000">
                      <a:alpha val="43137"/>
                    </a:srgbClr>
                  </a:outerShdw>
                </a:effectLst>
                <a:highlight>
                  <a:srgbClr val="00FFFF"/>
                </a:highlight>
                <a:latin typeface="Montserrat" panose="00000500000000000000" pitchFamily="2" charset="0"/>
                <a:ea typeface="Calibri" panose="020F0502020204030204" pitchFamily="34" charset="0"/>
                <a:cs typeface="Arial" panose="020B0604020202020204" pitchFamily="34" charset="0"/>
              </a:rPr>
              <a:t>atípica</a:t>
            </a: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 de </a:t>
            </a:r>
            <a:r>
              <a:rPr lang="es-ES" i="1" dirty="0">
                <a:solidFill>
                  <a:schemeClr val="accent5"/>
                </a:solidFill>
                <a:highlight>
                  <a:srgbClr val="00FFFF"/>
                </a:highlight>
                <a:latin typeface="Montserrat" panose="00000500000000000000" pitchFamily="2" charset="0"/>
                <a:ea typeface="Calibri" panose="020F0502020204030204" pitchFamily="34" charset="0"/>
                <a:cs typeface="Arial" panose="020B0604020202020204" pitchFamily="34" charset="0"/>
              </a:rPr>
              <a:t>la</a:t>
            </a: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 </a:t>
            </a:r>
            <a:r>
              <a:rPr lang="es-ES" b="1"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rama</a:t>
            </a: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 + </a:t>
            </a:r>
            <a:r>
              <a:rPr lang="es-ES" i="1" dirty="0">
                <a:solidFill>
                  <a:srgbClr val="FF0000"/>
                </a:solidFill>
                <a:effectLst>
                  <a:outerShdw blurRad="38100" dist="38100" dir="2700000" algn="tl">
                    <a:srgbClr val="000000">
                      <a:alpha val="43137"/>
                    </a:srgbClr>
                  </a:outerShdw>
                </a:effectLst>
                <a:highlight>
                  <a:srgbClr val="00FFFF"/>
                </a:highlight>
                <a:latin typeface="Montserrat" panose="00000500000000000000" pitchFamily="2" charset="0"/>
                <a:ea typeface="Calibri" panose="020F0502020204030204" pitchFamily="34" charset="0"/>
                <a:cs typeface="Arial" panose="020B0604020202020204" pitchFamily="34" charset="0"/>
              </a:rPr>
              <a:t>atípica </a:t>
            </a:r>
            <a:r>
              <a:rPr lang="es-ES" i="1" dirty="0">
                <a:solidFill>
                  <a:schemeClr val="accent5"/>
                </a:solidFill>
                <a:effectLst/>
                <a:highlight>
                  <a:srgbClr val="00FFFF"/>
                </a:highlight>
                <a:latin typeface="Montserrat" panose="00000500000000000000" pitchFamily="2" charset="0"/>
                <a:ea typeface="Calibri" panose="020F0502020204030204" pitchFamily="34" charset="0"/>
                <a:cs typeface="Arial" panose="020B0604020202020204" pitchFamily="34" charset="0"/>
              </a:rPr>
              <a:t>del Derecho”…</a:t>
            </a:r>
          </a:p>
          <a:p>
            <a:pPr algn="just">
              <a:lnSpc>
                <a:spcPct val="107000"/>
              </a:lnSpc>
              <a:spcAft>
                <a:spcPts val="800"/>
              </a:spcAft>
            </a:pPr>
            <a:r>
              <a:rPr lang="es-ES" sz="900"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a:t>
            </a:r>
            <a:r>
              <a:rPr lang="es-ES" sz="900" b="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ERMIDA URIARTE </a:t>
            </a:r>
            <a:r>
              <a:rPr lang="es-ES" sz="900"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O. “Apuntes sobre la huelga” 2°ed. Montevideo 1996 p.14 y ss.” La Flexibilización de la huelga” FCU 1999 p..9 y ss.).</a:t>
            </a:r>
            <a:endParaRPr lang="es-ES" sz="9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i="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…”Supone la legitimación del daño intencional para forzar una negociación que recupere, mantenga o mejore derechos”…</a:t>
            </a:r>
            <a:r>
              <a:rPr lang="es-ES"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p>
          <a:p>
            <a:pPr algn="just">
              <a:lnSpc>
                <a:spcPct val="107000"/>
              </a:lnSpc>
              <a:spcAft>
                <a:spcPts val="800"/>
              </a:spcAft>
            </a:pPr>
            <a:r>
              <a:rPr lang="es-ES" sz="9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t>
            </a:r>
            <a:r>
              <a:rPr lang="es-ES" sz="900" b="1"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PALOMEQUE LÓPEZ</a:t>
            </a:r>
            <a:r>
              <a:rPr lang="es-ES" sz="900" dirty="0">
                <a:solidFill>
                  <a:schemeClr val="accent5"/>
                </a:solidFill>
                <a:effectLst/>
                <a:latin typeface="Montserrat" panose="00000500000000000000" pitchFamily="2" charset="0"/>
                <a:ea typeface="Calibri" panose="020F0502020204030204" pitchFamily="34" charset="0"/>
                <a:cs typeface="Arial" panose="020B0604020202020204" pitchFamily="34" charset="0"/>
              </a:rPr>
              <a:t>, Manuel Carlos  DT 9“ ed., Editorial Universitaria Ramón Areces, Madrid, 2011, p. 443 UNIV. SALAMANCA.).</a:t>
            </a:r>
            <a:endParaRPr lang="es-ES" sz="9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i="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…”El control de la huelga desde el despido causado” …</a:t>
            </a:r>
          </a:p>
          <a:p>
            <a:pPr>
              <a:lnSpc>
                <a:spcPct val="107000"/>
              </a:lnSpc>
              <a:spcAft>
                <a:spcPts val="800"/>
              </a:spcAft>
            </a:pPr>
            <a:r>
              <a:rPr lang="es-ES" sz="9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t>
            </a:r>
            <a:r>
              <a:rPr lang="es-ES" sz="900" b="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ARESE, César </a:t>
            </a:r>
            <a:r>
              <a:rPr lang="es-ES" sz="9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RC 133/25).</a:t>
            </a:r>
          </a:p>
          <a:p>
            <a:pPr>
              <a:lnSpc>
                <a:spcPct val="107000"/>
              </a:lnSpc>
              <a:spcAft>
                <a:spcPts val="800"/>
              </a:spcAft>
            </a:pPr>
            <a:r>
              <a:rPr lang="es-ES" sz="900" i="1"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															</a:t>
            </a:r>
            <a:endParaRPr lang="es-ES" dirty="0">
              <a:solidFill>
                <a:schemeClr val="accent5"/>
              </a:solidFill>
            </a:endParaRPr>
          </a:p>
        </p:txBody>
      </p:sp>
    </p:spTree>
    <p:extLst>
      <p:ext uri="{BB962C8B-B14F-4D97-AF65-F5344CB8AC3E}">
        <p14:creationId xmlns:p14="http://schemas.microsoft.com/office/powerpoint/2010/main" val="404601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368B7E-88EA-49C5-2715-82E5AD592970}"/>
              </a:ext>
            </a:extLst>
          </p:cNvPr>
          <p:cNvSpPr>
            <a:spLocks noGrp="1"/>
          </p:cNvSpPr>
          <p:nvPr>
            <p:ph type="title"/>
          </p:nvPr>
        </p:nvSpPr>
        <p:spPr>
          <a:xfrm>
            <a:off x="4078224" y="594361"/>
            <a:ext cx="4928616" cy="914400"/>
          </a:xfrm>
        </p:spPr>
        <p:txBody>
          <a:bodyPr/>
          <a:lstStyle/>
          <a:p>
            <a:pPr algn="ctr"/>
            <a:endParaRPr lang="es-ES" sz="2800" dirty="0"/>
          </a:p>
        </p:txBody>
      </p:sp>
      <p:sp>
        <p:nvSpPr>
          <p:cNvPr id="3" name="Subtítulo 2">
            <a:extLst>
              <a:ext uri="{FF2B5EF4-FFF2-40B4-BE49-F238E27FC236}">
                <a16:creationId xmlns:a16="http://schemas.microsoft.com/office/drawing/2014/main" id="{086FE3F0-B235-1D92-8AEE-45644A8B76FD}"/>
              </a:ext>
            </a:extLst>
          </p:cNvPr>
          <p:cNvSpPr>
            <a:spLocks noGrp="1"/>
          </p:cNvSpPr>
          <p:nvPr>
            <p:ph type="subTitle" idx="1"/>
          </p:nvPr>
        </p:nvSpPr>
        <p:spPr>
          <a:xfrm>
            <a:off x="2706624" y="2286000"/>
            <a:ext cx="6300216" cy="1437375"/>
          </a:xfrm>
        </p:spPr>
        <p:txBody>
          <a:bodyPr/>
          <a:lstStyle/>
          <a:p>
            <a:pPr algn="ctr"/>
            <a:r>
              <a:rPr lang="es-ES" sz="1800" b="1" dirty="0" err="1">
                <a:solidFill>
                  <a:schemeClr val="accent5"/>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Arial" panose="020B0604020202020204" pitchFamily="34" charset="0"/>
              </a:rPr>
              <a:t>Cap.IV</a:t>
            </a:r>
            <a:r>
              <a:rPr lang="es-ES" sz="1800" b="1" dirty="0">
                <a:solidFill>
                  <a:schemeClr val="accent5"/>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Arial" panose="020B0604020202020204" pitchFamily="34" charset="0"/>
              </a:rPr>
              <a:t>  </a:t>
            </a:r>
            <a:r>
              <a:rPr lang="es-ES" sz="1800" b="1" dirty="0" err="1">
                <a:solidFill>
                  <a:schemeClr val="accent5"/>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Arial" panose="020B0604020202020204" pitchFamily="34" charset="0"/>
              </a:rPr>
              <a:t>Tit</a:t>
            </a:r>
            <a:r>
              <a:rPr lang="es-ES" sz="1800" b="1" dirty="0">
                <a:solidFill>
                  <a:schemeClr val="accent5"/>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Arial" panose="020B0604020202020204" pitchFamily="34" charset="0"/>
              </a:rPr>
              <a:t>. XII LCT </a:t>
            </a:r>
          </a:p>
          <a:p>
            <a:pPr algn="just"/>
            <a:endParaRPr lang="es-ES" sz="1800" b="1" dirty="0">
              <a:solidFill>
                <a:schemeClr val="accent5"/>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Arial" panose="020B0604020202020204" pitchFamily="34" charset="0"/>
            </a:endParaRPr>
          </a:p>
          <a:p>
            <a:pPr algn="just"/>
            <a:r>
              <a:rPr lang="es-ES" sz="1800" b="1" dirty="0">
                <a:solidFill>
                  <a:schemeClr val="accent5"/>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Arial" panose="020B0604020202020204" pitchFamily="34" charset="0"/>
              </a:rPr>
              <a:t>De la extinción del contrato de trabajo por justa causa</a:t>
            </a:r>
            <a:r>
              <a:rPr lang="es-ES" sz="1800" b="1" dirty="0">
                <a:solidFill>
                  <a:srgbClr val="202122"/>
                </a:solidFill>
                <a:effectLst/>
                <a:latin typeface="Montserrat" panose="00000500000000000000" pitchFamily="2" charset="0"/>
                <a:ea typeface="Times New Roman" panose="02020603050405020304" pitchFamily="18" charset="0"/>
                <a:cs typeface="Arial" panose="020B0604020202020204" pitchFamily="34" charset="0"/>
              </a:rPr>
              <a:t>  </a:t>
            </a:r>
            <a:endParaRPr lang="es-ES" b="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endParaRPr>
          </a:p>
          <a:p>
            <a:pPr algn="just"/>
            <a:endParaRPr lang="es-ES" sz="1800" dirty="0">
              <a:solidFill>
                <a:schemeClr val="accent5"/>
              </a:solidFill>
              <a:latin typeface="Montserrat" panose="00000500000000000000" pitchFamily="2" charset="0"/>
              <a:ea typeface="Times New Roman" panose="02020603050405020304" pitchFamily="18" charset="0"/>
              <a:cs typeface="Arial" panose="020B0604020202020204" pitchFamily="34" charset="0"/>
            </a:endParaRPr>
          </a:p>
          <a:p>
            <a:pPr algn="just"/>
            <a:r>
              <a:rPr lang="es-ES" sz="1800" dirty="0">
                <a:solidFill>
                  <a:srgbClr val="202122"/>
                </a:solidFill>
                <a:effectLst/>
                <a:latin typeface="Montserrat" panose="00000500000000000000" pitchFamily="2" charset="0"/>
                <a:ea typeface="Times New Roman" panose="02020603050405020304" pitchFamily="18" charset="0"/>
                <a:cs typeface="Arial" panose="020B0604020202020204" pitchFamily="34" charset="0"/>
              </a:rPr>
              <a:t> </a:t>
            </a:r>
            <a:r>
              <a:rPr lang="es-ES" i="1" dirty="0">
                <a:solidFill>
                  <a:srgbClr val="002060"/>
                </a:solidFill>
                <a:effectLst/>
                <a:latin typeface="Montserrat" panose="00000500000000000000" pitchFamily="2" charset="0"/>
                <a:ea typeface="Times New Roman" panose="02020603050405020304" pitchFamily="18" charset="0"/>
                <a:cs typeface="Arial" panose="020B0604020202020204" pitchFamily="34" charset="0"/>
              </a:rPr>
              <a:t>Reglamenta especialmente la </a:t>
            </a:r>
            <a:r>
              <a:rPr lang="es-ES" i="1" dirty="0">
                <a:solidFill>
                  <a:srgbClr val="FF0000"/>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Arial" panose="020B0604020202020204" pitchFamily="34" charset="0"/>
              </a:rPr>
              <a:t>protección contra el despido arbitrario </a:t>
            </a:r>
            <a:r>
              <a:rPr lang="es-ES" i="1" dirty="0">
                <a:solidFill>
                  <a:srgbClr val="002060"/>
                </a:solidFill>
                <a:effectLst/>
                <a:latin typeface="Montserrat" panose="00000500000000000000" pitchFamily="2" charset="0"/>
                <a:ea typeface="Times New Roman" panose="02020603050405020304" pitchFamily="18" charset="0"/>
                <a:cs typeface="Arial" panose="020B0604020202020204" pitchFamily="34" charset="0"/>
              </a:rPr>
              <a:t>y por tanto constituye una </a:t>
            </a:r>
            <a:r>
              <a:rPr lang="es-ES" b="1" i="1" dirty="0">
                <a:solidFill>
                  <a:srgbClr val="002060"/>
                </a:solidFill>
                <a:effectLst/>
                <a:latin typeface="Montserrat" panose="00000500000000000000" pitchFamily="2" charset="0"/>
                <a:ea typeface="Times New Roman" panose="02020603050405020304" pitchFamily="18" charset="0"/>
                <a:cs typeface="Arial" panose="020B0604020202020204" pitchFamily="34" charset="0"/>
              </a:rPr>
              <a:t>garantía constitucional </a:t>
            </a:r>
            <a:r>
              <a:rPr lang="es-ES" i="1" dirty="0">
                <a:solidFill>
                  <a:srgbClr val="002060"/>
                </a:solidFill>
                <a:latin typeface="Montserrat" panose="00000500000000000000" pitchFamily="2" charset="0"/>
                <a:ea typeface="Times New Roman" panose="02020603050405020304" pitchFamily="18" charset="0"/>
                <a:cs typeface="Arial" panose="020B0604020202020204" pitchFamily="34" charset="0"/>
              </a:rPr>
              <a:t>que </a:t>
            </a:r>
            <a:r>
              <a:rPr lang="es-ES" i="1" dirty="0">
                <a:solidFill>
                  <a:srgbClr val="002060"/>
                </a:solidFill>
                <a:effectLst/>
                <a:latin typeface="Montserrat" panose="00000500000000000000" pitchFamily="2" charset="0"/>
                <a:ea typeface="Times New Roman" panose="02020603050405020304" pitchFamily="18" charset="0"/>
                <a:cs typeface="Arial" panose="020B0604020202020204" pitchFamily="34" charset="0"/>
              </a:rPr>
              <a:t>el legislador no puede obviar</a:t>
            </a:r>
            <a:r>
              <a:rPr lang="es-ES" i="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a:t>
            </a:r>
            <a:endParaRPr lang="es-ES" i="1"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6" name="Título 5">
            <a:extLst>
              <a:ext uri="{FF2B5EF4-FFF2-40B4-BE49-F238E27FC236}">
                <a16:creationId xmlns:a16="http://schemas.microsoft.com/office/drawing/2014/main" id="{AE317E3A-D440-D289-F0C5-4B78390EAFCD}"/>
              </a:ext>
            </a:extLst>
          </p:cNvPr>
          <p:cNvSpPr>
            <a:spLocks noGrp="1"/>
          </p:cNvSpPr>
          <p:nvPr>
            <p:ph type="title" idx="2"/>
          </p:nvPr>
        </p:nvSpPr>
        <p:spPr/>
        <p:txBody>
          <a:bodyPr/>
          <a:lstStyle/>
          <a:p>
            <a:endParaRPr lang="es-ES"/>
          </a:p>
        </p:txBody>
      </p:sp>
    </p:spTree>
    <p:extLst>
      <p:ext uri="{BB962C8B-B14F-4D97-AF65-F5344CB8AC3E}">
        <p14:creationId xmlns:p14="http://schemas.microsoft.com/office/powerpoint/2010/main" val="133058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D87F70-0A51-EB6E-6E6A-B629F3FF968F}"/>
              </a:ext>
            </a:extLst>
          </p:cNvPr>
          <p:cNvSpPr>
            <a:spLocks noGrp="1"/>
          </p:cNvSpPr>
          <p:nvPr>
            <p:ph type="title"/>
          </p:nvPr>
        </p:nvSpPr>
        <p:spPr/>
        <p:txBody>
          <a:bodyPr>
            <a:normAutofit/>
          </a:bodyPr>
          <a:lstStyle/>
          <a:p>
            <a:pPr algn="ctr"/>
            <a:r>
              <a:rPr lang="es-ES" sz="2400" dirty="0"/>
              <a:t/>
            </a:r>
            <a:br>
              <a:rPr lang="es-ES" sz="2400" dirty="0"/>
            </a:br>
            <a:r>
              <a:rPr lang="es-ES" sz="2400" dirty="0"/>
              <a:t/>
            </a:r>
            <a:br>
              <a:rPr lang="es-ES" sz="2400" dirty="0"/>
            </a:br>
            <a:r>
              <a:rPr lang="es-ES" sz="2400" dirty="0"/>
              <a:t>Huelga</a:t>
            </a:r>
            <a:br>
              <a:rPr lang="es-ES" sz="2400" dirty="0"/>
            </a:br>
            <a:r>
              <a:rPr lang="es-ES" sz="2400" dirty="0"/>
              <a:t/>
            </a:r>
            <a:br>
              <a:rPr lang="es-ES" sz="2400" dirty="0"/>
            </a:br>
            <a:r>
              <a:rPr lang="es-ES" sz="2400" b="1" dirty="0" err="1"/>
              <a:t>Cap.IV</a:t>
            </a:r>
            <a:r>
              <a:rPr lang="es-ES" sz="2400" b="1" dirty="0"/>
              <a:t/>
            </a:r>
            <a:br>
              <a:rPr lang="es-ES" sz="2400" b="1" dirty="0"/>
            </a:br>
            <a:r>
              <a:rPr lang="es-ES" sz="2400" b="1" dirty="0"/>
              <a:t/>
            </a:r>
            <a:br>
              <a:rPr lang="es-ES" sz="2400" b="1" dirty="0"/>
            </a:br>
            <a:r>
              <a:rPr lang="es-ES" sz="2400" b="1" dirty="0"/>
              <a:t>LCT-20744</a:t>
            </a:r>
            <a:r>
              <a:rPr lang="es-ES" sz="2400" dirty="0"/>
              <a:t/>
            </a:r>
            <a:br>
              <a:rPr lang="es-ES" sz="2400" dirty="0"/>
            </a:br>
            <a:r>
              <a:rPr lang="es-ES" sz="2400" dirty="0"/>
              <a:t/>
            </a:r>
            <a:br>
              <a:rPr lang="es-ES" sz="2400" dirty="0"/>
            </a:br>
            <a:endParaRPr lang="es-ES" sz="2400" dirty="0">
              <a:solidFill>
                <a:schemeClr val="tx1"/>
              </a:solidFill>
            </a:endParaRPr>
          </a:p>
        </p:txBody>
      </p:sp>
      <p:sp>
        <p:nvSpPr>
          <p:cNvPr id="3" name="Marcador de texto 2">
            <a:extLst>
              <a:ext uri="{FF2B5EF4-FFF2-40B4-BE49-F238E27FC236}">
                <a16:creationId xmlns:a16="http://schemas.microsoft.com/office/drawing/2014/main" id="{836A76A5-B49D-61A4-FD14-A704850CEBA7}"/>
              </a:ext>
            </a:extLst>
          </p:cNvPr>
          <p:cNvSpPr>
            <a:spLocks noGrp="1"/>
          </p:cNvSpPr>
          <p:nvPr>
            <p:ph type="body" idx="1"/>
          </p:nvPr>
        </p:nvSpPr>
        <p:spPr>
          <a:xfrm>
            <a:off x="3703899" y="770525"/>
            <a:ext cx="5317259" cy="3811800"/>
          </a:xfrm>
        </p:spPr>
        <p:txBody>
          <a:bodyPr>
            <a:normAutofit/>
          </a:bodyPr>
          <a:lstStyle/>
          <a:p>
            <a:pPr marL="139700" indent="0" algn="ctr">
              <a:buNone/>
            </a:pPr>
            <a:r>
              <a:rPr lang="es-ES" sz="1600" b="1" dirty="0"/>
              <a:t>Exposición de motivos</a:t>
            </a:r>
          </a:p>
          <a:p>
            <a:pPr marL="139700" indent="0" algn="ctr">
              <a:buNone/>
            </a:pPr>
            <a:r>
              <a:rPr lang="es-ES" sz="1600" dirty="0"/>
              <a:t>(De la extinción del CT por justa causa – art.263)</a:t>
            </a:r>
          </a:p>
          <a:p>
            <a:pPr marL="139700" indent="0" algn="just">
              <a:buNone/>
            </a:pPr>
            <a:endParaRPr lang="es-ES" sz="1600" dirty="0"/>
          </a:p>
          <a:p>
            <a:pPr marL="139700" indent="0" algn="just">
              <a:buNone/>
            </a:pPr>
            <a:r>
              <a:rPr lang="es-ES" i="1" dirty="0"/>
              <a:t>…”la índole de las relaciones que resultan de la propia ley, de los estatutos profesionales y CCT …no es abstracta sino que se combina con el principio sentado por los arts.</a:t>
            </a:r>
            <a:r>
              <a:rPr lang="es-ES" b="1" i="1" dirty="0"/>
              <a:t>67 y 68* </a:t>
            </a:r>
            <a:r>
              <a:rPr lang="es-ES" i="1" dirty="0"/>
              <a:t>de la ley con los provenientes de las personas, del tiempo y del lugar”…</a:t>
            </a:r>
          </a:p>
          <a:p>
            <a:pPr marL="139700" indent="0" algn="just">
              <a:buNone/>
            </a:pPr>
            <a:endParaRPr lang="es-ES" sz="1000" b="1" i="1" dirty="0"/>
          </a:p>
          <a:p>
            <a:pPr marL="139700" indent="0" algn="just">
              <a:buNone/>
            </a:pPr>
            <a:endParaRPr lang="es-ES" sz="1000" b="1" i="1" dirty="0"/>
          </a:p>
          <a:p>
            <a:pPr marL="139700" indent="0" algn="just">
              <a:buNone/>
            </a:pPr>
            <a:endParaRPr lang="es-ES" sz="1000" b="1" i="1" dirty="0"/>
          </a:p>
          <a:p>
            <a:pPr marL="139700" indent="0" algn="just">
              <a:buNone/>
            </a:pPr>
            <a:endParaRPr lang="es-ES" sz="1000" b="1" i="1" dirty="0"/>
          </a:p>
          <a:p>
            <a:pPr marL="139700" indent="0" algn="just">
              <a:buNone/>
            </a:pPr>
            <a:r>
              <a:rPr lang="es-ES" sz="1000" b="1" dirty="0"/>
              <a:t>*art.67 </a:t>
            </a:r>
            <a:r>
              <a:rPr lang="es-ES" sz="1000" dirty="0" err="1"/>
              <a:t>Oblig</a:t>
            </a:r>
            <a:r>
              <a:rPr lang="es-ES" sz="1000" dirty="0"/>
              <a:t>. genérica de las partes criterios de colaboración y solidaridad.</a:t>
            </a:r>
          </a:p>
          <a:p>
            <a:pPr marL="139700" indent="0" algn="just">
              <a:buNone/>
            </a:pPr>
            <a:endParaRPr lang="es-ES" sz="1000" b="1" dirty="0"/>
          </a:p>
          <a:p>
            <a:pPr marL="139700" indent="0" algn="just">
              <a:buNone/>
            </a:pPr>
            <a:r>
              <a:rPr lang="es-ES" sz="1000" b="1" dirty="0"/>
              <a:t>*art.68  </a:t>
            </a:r>
            <a:r>
              <a:rPr lang="es-ES" sz="1000" dirty="0"/>
              <a:t>principio de buena fe </a:t>
            </a:r>
            <a:r>
              <a:rPr lang="es-ES" sz="1200" dirty="0"/>
              <a:t>(actuales arts.62 y 63 LCT).</a:t>
            </a:r>
          </a:p>
          <a:p>
            <a:pPr marL="139700" indent="0">
              <a:buNone/>
            </a:pPr>
            <a:endParaRPr lang="es-ES" dirty="0"/>
          </a:p>
        </p:txBody>
      </p:sp>
    </p:spTree>
    <p:extLst>
      <p:ext uri="{BB962C8B-B14F-4D97-AF65-F5344CB8AC3E}">
        <p14:creationId xmlns:p14="http://schemas.microsoft.com/office/powerpoint/2010/main" val="170461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6924DAD-05FC-21C3-1C2E-0D877A9027E8}"/>
              </a:ext>
            </a:extLst>
          </p:cNvPr>
          <p:cNvSpPr>
            <a:spLocks noGrp="1"/>
          </p:cNvSpPr>
          <p:nvPr>
            <p:ph type="body" idx="1"/>
          </p:nvPr>
        </p:nvSpPr>
        <p:spPr>
          <a:xfrm>
            <a:off x="3647769" y="216310"/>
            <a:ext cx="5373389" cy="4719484"/>
          </a:xfrm>
        </p:spPr>
        <p:txBody>
          <a:bodyPr>
            <a:normAutofit fontScale="25000" lnSpcReduction="20000"/>
          </a:bodyPr>
          <a:lstStyle/>
          <a:p>
            <a:pPr marL="139700" indent="0" algn="ctr">
              <a:buNone/>
            </a:pPr>
            <a:r>
              <a:rPr lang="es-ES" sz="4800" b="1" i="0" dirty="0">
                <a:solidFill>
                  <a:schemeClr val="accent5"/>
                </a:solidFill>
                <a:effectLst>
                  <a:outerShdw blurRad="38100" dist="38100" dir="2700000" algn="tl">
                    <a:srgbClr val="000000">
                      <a:alpha val="43137"/>
                    </a:srgbClr>
                  </a:outerShdw>
                </a:effectLst>
                <a:latin typeface="Montserrat" panose="00000500000000000000" pitchFamily="2" charset="0"/>
              </a:rPr>
              <a:t>ESTRUCTURA LEGAL DEL DERECHO DE HUELGA EN LA LCT</a:t>
            </a:r>
          </a:p>
          <a:p>
            <a:pPr marL="139700" indent="0" algn="just">
              <a:buNone/>
            </a:pPr>
            <a:endParaRPr lang="es-ES" sz="4300" b="1" i="0" dirty="0">
              <a:solidFill>
                <a:srgbClr val="000000"/>
              </a:solidFill>
              <a:effectLst/>
              <a:latin typeface="Montserrat" panose="00000500000000000000" pitchFamily="2" charset="0"/>
            </a:endParaRPr>
          </a:p>
          <a:p>
            <a:pPr marL="139700" indent="0" algn="just">
              <a:buNone/>
            </a:pPr>
            <a:endParaRPr lang="es-ES" sz="4800" b="1" i="0" dirty="0">
              <a:solidFill>
                <a:srgbClr val="000000"/>
              </a:solidFill>
              <a:effectLst/>
              <a:latin typeface="Montserrat" panose="00000500000000000000" pitchFamily="2" charset="0"/>
            </a:endParaRPr>
          </a:p>
          <a:p>
            <a:pPr marL="139700" indent="0">
              <a:buNone/>
            </a:pPr>
            <a:endParaRPr lang="es-ES" sz="6400" b="1" i="0" dirty="0">
              <a:solidFill>
                <a:schemeClr val="accent5"/>
              </a:solidFill>
              <a:effectLst/>
              <a:latin typeface="Montserrat" panose="00000500000000000000" pitchFamily="2" charset="0"/>
            </a:endParaRPr>
          </a:p>
          <a:p>
            <a:pPr marL="139700" indent="0">
              <a:buNone/>
            </a:pPr>
            <a:r>
              <a:rPr lang="es-ES" sz="6400" b="1" i="0" dirty="0">
                <a:solidFill>
                  <a:schemeClr val="accent5"/>
                </a:solidFill>
                <a:effectLst/>
                <a:latin typeface="Montserrat" panose="00000500000000000000" pitchFamily="2" charset="0"/>
              </a:rPr>
              <a:t>1. </a:t>
            </a:r>
            <a:r>
              <a:rPr lang="es-ES" sz="6400" b="0" i="0" dirty="0">
                <a:solidFill>
                  <a:schemeClr val="accent5"/>
                </a:solidFill>
                <a:effectLst/>
                <a:latin typeface="Montserrat" panose="00000500000000000000" pitchFamily="2" charset="0"/>
              </a:rPr>
              <a:t>La huelga </a:t>
            </a:r>
            <a:r>
              <a:rPr lang="es-ES" sz="6400" b="1" i="1" dirty="0">
                <a:solidFill>
                  <a:schemeClr val="accent5"/>
                </a:solidFill>
                <a:effectLst/>
                <a:latin typeface="Montserrat" panose="00000500000000000000" pitchFamily="2" charset="0"/>
              </a:rPr>
              <a:t>suspende </a:t>
            </a:r>
            <a:r>
              <a:rPr lang="es-ES" sz="6400" dirty="0">
                <a:solidFill>
                  <a:schemeClr val="accent5"/>
                </a:solidFill>
                <a:effectLst/>
                <a:latin typeface="Montserrat" panose="00000500000000000000" pitchFamily="2" charset="0"/>
              </a:rPr>
              <a:t>el CT.</a:t>
            </a:r>
            <a:endParaRPr lang="es-ES" sz="6400" b="0" i="0" dirty="0">
              <a:solidFill>
                <a:schemeClr val="accent5"/>
              </a:solidFill>
              <a:effectLst/>
              <a:latin typeface="Montserrat" panose="00000500000000000000" pitchFamily="2" charset="0"/>
            </a:endParaRPr>
          </a:p>
          <a:p>
            <a:pPr marL="1054100" indent="-914400">
              <a:buAutoNum type="arabicPeriod"/>
            </a:pPr>
            <a:endParaRPr lang="es-ES" sz="6400" b="0" i="0" dirty="0">
              <a:solidFill>
                <a:schemeClr val="accent5"/>
              </a:solidFill>
              <a:effectLst/>
              <a:latin typeface="Montserrat" panose="00000500000000000000" pitchFamily="2" charset="0"/>
            </a:endParaRPr>
          </a:p>
          <a:p>
            <a:pPr marL="139700" indent="0" algn="just">
              <a:buNone/>
            </a:pPr>
            <a:r>
              <a:rPr lang="es-ES" sz="6400" b="1" dirty="0">
                <a:solidFill>
                  <a:schemeClr val="accent5"/>
                </a:solidFill>
                <a:latin typeface="Montserrat" panose="00000500000000000000" pitchFamily="2" charset="0"/>
              </a:rPr>
              <a:t>2.</a:t>
            </a:r>
            <a:r>
              <a:rPr lang="es-ES" sz="6400" dirty="0">
                <a:solidFill>
                  <a:schemeClr val="accent5"/>
                </a:solidFill>
                <a:latin typeface="Montserrat" panose="00000500000000000000" pitchFamily="2" charset="0"/>
              </a:rPr>
              <a:t> No </a:t>
            </a:r>
            <a:r>
              <a:rPr lang="es-ES" sz="6400" b="1" i="0" dirty="0">
                <a:solidFill>
                  <a:schemeClr val="accent5"/>
                </a:solidFill>
                <a:effectLst/>
                <a:latin typeface="Montserrat" panose="00000500000000000000" pitchFamily="2" charset="0"/>
              </a:rPr>
              <a:t>constituye causa de despido. </a:t>
            </a:r>
          </a:p>
          <a:p>
            <a:pPr marL="139700" indent="0" algn="just">
              <a:buNone/>
            </a:pPr>
            <a:endParaRPr lang="es-ES" sz="6400" b="1" dirty="0">
              <a:solidFill>
                <a:schemeClr val="accent5"/>
              </a:solidFill>
              <a:latin typeface="Montserrat" panose="00000500000000000000" pitchFamily="2" charset="0"/>
            </a:endParaRPr>
          </a:p>
          <a:p>
            <a:pPr marL="139700" indent="0" algn="just">
              <a:buNone/>
            </a:pPr>
            <a:r>
              <a:rPr lang="es-ES" sz="6400" b="1" i="0" dirty="0">
                <a:solidFill>
                  <a:schemeClr val="accent5"/>
                </a:solidFill>
                <a:effectLst/>
                <a:latin typeface="Montserrat" panose="00000500000000000000" pitchFamily="2" charset="0"/>
              </a:rPr>
              <a:t>3. </a:t>
            </a:r>
            <a:r>
              <a:rPr lang="es-ES" sz="6400" b="0" i="0" dirty="0">
                <a:solidFill>
                  <a:schemeClr val="accent5"/>
                </a:solidFill>
                <a:effectLst/>
                <a:latin typeface="Montserrat" panose="00000500000000000000" pitchFamily="2" charset="0"/>
              </a:rPr>
              <a:t>Valoración </a:t>
            </a:r>
            <a:r>
              <a:rPr lang="es-ES" sz="6400" dirty="0">
                <a:solidFill>
                  <a:schemeClr val="accent5"/>
                </a:solidFill>
                <a:latin typeface="Montserrat" panose="00000500000000000000" pitchFamily="2" charset="0"/>
              </a:rPr>
              <a:t>judicial: </a:t>
            </a:r>
            <a:r>
              <a:rPr lang="es-ES" sz="6400" b="1" i="1" dirty="0">
                <a:solidFill>
                  <a:schemeClr val="accent5"/>
                </a:solidFill>
                <a:latin typeface="Montserrat" panose="00000500000000000000" pitchFamily="2" charset="0"/>
              </a:rPr>
              <a:t>e</a:t>
            </a:r>
            <a:r>
              <a:rPr lang="es-ES" sz="6400" b="1" i="1" dirty="0">
                <a:solidFill>
                  <a:schemeClr val="accent5"/>
                </a:solidFill>
                <a:effectLst/>
                <a:latin typeface="Montserrat" panose="00000500000000000000" pitchFamily="2" charset="0"/>
              </a:rPr>
              <a:t>n cada caso  particular.</a:t>
            </a:r>
          </a:p>
          <a:p>
            <a:pPr marL="139700" indent="0" algn="just">
              <a:buNone/>
            </a:pPr>
            <a:endParaRPr lang="es-ES" sz="6400" b="1" i="0" dirty="0">
              <a:solidFill>
                <a:schemeClr val="accent5"/>
              </a:solidFill>
              <a:effectLst/>
              <a:latin typeface="Montserrat" panose="00000500000000000000" pitchFamily="2" charset="0"/>
            </a:endParaRPr>
          </a:p>
          <a:p>
            <a:pPr marL="139700" indent="0" algn="just">
              <a:buNone/>
            </a:pPr>
            <a:r>
              <a:rPr lang="es-ES" sz="6400" b="1" i="0" dirty="0">
                <a:solidFill>
                  <a:schemeClr val="accent5"/>
                </a:solidFill>
                <a:effectLst/>
                <a:latin typeface="Montserrat" panose="00000500000000000000" pitchFamily="2" charset="0"/>
              </a:rPr>
              <a:t>4. </a:t>
            </a:r>
            <a:r>
              <a:rPr lang="es-ES" sz="6400" i="0" dirty="0">
                <a:solidFill>
                  <a:schemeClr val="accent5"/>
                </a:solidFill>
                <a:effectLst/>
                <a:latin typeface="Montserrat" panose="00000500000000000000" pitchFamily="2" charset="0"/>
              </a:rPr>
              <a:t>Trato ilegal y discriminatorio: </a:t>
            </a:r>
            <a:r>
              <a:rPr lang="es-ES" sz="6400" b="1" i="0" dirty="0">
                <a:solidFill>
                  <a:schemeClr val="accent5"/>
                </a:solidFill>
                <a:effectLst/>
                <a:latin typeface="Montserrat" panose="00000500000000000000" pitchFamily="2" charset="0"/>
              </a:rPr>
              <a:t>no reincorporar huelguistas.</a:t>
            </a:r>
          </a:p>
          <a:p>
            <a:pPr marL="139700" indent="0" algn="just">
              <a:buNone/>
            </a:pPr>
            <a:endParaRPr lang="es-ES" sz="6400" b="1" dirty="0">
              <a:solidFill>
                <a:schemeClr val="accent5"/>
              </a:solidFill>
              <a:latin typeface="Montserrat" panose="00000500000000000000" pitchFamily="2" charset="0"/>
            </a:endParaRPr>
          </a:p>
          <a:p>
            <a:pPr marL="139700" indent="0" algn="just">
              <a:buNone/>
            </a:pPr>
            <a:r>
              <a:rPr lang="es-ES" sz="6400" b="1" dirty="0">
                <a:solidFill>
                  <a:schemeClr val="accent5"/>
                </a:solidFill>
                <a:latin typeface="Montserrat" panose="00000500000000000000" pitchFamily="2" charset="0"/>
              </a:rPr>
              <a:t>5. </a:t>
            </a:r>
            <a:r>
              <a:rPr lang="es-ES" sz="6400" dirty="0">
                <a:solidFill>
                  <a:schemeClr val="accent5"/>
                </a:solidFill>
                <a:latin typeface="Montserrat" panose="00000500000000000000" pitchFamily="2" charset="0"/>
              </a:rPr>
              <a:t>Proceden los </a:t>
            </a:r>
            <a:r>
              <a:rPr lang="es-ES" sz="6400" b="1" dirty="0">
                <a:solidFill>
                  <a:schemeClr val="accent5"/>
                </a:solidFill>
                <a:latin typeface="Montserrat" panose="00000500000000000000" pitchFamily="2" charset="0"/>
              </a:rPr>
              <a:t>salarios caídos </a:t>
            </a:r>
            <a:r>
              <a:rPr lang="es-ES" sz="6400" dirty="0">
                <a:solidFill>
                  <a:schemeClr val="accent5"/>
                </a:solidFill>
                <a:latin typeface="Montserrat" panose="00000500000000000000" pitchFamily="2" charset="0"/>
              </a:rPr>
              <a:t>ante incumplimiento del empleador.</a:t>
            </a:r>
            <a:endParaRPr lang="es-ES" sz="6400" dirty="0">
              <a:solidFill>
                <a:schemeClr val="accent5"/>
              </a:solidFill>
            </a:endParaRPr>
          </a:p>
        </p:txBody>
      </p:sp>
      <p:pic>
        <p:nvPicPr>
          <p:cNvPr id="5" name="Imagen 4">
            <a:extLst>
              <a:ext uri="{FF2B5EF4-FFF2-40B4-BE49-F238E27FC236}">
                <a16:creationId xmlns:a16="http://schemas.microsoft.com/office/drawing/2014/main" id="{31A79AA3-F254-D968-5489-5CBF5BE67D7C}"/>
              </a:ext>
            </a:extLst>
          </p:cNvPr>
          <p:cNvPicPr>
            <a:picLocks noChangeAspect="1"/>
          </p:cNvPicPr>
          <p:nvPr/>
        </p:nvPicPr>
        <p:blipFill>
          <a:blip r:embed="rId2"/>
          <a:stretch>
            <a:fillRect/>
          </a:stretch>
        </p:blipFill>
        <p:spPr>
          <a:xfrm>
            <a:off x="1" y="0"/>
            <a:ext cx="3647768" cy="5143500"/>
          </a:xfrm>
          <a:prstGeom prst="rect">
            <a:avLst/>
          </a:prstGeom>
        </p:spPr>
      </p:pic>
    </p:spTree>
    <p:extLst>
      <p:ext uri="{BB962C8B-B14F-4D97-AF65-F5344CB8AC3E}">
        <p14:creationId xmlns:p14="http://schemas.microsoft.com/office/powerpoint/2010/main" val="414495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1CCF51-D619-6884-98F3-23125D6575CC}"/>
              </a:ext>
            </a:extLst>
          </p:cNvPr>
          <p:cNvSpPr>
            <a:spLocks noGrp="1"/>
          </p:cNvSpPr>
          <p:nvPr>
            <p:ph type="title"/>
          </p:nvPr>
        </p:nvSpPr>
        <p:spPr>
          <a:xfrm>
            <a:off x="201750" y="770525"/>
            <a:ext cx="3201207" cy="3753600"/>
          </a:xfrm>
        </p:spPr>
        <p:txBody>
          <a:bodyPr>
            <a:normAutofit fontScale="90000"/>
          </a:bodyPr>
          <a:lstStyle/>
          <a:p>
            <a:r>
              <a:rPr lang="es-ES" sz="2400" dirty="0"/>
              <a:t>Despido con justa causa</a:t>
            </a:r>
            <a:br>
              <a:rPr lang="es-ES" sz="2400" dirty="0"/>
            </a:br>
            <a:r>
              <a:rPr lang="es-ES" sz="2400" dirty="0"/>
              <a:t/>
            </a:r>
            <a:br>
              <a:rPr lang="es-ES" sz="2400" dirty="0"/>
            </a:br>
            <a:r>
              <a:rPr lang="es-ES" sz="2400" dirty="0"/>
              <a:t>Art.242 LCT</a:t>
            </a:r>
            <a:br>
              <a:rPr lang="es-ES" sz="2400" dirty="0"/>
            </a:br>
            <a:r>
              <a:rPr lang="es-ES" sz="2400" dirty="0"/>
              <a:t/>
            </a:r>
            <a:br>
              <a:rPr lang="es-ES" sz="2400" dirty="0"/>
            </a:br>
            <a:r>
              <a:rPr lang="es-ES" sz="2400" dirty="0"/>
              <a:t/>
            </a:r>
            <a:br>
              <a:rPr lang="es-ES" sz="2400" dirty="0"/>
            </a:br>
            <a:r>
              <a:rPr lang="es-ES" sz="2400" dirty="0"/>
              <a:t>antecedentes </a:t>
            </a:r>
            <a:br>
              <a:rPr lang="es-ES" sz="2400" dirty="0"/>
            </a:br>
            <a:r>
              <a:rPr lang="es-ES" sz="2400" dirty="0"/>
              <a:t>de modificación</a:t>
            </a:r>
            <a:br>
              <a:rPr lang="es-ES" sz="2400" dirty="0"/>
            </a:br>
            <a:r>
              <a:rPr lang="es-ES" sz="2400" dirty="0"/>
              <a:t>art.94 L.27742</a:t>
            </a:r>
            <a:br>
              <a:rPr lang="es-ES" sz="2400" dirty="0"/>
            </a:br>
            <a:r>
              <a:rPr lang="es-ES" sz="2400" dirty="0"/>
              <a:t/>
            </a:r>
            <a:br>
              <a:rPr lang="es-ES" sz="2400" dirty="0"/>
            </a:br>
            <a:r>
              <a:rPr lang="es-ES" sz="2400" i="1" dirty="0"/>
              <a:t>Novedad normativa</a:t>
            </a:r>
            <a:endParaRPr lang="es-ES" sz="2400" dirty="0"/>
          </a:p>
        </p:txBody>
      </p:sp>
      <p:sp>
        <p:nvSpPr>
          <p:cNvPr id="3" name="Marcador de texto 2">
            <a:extLst>
              <a:ext uri="{FF2B5EF4-FFF2-40B4-BE49-F238E27FC236}">
                <a16:creationId xmlns:a16="http://schemas.microsoft.com/office/drawing/2014/main" id="{6FDF71C0-BEBF-CC48-5DAC-F7F63F6B5727}"/>
              </a:ext>
            </a:extLst>
          </p:cNvPr>
          <p:cNvSpPr>
            <a:spLocks noGrp="1"/>
          </p:cNvSpPr>
          <p:nvPr>
            <p:ph type="body" idx="1"/>
          </p:nvPr>
        </p:nvSpPr>
        <p:spPr>
          <a:xfrm>
            <a:off x="3712464" y="770525"/>
            <a:ext cx="5229786" cy="3811800"/>
          </a:xfrm>
        </p:spPr>
        <p:txBody>
          <a:bodyPr>
            <a:normAutofit/>
          </a:bodyPr>
          <a:lstStyle/>
          <a:p>
            <a:pPr marL="139700" indent="0" algn="just">
              <a:buNone/>
            </a:pPr>
            <a:r>
              <a:rPr lang="es-ES" sz="2000" dirty="0">
                <a:solidFill>
                  <a:schemeClr val="accent5"/>
                </a:solidFill>
              </a:rPr>
              <a:t>* No sufrió modificaciones durante los 50 años de vigencia de la LCT - 20744.</a:t>
            </a:r>
          </a:p>
          <a:p>
            <a:pPr marL="139700" indent="0" algn="just">
              <a:buNone/>
            </a:pPr>
            <a:endParaRPr lang="es-ES" sz="2000" dirty="0">
              <a:solidFill>
                <a:schemeClr val="accent5"/>
              </a:solidFill>
            </a:endParaRPr>
          </a:p>
          <a:p>
            <a:pPr marL="139700" indent="0" algn="just">
              <a:buNone/>
            </a:pPr>
            <a:r>
              <a:rPr lang="es-ES" sz="2000" dirty="0">
                <a:solidFill>
                  <a:schemeClr val="accent5"/>
                </a:solidFill>
              </a:rPr>
              <a:t>* No era jurídicamente necesario introducir una causal objetiva como la dispuesta.</a:t>
            </a:r>
          </a:p>
          <a:p>
            <a:pPr marL="139700" indent="0" algn="just">
              <a:buNone/>
            </a:pPr>
            <a:endParaRPr lang="es-ES" sz="2000" dirty="0">
              <a:solidFill>
                <a:schemeClr val="accent5"/>
              </a:solidFill>
            </a:endParaRPr>
          </a:p>
          <a:p>
            <a:pPr marL="139700" indent="0" algn="just">
              <a:buNone/>
            </a:pPr>
            <a:r>
              <a:rPr lang="es-ES" sz="2000" dirty="0">
                <a:solidFill>
                  <a:schemeClr val="accent5"/>
                </a:solidFill>
              </a:rPr>
              <a:t>* Rebela un ataque a la libertad sindical de cada persona trabajadora por participar en la huelga.</a:t>
            </a:r>
          </a:p>
          <a:p>
            <a:endParaRPr lang="es-ES" dirty="0"/>
          </a:p>
        </p:txBody>
      </p:sp>
    </p:spTree>
    <p:extLst>
      <p:ext uri="{BB962C8B-B14F-4D97-AF65-F5344CB8AC3E}">
        <p14:creationId xmlns:p14="http://schemas.microsoft.com/office/powerpoint/2010/main" val="384269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7DB959-F4B5-0BAE-6A59-4F8DCFDFCAE2}"/>
              </a:ext>
            </a:extLst>
          </p:cNvPr>
          <p:cNvSpPr>
            <a:spLocks noGrp="1"/>
          </p:cNvSpPr>
          <p:nvPr>
            <p:ph type="title"/>
          </p:nvPr>
        </p:nvSpPr>
        <p:spPr/>
        <p:txBody>
          <a:bodyPr/>
          <a:lstStyle/>
          <a:p>
            <a:pPr algn="ctr"/>
            <a:r>
              <a:rPr lang="es-ES" sz="2400" dirty="0"/>
              <a:t>Carácter de la injuria </a:t>
            </a:r>
          </a:p>
        </p:txBody>
      </p:sp>
      <p:sp>
        <p:nvSpPr>
          <p:cNvPr id="4" name="CuadroTexto 3">
            <a:extLst>
              <a:ext uri="{FF2B5EF4-FFF2-40B4-BE49-F238E27FC236}">
                <a16:creationId xmlns:a16="http://schemas.microsoft.com/office/drawing/2014/main" id="{006C631D-C6B6-9E0C-DB7D-96BF4D2B143D}"/>
              </a:ext>
            </a:extLst>
          </p:cNvPr>
          <p:cNvSpPr txBox="1"/>
          <p:nvPr/>
        </p:nvSpPr>
        <p:spPr>
          <a:xfrm>
            <a:off x="493776" y="1446078"/>
            <a:ext cx="7932224" cy="3862083"/>
          </a:xfrm>
          <a:prstGeom prst="rect">
            <a:avLst/>
          </a:prstGeom>
          <a:noFill/>
        </p:spPr>
        <p:txBody>
          <a:bodyPr wrap="square">
            <a:spAutoFit/>
          </a:bodyPr>
          <a:lstStyle/>
          <a:p>
            <a:pPr algn="just">
              <a:lnSpc>
                <a:spcPct val="107000"/>
              </a:lnSpc>
              <a:spcBef>
                <a:spcPts val="600"/>
              </a:spcBef>
              <a:spcAft>
                <a:spcPts val="1200"/>
              </a:spcAft>
            </a:pPr>
            <a:r>
              <a:rPr lang="es-ES" sz="2000" dirty="0">
                <a:solidFill>
                  <a:srgbClr val="002060"/>
                </a:solidFill>
                <a:effectLst/>
                <a:latin typeface="Montserrat" panose="00000500000000000000" pitchFamily="2" charset="0"/>
                <a:ea typeface="Times New Roman" panose="02020603050405020304" pitchFamily="18" charset="0"/>
                <a:cs typeface="Times New Roman" panose="02020603050405020304" pitchFamily="18" charset="0"/>
              </a:rPr>
              <a:t>La INJURIA fue concebida como </a:t>
            </a:r>
            <a:r>
              <a:rPr lang="es-ES" sz="2000" i="1" dirty="0">
                <a:solidFill>
                  <a:srgbClr val="002060"/>
                </a:solidFill>
                <a:effectLst/>
                <a:latin typeface="Montserrat" panose="00000500000000000000" pitchFamily="2" charset="0"/>
                <a:ea typeface="Times New Roman" panose="02020603050405020304" pitchFamily="18" charset="0"/>
                <a:cs typeface="Times New Roman" panose="02020603050405020304" pitchFamily="18" charset="0"/>
              </a:rPr>
              <a:t>eminentemente </a:t>
            </a:r>
            <a:r>
              <a:rPr lang="es-ES" sz="2000" b="1" i="1" dirty="0">
                <a:solidFill>
                  <a:srgbClr val="002060"/>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Times New Roman" panose="02020603050405020304" pitchFamily="18" charset="0"/>
              </a:rPr>
              <a:t>INDIVIDUAL</a:t>
            </a:r>
            <a:r>
              <a:rPr lang="es-ES" sz="2000" i="1" dirty="0">
                <a:solidFill>
                  <a:srgbClr val="002060"/>
                </a:solidFill>
                <a:effectLst/>
                <a:latin typeface="Montserrat" panose="00000500000000000000" pitchFamily="2" charset="0"/>
                <a:ea typeface="Times New Roman" panose="02020603050405020304" pitchFamily="18" charset="0"/>
                <a:cs typeface="Times New Roman" panose="02020603050405020304" pitchFamily="18" charset="0"/>
              </a:rPr>
              <a:t>*</a:t>
            </a:r>
            <a:endParaRPr lang="es-ES" sz="2000" i="1"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Bef>
                <a:spcPts val="600"/>
              </a:spcBef>
              <a:spcAft>
                <a:spcPts val="1200"/>
              </a:spcAft>
            </a:pPr>
            <a:endParaRPr lang="es-ES" sz="2000" dirty="0">
              <a:solidFill>
                <a:srgbClr val="002060"/>
              </a:solidFill>
              <a:effectLst/>
              <a:latin typeface="Montserrat" panose="00000500000000000000" pitchFamily="2" charset="0"/>
              <a:ea typeface="Times New Roman" panose="02020603050405020304" pitchFamily="18" charset="0"/>
              <a:cs typeface="Times New Roman" panose="02020603050405020304" pitchFamily="18" charset="0"/>
            </a:endParaRPr>
          </a:p>
          <a:p>
            <a:pPr algn="just">
              <a:lnSpc>
                <a:spcPct val="107000"/>
              </a:lnSpc>
              <a:spcBef>
                <a:spcPts val="600"/>
              </a:spcBef>
              <a:spcAft>
                <a:spcPts val="1200"/>
              </a:spcAft>
            </a:pPr>
            <a:r>
              <a:rPr lang="es-ES" sz="2000" dirty="0">
                <a:solidFill>
                  <a:srgbClr val="002060"/>
                </a:solidFill>
                <a:effectLst/>
                <a:latin typeface="Montserrat" panose="00000500000000000000" pitchFamily="2" charset="0"/>
                <a:ea typeface="Times New Roman" panose="02020603050405020304" pitchFamily="18" charset="0"/>
                <a:cs typeface="Times New Roman" panose="02020603050405020304" pitchFamily="18" charset="0"/>
              </a:rPr>
              <a:t>La L.27742 la independiza de las </a:t>
            </a:r>
            <a:r>
              <a:rPr lang="es-ES" sz="2000" i="1" dirty="0">
                <a:solidFill>
                  <a:srgbClr val="002060"/>
                </a:solidFill>
                <a:effectLst>
                  <a:outerShdw blurRad="38100" dist="38100" dir="2700000" algn="tl">
                    <a:srgbClr val="000000">
                      <a:alpha val="43137"/>
                    </a:srgbClr>
                  </a:outerShdw>
                </a:effectLst>
                <a:latin typeface="Montserrat" panose="00000500000000000000" pitchFamily="2" charset="0"/>
                <a:ea typeface="Times New Roman" panose="02020603050405020304" pitchFamily="18" charset="0"/>
                <a:cs typeface="Times New Roman" panose="02020603050405020304" pitchFamily="18" charset="0"/>
              </a:rPr>
              <a:t>circunstancias individuales </a:t>
            </a:r>
            <a:r>
              <a:rPr lang="es-ES" sz="2000" dirty="0">
                <a:solidFill>
                  <a:srgbClr val="002060"/>
                </a:solidFill>
                <a:effectLst/>
                <a:latin typeface="Montserrat" panose="00000500000000000000" pitchFamily="2" charset="0"/>
                <a:ea typeface="Times New Roman" panose="02020603050405020304" pitchFamily="18" charset="0"/>
                <a:cs typeface="Times New Roman" panose="02020603050405020304" pitchFamily="18" charset="0"/>
              </a:rPr>
              <a:t>del trabajador y altera el mandato de valoración judicial que se encuentra vigente en el  párr. 1/2</a:t>
            </a:r>
            <a:r>
              <a:rPr lang="es-ES" sz="2000" dirty="0">
                <a:solidFill>
                  <a:srgbClr val="002060"/>
                </a:solidFill>
                <a:latin typeface="Montserrat" panose="00000500000000000000" pitchFamily="2" charset="0"/>
                <a:ea typeface="Times New Roman" panose="02020603050405020304" pitchFamily="18" charset="0"/>
                <a:cs typeface="Times New Roman" panose="02020603050405020304" pitchFamily="18" charset="0"/>
              </a:rPr>
              <a:t> del art.24.2 modificado.</a:t>
            </a:r>
            <a:endParaRPr lang="es-ES" sz="2000" dirty="0">
              <a:solidFill>
                <a:srgbClr val="002060"/>
              </a:solidFill>
              <a:effectLst/>
              <a:latin typeface="Montserrat" panose="00000500000000000000" pitchFamily="2" charset="0"/>
              <a:ea typeface="Times New Roman" panose="02020603050405020304" pitchFamily="18" charset="0"/>
              <a:cs typeface="Times New Roman" panose="02020603050405020304" pitchFamily="18" charset="0"/>
            </a:endParaRPr>
          </a:p>
          <a:p>
            <a:pPr algn="just">
              <a:lnSpc>
                <a:spcPct val="107000"/>
              </a:lnSpc>
              <a:spcBef>
                <a:spcPts val="600"/>
              </a:spcBef>
              <a:spcAft>
                <a:spcPts val="1200"/>
              </a:spcAft>
            </a:pPr>
            <a:endParaRPr lang="es-ES" sz="1000"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Bef>
                <a:spcPts val="600"/>
              </a:spcBef>
              <a:spcAft>
                <a:spcPts val="1200"/>
              </a:spcAft>
            </a:pPr>
            <a:r>
              <a:rPr lang="es-ES" sz="1000" b="1"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 Justo López </a:t>
            </a:r>
            <a:r>
              <a:rPr lang="es-ES" sz="1000"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en “LCT  Comentada” </a:t>
            </a:r>
            <a:r>
              <a:rPr lang="es-ES" sz="1000" dirty="0" err="1">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Cont.Moderna</a:t>
            </a:r>
            <a:r>
              <a:rPr lang="es-ES" sz="1000"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 Bs.As. T.II </a:t>
            </a:r>
            <a:r>
              <a:rPr lang="es-ES" sz="1000" dirty="0" err="1">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ps</a:t>
            </a:r>
            <a:r>
              <a:rPr lang="es-ES" sz="1000"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 970 y ss. con N. </a:t>
            </a:r>
            <a:r>
              <a:rPr lang="es-ES" sz="1000" b="1"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CENTENO</a:t>
            </a:r>
            <a:r>
              <a:rPr lang="es-ES" sz="1000"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 y J. </a:t>
            </a:r>
            <a:r>
              <a:rPr lang="es-ES" sz="1000" b="1"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FERNÁNDEZ MADRID</a:t>
            </a:r>
            <a:r>
              <a:rPr lang="es-ES" sz="1000"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rPr>
              <a:t>.</a:t>
            </a:r>
          </a:p>
          <a:p>
            <a:pPr algn="just">
              <a:lnSpc>
                <a:spcPct val="107000"/>
              </a:lnSpc>
              <a:spcBef>
                <a:spcPts val="600"/>
              </a:spcBef>
              <a:spcAft>
                <a:spcPts val="1200"/>
              </a:spcAft>
            </a:pPr>
            <a:endParaRPr lang="es-ES" sz="2000" dirty="0">
              <a:solidFill>
                <a:srgbClr val="002060"/>
              </a:solidFill>
              <a:effectLst/>
              <a:latin typeface="Montserrat" panose="000005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519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460C5F-1067-E320-DBF2-6E7879FFD9CD}"/>
              </a:ext>
            </a:extLst>
          </p:cNvPr>
          <p:cNvSpPr>
            <a:spLocks noGrp="1"/>
          </p:cNvSpPr>
          <p:nvPr>
            <p:ph type="title"/>
          </p:nvPr>
        </p:nvSpPr>
        <p:spPr>
          <a:xfrm>
            <a:off x="-1" y="383175"/>
            <a:ext cx="9062977" cy="635397"/>
          </a:xfrm>
        </p:spPr>
        <p:txBody>
          <a:bodyPr/>
          <a:lstStyle/>
          <a:p>
            <a:r>
              <a:rPr lang="es-ES" sz="2000" dirty="0"/>
              <a:t>Configuración de la injuria: notas de la doctrina* y jurisprudencia</a:t>
            </a:r>
          </a:p>
        </p:txBody>
      </p:sp>
      <p:sp>
        <p:nvSpPr>
          <p:cNvPr id="4" name="CuadroTexto 3">
            <a:extLst>
              <a:ext uri="{FF2B5EF4-FFF2-40B4-BE49-F238E27FC236}">
                <a16:creationId xmlns:a16="http://schemas.microsoft.com/office/drawing/2014/main" id="{3FB17A1B-2F95-6B75-BFCA-95A1B375B269}"/>
              </a:ext>
            </a:extLst>
          </p:cNvPr>
          <p:cNvSpPr txBox="1"/>
          <p:nvPr/>
        </p:nvSpPr>
        <p:spPr>
          <a:xfrm>
            <a:off x="208343" y="1192192"/>
            <a:ext cx="8750461" cy="3416320"/>
          </a:xfrm>
          <a:prstGeom prst="rect">
            <a:avLst/>
          </a:prstGeom>
          <a:noFill/>
        </p:spPr>
        <p:txBody>
          <a:bodyPr wrap="square">
            <a:spAutoFit/>
          </a:bodyPr>
          <a:lstStyle/>
          <a:p>
            <a:r>
              <a:rPr lang="es-ES" sz="1800" dirty="0">
                <a:solidFill>
                  <a:schemeClr val="accent5"/>
                </a:solidFill>
                <a:effectLst>
                  <a:outerShdw blurRad="38100" dist="38100" dir="2700000" algn="tl">
                    <a:srgbClr val="000000">
                      <a:alpha val="43137"/>
                    </a:srgbClr>
                  </a:outerShdw>
                </a:effectLst>
                <a:latin typeface="Montserrat" panose="00000500000000000000" pitchFamily="2" charset="0"/>
              </a:rPr>
              <a:t>*Acto contrario a derecho de las partes (Despido directo/indirecto). </a:t>
            </a:r>
          </a:p>
          <a:p>
            <a:endParaRPr lang="es-ES" sz="1800" dirty="0">
              <a:solidFill>
                <a:schemeClr val="accent5"/>
              </a:solidFill>
              <a:effectLst>
                <a:outerShdw blurRad="38100" dist="38100" dir="2700000" algn="tl">
                  <a:srgbClr val="000000">
                    <a:alpha val="43137"/>
                  </a:srgbClr>
                </a:outerShdw>
              </a:effectLst>
              <a:latin typeface="Montserrat" panose="00000500000000000000" pitchFamily="2" charset="0"/>
            </a:endParaRPr>
          </a:p>
          <a:p>
            <a:r>
              <a:rPr lang="es-ES" sz="1800" dirty="0">
                <a:solidFill>
                  <a:schemeClr val="accent5"/>
                </a:solidFill>
                <a:effectLst>
                  <a:outerShdw blurRad="38100" dist="38100" dir="2700000" algn="tl">
                    <a:srgbClr val="000000">
                      <a:alpha val="43137"/>
                    </a:srgbClr>
                  </a:outerShdw>
                </a:effectLst>
                <a:latin typeface="Montserrat" panose="00000500000000000000" pitchFamily="2" charset="0"/>
              </a:rPr>
              <a:t>*Inobservancia de deberes de prestación o de conducta. </a:t>
            </a:r>
          </a:p>
          <a:p>
            <a:endParaRPr lang="es-ES" sz="1800" dirty="0">
              <a:solidFill>
                <a:schemeClr val="accent5"/>
              </a:solidFill>
              <a:effectLst>
                <a:outerShdw blurRad="38100" dist="38100" dir="2700000" algn="tl">
                  <a:srgbClr val="000000">
                    <a:alpha val="43137"/>
                  </a:srgbClr>
                </a:outerShdw>
              </a:effectLst>
              <a:latin typeface="Montserrat" panose="00000500000000000000" pitchFamily="2" charset="0"/>
            </a:endParaRPr>
          </a:p>
          <a:p>
            <a:r>
              <a:rPr lang="es-ES" sz="1800" dirty="0">
                <a:solidFill>
                  <a:schemeClr val="accent5"/>
                </a:solidFill>
                <a:effectLst>
                  <a:outerShdw blurRad="38100" dist="38100" dir="2700000" algn="tl">
                    <a:srgbClr val="000000">
                      <a:alpha val="43137"/>
                    </a:srgbClr>
                  </a:outerShdw>
                </a:effectLst>
                <a:latin typeface="Montserrat" panose="00000500000000000000" pitchFamily="2" charset="0"/>
              </a:rPr>
              <a:t>*Imputabilidad a una de las partes.</a:t>
            </a:r>
          </a:p>
          <a:p>
            <a:endParaRPr lang="es-ES" sz="1800" dirty="0">
              <a:solidFill>
                <a:schemeClr val="accent5"/>
              </a:solidFill>
              <a:effectLst>
                <a:outerShdw blurRad="38100" dist="38100" dir="2700000" algn="tl">
                  <a:srgbClr val="000000">
                    <a:alpha val="43137"/>
                  </a:srgbClr>
                </a:outerShdw>
              </a:effectLst>
              <a:latin typeface="Montserrat" panose="00000500000000000000" pitchFamily="2" charset="0"/>
            </a:endParaRPr>
          </a:p>
          <a:p>
            <a:r>
              <a:rPr lang="es-ES" sz="1800" dirty="0">
                <a:solidFill>
                  <a:schemeClr val="accent5"/>
                </a:solidFill>
                <a:effectLst>
                  <a:outerShdw blurRad="38100" dist="38100" dir="2700000" algn="tl">
                    <a:srgbClr val="000000">
                      <a:alpha val="43137"/>
                    </a:srgbClr>
                  </a:outerShdw>
                </a:effectLst>
                <a:latin typeface="Montserrat" panose="00000500000000000000" pitchFamily="2" charset="0"/>
              </a:rPr>
              <a:t>*Lesión al vínculo laboral: nexo causal necesario.</a:t>
            </a:r>
          </a:p>
          <a:p>
            <a:endParaRPr lang="es-ES" sz="1800" dirty="0">
              <a:solidFill>
                <a:schemeClr val="accent5"/>
              </a:solidFill>
              <a:effectLst>
                <a:outerShdw blurRad="38100" dist="38100" dir="2700000" algn="tl">
                  <a:srgbClr val="000000">
                    <a:alpha val="43137"/>
                  </a:srgbClr>
                </a:outerShdw>
              </a:effectLst>
              <a:latin typeface="Montserrat" panose="00000500000000000000" pitchFamily="2" charset="0"/>
            </a:endParaRPr>
          </a:p>
          <a:p>
            <a:r>
              <a:rPr lang="es-ES" sz="1800" dirty="0">
                <a:solidFill>
                  <a:schemeClr val="accent5"/>
                </a:solidFill>
                <a:effectLst>
                  <a:outerShdw blurRad="38100" dist="38100" dir="2700000" algn="tl">
                    <a:srgbClr val="000000">
                      <a:alpha val="43137"/>
                    </a:srgbClr>
                  </a:outerShdw>
                </a:effectLst>
                <a:latin typeface="Montserrat" panose="00000500000000000000" pitchFamily="2" charset="0"/>
              </a:rPr>
              <a:t>* Aspectos procesarles: claridad suficiente de los motivos. </a:t>
            </a:r>
            <a:r>
              <a:rPr lang="es-ES" sz="1200" dirty="0">
                <a:solidFill>
                  <a:schemeClr val="accent5"/>
                </a:solidFill>
                <a:effectLst>
                  <a:outerShdw blurRad="38100" dist="38100" dir="2700000" algn="tl">
                    <a:srgbClr val="000000">
                      <a:alpha val="43137"/>
                    </a:srgbClr>
                  </a:outerShdw>
                </a:effectLst>
                <a:latin typeface="Montserrat" panose="00000500000000000000" pitchFamily="2" charset="0"/>
              </a:rPr>
              <a:t>(art.243 LCT actual).</a:t>
            </a:r>
          </a:p>
          <a:p>
            <a:endParaRPr lang="es-ES" sz="1800" dirty="0">
              <a:solidFill>
                <a:schemeClr val="accent5"/>
              </a:solidFill>
              <a:effectLst>
                <a:outerShdw blurRad="38100" dist="38100" dir="2700000" algn="tl">
                  <a:srgbClr val="000000">
                    <a:alpha val="43137"/>
                  </a:srgbClr>
                </a:outerShdw>
              </a:effectLst>
              <a:latin typeface="Montserrat" panose="00000500000000000000" pitchFamily="2" charset="0"/>
            </a:endParaRPr>
          </a:p>
          <a:p>
            <a:endParaRPr lang="es-ES" sz="1200" dirty="0">
              <a:solidFill>
                <a:schemeClr val="accent5"/>
              </a:solidFill>
              <a:effectLst>
                <a:outerShdw blurRad="38100" dist="38100" dir="2700000" algn="tl">
                  <a:srgbClr val="000000">
                    <a:alpha val="43137"/>
                  </a:srgbClr>
                </a:outerShdw>
              </a:effectLst>
              <a:latin typeface="Montserrat" panose="00000500000000000000" pitchFamily="2" charset="0"/>
            </a:endParaRPr>
          </a:p>
          <a:p>
            <a:r>
              <a:rPr lang="es-ES" sz="1200" dirty="0">
                <a:solidFill>
                  <a:schemeClr val="accent5"/>
                </a:solidFill>
                <a:effectLst>
                  <a:outerShdw blurRad="38100" dist="38100" dir="2700000" algn="tl">
                    <a:srgbClr val="000000">
                      <a:alpha val="43137"/>
                    </a:srgbClr>
                  </a:outerShdw>
                </a:effectLst>
                <a:latin typeface="Montserrat" panose="00000500000000000000" pitchFamily="2" charset="0"/>
              </a:rPr>
              <a:t>* Monzón,</a:t>
            </a:r>
            <a:r>
              <a:rPr lang="es-ES" sz="1200" dirty="0">
                <a:solidFill>
                  <a:schemeClr val="accent5"/>
                </a:solidFill>
                <a:latin typeface="Montserrat" panose="00000500000000000000" pitchFamily="2" charset="0"/>
              </a:rPr>
              <a:t> </a:t>
            </a:r>
            <a:r>
              <a:rPr lang="es-ES" sz="1200" dirty="0">
                <a:solidFill>
                  <a:schemeClr val="accent5"/>
                </a:solidFill>
                <a:effectLst>
                  <a:outerShdw blurRad="38100" dist="38100" dir="2700000" algn="tl">
                    <a:srgbClr val="000000">
                      <a:alpha val="43137"/>
                    </a:srgbClr>
                  </a:outerShdw>
                </a:effectLst>
                <a:latin typeface="Montserrat" panose="00000500000000000000" pitchFamily="2" charset="0"/>
              </a:rPr>
              <a:t>Máximo D</a:t>
            </a:r>
            <a:r>
              <a:rPr lang="es-ES" sz="1200" dirty="0">
                <a:solidFill>
                  <a:schemeClr val="accent5"/>
                </a:solidFill>
                <a:latin typeface="Montserrat" panose="00000500000000000000" pitchFamily="2" charset="0"/>
              </a:rPr>
              <a:t>. “Proporcionalidad e/ incumplimiento contractual y reacción” en J. T. A. 1979-185/186;. </a:t>
            </a:r>
            <a:r>
              <a:rPr lang="es-ES" sz="1200" b="1" dirty="0">
                <a:solidFill>
                  <a:schemeClr val="accent5"/>
                </a:solidFill>
                <a:latin typeface="Montserrat" panose="00000500000000000000" pitchFamily="2" charset="0"/>
              </a:rPr>
              <a:t>*</a:t>
            </a:r>
            <a:r>
              <a:rPr lang="es-ES" sz="1200" dirty="0">
                <a:solidFill>
                  <a:schemeClr val="accent5"/>
                </a:solidFill>
                <a:effectLst>
                  <a:outerShdw blurRad="38100" dist="38100" dir="2700000" algn="tl">
                    <a:srgbClr val="000000">
                      <a:alpha val="43137"/>
                    </a:srgbClr>
                  </a:outerShdw>
                </a:effectLst>
                <a:latin typeface="Montserrat" panose="00000500000000000000" pitchFamily="2" charset="0"/>
              </a:rPr>
              <a:t>Ackerman M. y De </a:t>
            </a:r>
            <a:r>
              <a:rPr lang="es-ES" sz="1200" dirty="0" err="1">
                <a:solidFill>
                  <a:schemeClr val="accent5"/>
                </a:solidFill>
                <a:effectLst>
                  <a:outerShdw blurRad="38100" dist="38100" dir="2700000" algn="tl">
                    <a:srgbClr val="000000">
                      <a:alpha val="43137"/>
                    </a:srgbClr>
                  </a:outerShdw>
                </a:effectLst>
                <a:latin typeface="Montserrat" panose="00000500000000000000" pitchFamily="2" charset="0"/>
              </a:rPr>
              <a:t>Virgilis</a:t>
            </a:r>
            <a:r>
              <a:rPr lang="es-ES" sz="1200" dirty="0">
                <a:solidFill>
                  <a:schemeClr val="accent5"/>
                </a:solidFill>
                <a:effectLst>
                  <a:outerShdw blurRad="38100" dist="38100" dir="2700000" algn="tl">
                    <a:srgbClr val="000000">
                      <a:alpha val="43137"/>
                    </a:srgbClr>
                  </a:outerShdw>
                </a:effectLst>
                <a:latin typeface="Montserrat" panose="00000500000000000000" pitchFamily="2" charset="0"/>
              </a:rPr>
              <a:t> M. </a:t>
            </a:r>
            <a:r>
              <a:rPr lang="es-ES" sz="1200" dirty="0">
                <a:solidFill>
                  <a:schemeClr val="accent5"/>
                </a:solidFill>
                <a:latin typeface="Montserrat" panose="00000500000000000000" pitchFamily="2" charset="0"/>
              </a:rPr>
              <a:t>(Configuración de la injuria laboral” L. T. XXX-A-681 y ss.)</a:t>
            </a:r>
            <a:endParaRPr lang="es-ES" sz="1200" dirty="0">
              <a:solidFill>
                <a:schemeClr val="accent5"/>
              </a:solidFill>
              <a:effectLst>
                <a:outerShdw blurRad="38100" dist="38100" dir="2700000" algn="tl">
                  <a:srgbClr val="000000">
                    <a:alpha val="43137"/>
                  </a:srgbClr>
                </a:outerShdw>
              </a:effectLst>
              <a:latin typeface="Montserrat" panose="00000500000000000000" pitchFamily="2" charset="0"/>
            </a:endParaRPr>
          </a:p>
        </p:txBody>
      </p:sp>
    </p:spTree>
    <p:extLst>
      <p:ext uri="{BB962C8B-B14F-4D97-AF65-F5344CB8AC3E}">
        <p14:creationId xmlns:p14="http://schemas.microsoft.com/office/powerpoint/2010/main" val="229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6302E6-0248-E95B-46DB-8B914FE1A507}"/>
              </a:ext>
            </a:extLst>
          </p:cNvPr>
          <p:cNvSpPr>
            <a:spLocks noGrp="1"/>
          </p:cNvSpPr>
          <p:nvPr>
            <p:ph type="title"/>
          </p:nvPr>
        </p:nvSpPr>
        <p:spPr/>
        <p:txBody>
          <a:bodyPr/>
          <a:lstStyle/>
          <a:p>
            <a:pPr algn="ctr"/>
            <a:r>
              <a:rPr lang="es-ES" dirty="0"/>
              <a:t>LCT – </a:t>
            </a:r>
            <a:r>
              <a:rPr lang="es-ES" dirty="0">
                <a:solidFill>
                  <a:srgbClr val="FF0000"/>
                </a:solidFill>
              </a:rPr>
              <a:t>1° y 2</a:t>
            </a:r>
            <a:r>
              <a:rPr lang="es-ES" dirty="0"/>
              <a:t>° párrafo no modificado</a:t>
            </a:r>
          </a:p>
        </p:txBody>
      </p:sp>
      <p:sp>
        <p:nvSpPr>
          <p:cNvPr id="4" name="CuadroTexto 3">
            <a:extLst>
              <a:ext uri="{FF2B5EF4-FFF2-40B4-BE49-F238E27FC236}">
                <a16:creationId xmlns:a16="http://schemas.microsoft.com/office/drawing/2014/main" id="{1C1D9801-83B6-B1A3-A498-8A8B5C8C0D42}"/>
              </a:ext>
            </a:extLst>
          </p:cNvPr>
          <p:cNvSpPr txBox="1"/>
          <p:nvPr/>
        </p:nvSpPr>
        <p:spPr>
          <a:xfrm>
            <a:off x="104173" y="1157468"/>
            <a:ext cx="8530542" cy="3139321"/>
          </a:xfrm>
          <a:prstGeom prst="rect">
            <a:avLst/>
          </a:prstGeom>
          <a:noFill/>
        </p:spPr>
        <p:txBody>
          <a:bodyPr wrap="square">
            <a:spAutoFit/>
          </a:bodyPr>
          <a:lstStyle/>
          <a:p>
            <a:r>
              <a:rPr lang="es-ES" sz="1800" b="0" i="0" dirty="0">
                <a:solidFill>
                  <a:schemeClr val="accent5"/>
                </a:solidFill>
                <a:effectLst/>
                <a:latin typeface="Montserrat" panose="00000500000000000000" pitchFamily="2" charset="0"/>
              </a:rPr>
              <a:t>CAPITULO IV - De la extinción del contrato de trabajo por justa causa</a:t>
            </a:r>
          </a:p>
          <a:p>
            <a:pPr algn="just"/>
            <a:endParaRPr lang="es-ES" sz="1800" b="1" i="0" dirty="0">
              <a:solidFill>
                <a:schemeClr val="accent5"/>
              </a:solidFill>
              <a:effectLst/>
              <a:latin typeface="Montserrat" panose="00000500000000000000" pitchFamily="2" charset="0"/>
            </a:endParaRPr>
          </a:p>
          <a:p>
            <a:pPr algn="just"/>
            <a:r>
              <a:rPr lang="es-ES" sz="1800" b="1" i="0" dirty="0">
                <a:solidFill>
                  <a:schemeClr val="accent5"/>
                </a:solidFill>
                <a:effectLst/>
                <a:latin typeface="Montserrat" panose="00000500000000000000" pitchFamily="2" charset="0"/>
              </a:rPr>
              <a:t>Art. 242 </a:t>
            </a:r>
            <a:r>
              <a:rPr lang="es-ES" sz="1800" i="0" dirty="0">
                <a:solidFill>
                  <a:schemeClr val="accent5"/>
                </a:solidFill>
                <a:effectLst/>
                <a:latin typeface="Montserrat" panose="00000500000000000000" pitchFamily="2" charset="0"/>
              </a:rPr>
              <a:t>…</a:t>
            </a:r>
            <a:r>
              <a:rPr lang="es-ES" sz="1800" b="0" i="1" dirty="0">
                <a:solidFill>
                  <a:schemeClr val="accent5"/>
                </a:solidFill>
                <a:effectLst/>
                <a:latin typeface="Montserrat" panose="00000500000000000000" pitchFamily="2" charset="0"/>
              </a:rPr>
              <a:t>Una de las partes podrá hacer denuncia del contrato de trabajo en caso de inobservancia por parte de la otra de las obligaciones resultantes del mismo que configuren injuria y que, </a:t>
            </a:r>
            <a:r>
              <a:rPr lang="es-ES" sz="1800" b="1" i="1" dirty="0">
                <a:solidFill>
                  <a:schemeClr val="accent5"/>
                </a:solidFill>
                <a:effectLst/>
                <a:latin typeface="Montserrat" panose="00000500000000000000" pitchFamily="2" charset="0"/>
              </a:rPr>
              <a:t>por su gravedad</a:t>
            </a:r>
            <a:r>
              <a:rPr lang="es-ES" sz="1800" b="0" i="1" dirty="0">
                <a:solidFill>
                  <a:schemeClr val="accent5"/>
                </a:solidFill>
                <a:effectLst/>
                <a:latin typeface="Montserrat" panose="00000500000000000000" pitchFamily="2" charset="0"/>
              </a:rPr>
              <a:t>, </a:t>
            </a:r>
            <a:r>
              <a:rPr lang="es-ES" sz="1800" b="1" i="1" dirty="0">
                <a:solidFill>
                  <a:srgbClr val="FF0000"/>
                </a:solidFill>
                <a:effectLst/>
                <a:latin typeface="Montserrat" panose="00000500000000000000" pitchFamily="2" charset="0"/>
              </a:rPr>
              <a:t>no consientan la prosecución de la relación.</a:t>
            </a:r>
          </a:p>
          <a:p>
            <a:pPr algn="just"/>
            <a:r>
              <a:rPr lang="es-ES" sz="1800" b="0" i="1" dirty="0">
                <a:solidFill>
                  <a:schemeClr val="accent5"/>
                </a:solidFill>
                <a:effectLst/>
                <a:latin typeface="Montserrat" panose="00000500000000000000" pitchFamily="2" charset="0"/>
              </a:rPr>
              <a:t/>
            </a:r>
            <a:br>
              <a:rPr lang="es-ES" sz="1800" b="0" i="1" dirty="0">
                <a:solidFill>
                  <a:schemeClr val="accent5"/>
                </a:solidFill>
                <a:effectLst/>
                <a:latin typeface="Montserrat" panose="00000500000000000000" pitchFamily="2" charset="0"/>
              </a:rPr>
            </a:br>
            <a:r>
              <a:rPr lang="es-ES" sz="1800" b="0" i="1" dirty="0">
                <a:solidFill>
                  <a:schemeClr val="accent5"/>
                </a:solidFill>
                <a:effectLst/>
                <a:latin typeface="Montserrat" panose="00000500000000000000" pitchFamily="2" charset="0"/>
              </a:rPr>
              <a:t>La </a:t>
            </a:r>
            <a:r>
              <a:rPr lang="es-ES" sz="1800" b="1" i="1" dirty="0">
                <a:solidFill>
                  <a:schemeClr val="accent5"/>
                </a:solidFill>
                <a:effectLst/>
                <a:latin typeface="Montserrat" panose="00000500000000000000" pitchFamily="2" charset="0"/>
              </a:rPr>
              <a:t>valoración</a:t>
            </a:r>
            <a:r>
              <a:rPr lang="es-ES" sz="1800" b="0" i="1" dirty="0">
                <a:solidFill>
                  <a:schemeClr val="accent5"/>
                </a:solidFill>
                <a:effectLst/>
                <a:latin typeface="Montserrat" panose="00000500000000000000" pitchFamily="2" charset="0"/>
              </a:rPr>
              <a:t> deberá ser hecha prudencialmente por los jueces, teniendo en consideración el carácter de las relaciones que resulta de un contrato de trabajo, según lo dispuesto en la presente ley, y </a:t>
            </a:r>
            <a:r>
              <a:rPr lang="es-ES" sz="1800" b="1" i="1" dirty="0">
                <a:solidFill>
                  <a:srgbClr val="FF0000"/>
                </a:solidFill>
                <a:effectLst/>
                <a:latin typeface="Montserrat" panose="00000500000000000000" pitchFamily="2" charset="0"/>
              </a:rPr>
              <a:t>las modalidades y circunstancias personales en cada caso.</a:t>
            </a:r>
          </a:p>
        </p:txBody>
      </p:sp>
    </p:spTree>
    <p:extLst>
      <p:ext uri="{BB962C8B-B14F-4D97-AF65-F5344CB8AC3E}">
        <p14:creationId xmlns:p14="http://schemas.microsoft.com/office/powerpoint/2010/main" val="2634376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E76156-0FCF-C836-8634-926B08044DB0}"/>
              </a:ext>
            </a:extLst>
          </p:cNvPr>
          <p:cNvSpPr>
            <a:spLocks noGrp="1"/>
          </p:cNvSpPr>
          <p:nvPr>
            <p:ph type="title"/>
          </p:nvPr>
        </p:nvSpPr>
        <p:spPr>
          <a:xfrm>
            <a:off x="128016" y="75903"/>
            <a:ext cx="8677656" cy="502831"/>
          </a:xfrm>
        </p:spPr>
        <p:txBody>
          <a:bodyPr/>
          <a:lstStyle/>
          <a:p>
            <a:pPr algn="ctr"/>
            <a:r>
              <a:rPr lang="es-ES" sz="2000" dirty="0">
                <a:solidFill>
                  <a:srgbClr val="FF0000"/>
                </a:solidFill>
              </a:rPr>
              <a:t>Texto del art.94 Ley 27742</a:t>
            </a:r>
          </a:p>
        </p:txBody>
      </p:sp>
      <p:sp>
        <p:nvSpPr>
          <p:cNvPr id="4" name="CuadroTexto 3">
            <a:extLst>
              <a:ext uri="{FF2B5EF4-FFF2-40B4-BE49-F238E27FC236}">
                <a16:creationId xmlns:a16="http://schemas.microsoft.com/office/drawing/2014/main" id="{987D0FD9-DB40-6387-8641-69ADF23938E1}"/>
              </a:ext>
            </a:extLst>
          </p:cNvPr>
          <p:cNvSpPr txBox="1"/>
          <p:nvPr/>
        </p:nvSpPr>
        <p:spPr>
          <a:xfrm>
            <a:off x="0" y="578734"/>
            <a:ext cx="8805672" cy="4734309"/>
          </a:xfrm>
          <a:prstGeom prst="rect">
            <a:avLst/>
          </a:prstGeom>
          <a:noFill/>
        </p:spPr>
        <p:txBody>
          <a:bodyPr wrap="square">
            <a:spAutoFit/>
          </a:bodyPr>
          <a:lstStyle/>
          <a:p>
            <a:pPr algn="just"/>
            <a:r>
              <a:rPr lang="es-ES" b="1" i="1" dirty="0">
                <a:solidFill>
                  <a:schemeClr val="accent5"/>
                </a:solidFill>
                <a:effectLst>
                  <a:outerShdw blurRad="38100" dist="38100" dir="2700000" algn="tl">
                    <a:srgbClr val="000000">
                      <a:alpha val="43137"/>
                    </a:srgbClr>
                  </a:outerShdw>
                </a:effectLst>
                <a:latin typeface="Montserrat" panose="00000500000000000000" pitchFamily="2" charset="0"/>
              </a:rPr>
              <a:t>Podrá configurar </a:t>
            </a:r>
            <a:r>
              <a:rPr lang="es-ES" i="1" dirty="0">
                <a:solidFill>
                  <a:schemeClr val="accent5"/>
                </a:solidFill>
                <a:latin typeface="Montserrat" panose="00000500000000000000" pitchFamily="2" charset="0"/>
              </a:rPr>
              <a:t>grave injuria laboral, como </a:t>
            </a:r>
            <a:r>
              <a:rPr lang="es-ES" b="1" i="1" dirty="0">
                <a:solidFill>
                  <a:schemeClr val="accent5"/>
                </a:solidFill>
                <a:effectLst>
                  <a:outerShdw blurRad="38100" dist="38100" dir="2700000" algn="tl">
                    <a:srgbClr val="000000">
                      <a:alpha val="43137"/>
                    </a:srgbClr>
                  </a:outerShdw>
                </a:effectLst>
                <a:latin typeface="Montserrat" panose="00000500000000000000" pitchFamily="2" charset="0"/>
              </a:rPr>
              <a:t>objetiva causal </a:t>
            </a:r>
            <a:r>
              <a:rPr lang="es-ES" i="1" dirty="0">
                <a:solidFill>
                  <a:schemeClr val="accent5"/>
                </a:solidFill>
                <a:latin typeface="Montserrat" panose="00000500000000000000" pitchFamily="2" charset="0"/>
              </a:rPr>
              <a:t>de extinción del CT, la participación </a:t>
            </a:r>
            <a:r>
              <a:rPr lang="es-ES" i="1" dirty="0">
                <a:solidFill>
                  <a:srgbClr val="FF0000"/>
                </a:solidFill>
                <a:latin typeface="Montserrat" panose="00000500000000000000" pitchFamily="2" charset="0"/>
              </a:rPr>
              <a:t>activa en </a:t>
            </a:r>
            <a:r>
              <a:rPr lang="es-ES" i="1" dirty="0">
                <a:solidFill>
                  <a:srgbClr val="FF0000"/>
                </a:solidFill>
                <a:effectLst>
                  <a:outerShdw blurRad="38100" dist="38100" dir="2700000" algn="tl">
                    <a:srgbClr val="000000">
                      <a:alpha val="43137"/>
                    </a:srgbClr>
                  </a:outerShdw>
                </a:effectLst>
                <a:latin typeface="Montserrat" panose="00000500000000000000" pitchFamily="2" charset="0"/>
              </a:rPr>
              <a:t>bloqueos o tomas de establecimiento</a:t>
            </a:r>
            <a:r>
              <a:rPr lang="es-ES" i="1" dirty="0">
                <a:solidFill>
                  <a:srgbClr val="FF0000"/>
                </a:solidFill>
                <a:latin typeface="Montserrat" panose="00000500000000000000" pitchFamily="2" charset="0"/>
              </a:rPr>
              <a:t>.</a:t>
            </a:r>
          </a:p>
          <a:p>
            <a:pPr algn="just"/>
            <a:endParaRPr lang="es-ES" i="1" dirty="0">
              <a:solidFill>
                <a:schemeClr val="accent5"/>
              </a:solidFill>
              <a:latin typeface="Montserrat" panose="00000500000000000000" pitchFamily="2" charset="0"/>
            </a:endParaRPr>
          </a:p>
          <a:p>
            <a:pPr algn="just"/>
            <a:r>
              <a:rPr lang="es-ES" b="1" i="1" dirty="0">
                <a:solidFill>
                  <a:schemeClr val="accent5"/>
                </a:solidFill>
                <a:effectLst>
                  <a:outerShdw blurRad="38100" dist="38100" dir="2700000" algn="tl">
                    <a:srgbClr val="000000">
                      <a:alpha val="43137"/>
                    </a:srgbClr>
                  </a:outerShdw>
                </a:effectLst>
                <a:latin typeface="Montserrat" panose="00000500000000000000" pitchFamily="2" charset="0"/>
              </a:rPr>
              <a:t>Se presume </a:t>
            </a:r>
            <a:r>
              <a:rPr lang="es-ES" i="1" dirty="0">
                <a:solidFill>
                  <a:schemeClr val="accent5"/>
                </a:solidFill>
                <a:latin typeface="Montserrat" panose="00000500000000000000" pitchFamily="2" charset="0"/>
              </a:rPr>
              <a:t>que existe INJURIA GRAVE cuando, durante una medida de acción directa:</a:t>
            </a:r>
          </a:p>
          <a:p>
            <a:pPr algn="just"/>
            <a:endParaRPr lang="es-ES" i="1" dirty="0">
              <a:solidFill>
                <a:schemeClr val="accent5"/>
              </a:solidFill>
              <a:latin typeface="Montserrat" panose="00000500000000000000" pitchFamily="2" charset="0"/>
            </a:endParaRPr>
          </a:p>
          <a:p>
            <a:pPr algn="just"/>
            <a:r>
              <a:rPr lang="es-ES" i="1" dirty="0">
                <a:solidFill>
                  <a:schemeClr val="accent5"/>
                </a:solidFill>
                <a:latin typeface="Montserrat" panose="00000500000000000000" pitchFamily="2" charset="0"/>
              </a:rPr>
              <a:t>a) se afecte la </a:t>
            </a:r>
            <a:r>
              <a:rPr lang="es-ES" b="1" i="1" dirty="0">
                <a:solidFill>
                  <a:schemeClr val="accent5"/>
                </a:solidFill>
                <a:latin typeface="Montserrat" panose="00000500000000000000" pitchFamily="2" charset="0"/>
              </a:rPr>
              <a:t>libertad de trabajo </a:t>
            </a:r>
            <a:r>
              <a:rPr lang="es-ES" i="1" dirty="0">
                <a:solidFill>
                  <a:schemeClr val="accent5"/>
                </a:solidFill>
                <a:latin typeface="Montserrat" panose="00000500000000000000" pitchFamily="2" charset="0"/>
              </a:rPr>
              <a:t>de quienes no adhieran a la medida de fuerza, mediante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actos, hechos, intimidaciones o amenazas;</a:t>
            </a:r>
          </a:p>
          <a:p>
            <a:pPr algn="just"/>
            <a:endParaRPr lang="es-ES" i="1" dirty="0">
              <a:solidFill>
                <a:schemeClr val="accent5"/>
              </a:solidFill>
              <a:effectLst>
                <a:outerShdw blurRad="38100" dist="38100" dir="2700000" algn="tl">
                  <a:srgbClr val="000000">
                    <a:alpha val="43137"/>
                  </a:srgbClr>
                </a:outerShdw>
              </a:effectLst>
              <a:latin typeface="Montserrat" panose="00000500000000000000" pitchFamily="2" charset="0"/>
            </a:endParaRPr>
          </a:p>
          <a:p>
            <a:pPr algn="just"/>
            <a:r>
              <a:rPr lang="es-ES" i="1" dirty="0">
                <a:solidFill>
                  <a:schemeClr val="accent5"/>
                </a:solidFill>
                <a:latin typeface="Montserrat" panose="00000500000000000000" pitchFamily="2" charset="0"/>
              </a:rPr>
              <a:t>b) se </a:t>
            </a:r>
            <a:r>
              <a:rPr lang="es-ES" b="1" i="1" dirty="0">
                <a:solidFill>
                  <a:schemeClr val="accent5"/>
                </a:solidFill>
                <a:latin typeface="Montserrat" panose="00000500000000000000" pitchFamily="2" charset="0"/>
              </a:rPr>
              <a:t>impida u obstruya </a:t>
            </a:r>
            <a:r>
              <a:rPr lang="es-ES" i="1" dirty="0">
                <a:solidFill>
                  <a:schemeClr val="accent5"/>
                </a:solidFill>
                <a:latin typeface="Montserrat" panose="00000500000000000000" pitchFamily="2" charset="0"/>
              </a:rPr>
              <a:t>total o parcialmente el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ingreso o egreso </a:t>
            </a:r>
            <a:r>
              <a:rPr lang="es-ES" i="1" dirty="0">
                <a:solidFill>
                  <a:schemeClr val="accent5"/>
                </a:solidFill>
                <a:latin typeface="Montserrat" panose="00000500000000000000" pitchFamily="2" charset="0"/>
              </a:rPr>
              <a:t>de personas y/o cosas al establecimiento;</a:t>
            </a:r>
          </a:p>
          <a:p>
            <a:pPr algn="just"/>
            <a:endParaRPr lang="es-ES" i="1" dirty="0">
              <a:solidFill>
                <a:schemeClr val="accent5"/>
              </a:solidFill>
              <a:latin typeface="Montserrat" panose="00000500000000000000" pitchFamily="2" charset="0"/>
            </a:endParaRPr>
          </a:p>
          <a:p>
            <a:pPr algn="just"/>
            <a:r>
              <a:rPr lang="es-ES" i="1" dirty="0">
                <a:solidFill>
                  <a:schemeClr val="accent5"/>
                </a:solidFill>
                <a:latin typeface="Montserrat" panose="00000500000000000000" pitchFamily="2" charset="0"/>
              </a:rPr>
              <a:t>c) se ocasionen </a:t>
            </a:r>
            <a:r>
              <a:rPr lang="es-ES" b="1" i="1" dirty="0">
                <a:solidFill>
                  <a:schemeClr val="accent5"/>
                </a:solidFill>
                <a:latin typeface="Montserrat" panose="00000500000000000000" pitchFamily="2" charset="0"/>
              </a:rPr>
              <a:t>daños </a:t>
            </a:r>
            <a:r>
              <a:rPr lang="es-ES" i="1" dirty="0">
                <a:solidFill>
                  <a:schemeClr val="accent5"/>
                </a:solidFill>
                <a:latin typeface="Montserrat" panose="00000500000000000000" pitchFamily="2" charset="0"/>
              </a:rPr>
              <a:t>en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personas o en cosas de propiedad de la empresa </a:t>
            </a:r>
            <a:r>
              <a:rPr lang="es-ES" i="1" dirty="0">
                <a:solidFill>
                  <a:schemeClr val="accent5"/>
                </a:solidFill>
                <a:latin typeface="Montserrat" panose="00000500000000000000" pitchFamily="2" charset="0"/>
              </a:rPr>
              <a:t>o de terceros situadas en el establecimiento (instalaciones, mercaderías, insumos y materias primas, herramientas, etc.) o se las retenga indebidamente.</a:t>
            </a:r>
          </a:p>
          <a:p>
            <a:pPr algn="just"/>
            <a:endParaRPr lang="es-ES" i="1" dirty="0">
              <a:solidFill>
                <a:schemeClr val="accent5"/>
              </a:solidFill>
              <a:latin typeface="Montserrat" panose="00000500000000000000" pitchFamily="2" charset="0"/>
            </a:endParaRPr>
          </a:p>
          <a:p>
            <a:pPr algn="just"/>
            <a:r>
              <a:rPr lang="es-ES" b="1" i="1" dirty="0">
                <a:solidFill>
                  <a:schemeClr val="accent5"/>
                </a:solidFill>
                <a:effectLst>
                  <a:outerShdw blurRad="38100" dist="38100" dir="2700000" algn="tl">
                    <a:srgbClr val="000000">
                      <a:alpha val="43137"/>
                    </a:srgbClr>
                  </a:outerShdw>
                </a:effectLst>
                <a:latin typeface="Montserrat" panose="00000500000000000000" pitchFamily="2" charset="0"/>
              </a:rPr>
              <a:t>Previo al distracto </a:t>
            </a:r>
            <a:r>
              <a:rPr lang="es-ES" i="1" dirty="0">
                <a:solidFill>
                  <a:schemeClr val="accent5"/>
                </a:solidFill>
                <a:latin typeface="Montserrat" panose="00000500000000000000" pitchFamily="2" charset="0"/>
              </a:rPr>
              <a:t>el empleador debe intimar al trabajador al cese de la conducta injuriosa, excepto en el supuesto de daños a las personas o cosas previsto en el inciso c), donde la producción del daño torna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inoficiosa la intimación</a:t>
            </a:r>
            <a:r>
              <a:rPr lang="es-ES" i="1" dirty="0">
                <a:solidFill>
                  <a:schemeClr val="accent5"/>
                </a:solidFill>
                <a:latin typeface="Montserrat" panose="00000500000000000000" pitchFamily="2" charset="0"/>
              </a:rPr>
              <a:t>.</a:t>
            </a:r>
          </a:p>
          <a:p>
            <a:pPr algn="just"/>
            <a:endParaRPr lang="es-ES" i="1" dirty="0">
              <a:solidFill>
                <a:schemeClr val="accent5"/>
              </a:solidFill>
              <a:latin typeface="Montserrat" panose="00000500000000000000" pitchFamily="2" charset="0"/>
            </a:endParaRPr>
          </a:p>
          <a:p>
            <a:pPr algn="just"/>
            <a:r>
              <a:rPr lang="es-ES" b="1" i="1" dirty="0">
                <a:solidFill>
                  <a:schemeClr val="accent5"/>
                </a:solidFill>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         recaudo procesal relevante … debe probarse la conducta PERSONAL del injuriante</a:t>
            </a:r>
          </a:p>
          <a:p>
            <a:pPr algn="just"/>
            <a:endParaRPr lang="es-ES" i="1" dirty="0">
              <a:solidFill>
                <a:schemeClr val="accent5"/>
              </a:solidFill>
              <a:latin typeface="Montserrat" panose="00000500000000000000" pitchFamily="2" charset="0"/>
            </a:endParaRPr>
          </a:p>
        </p:txBody>
      </p:sp>
    </p:spTree>
    <p:extLst>
      <p:ext uri="{BB962C8B-B14F-4D97-AF65-F5344CB8AC3E}">
        <p14:creationId xmlns:p14="http://schemas.microsoft.com/office/powerpoint/2010/main" val="163410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2A4F50-F536-3524-A3EC-540C856CED39}"/>
              </a:ext>
            </a:extLst>
          </p:cNvPr>
          <p:cNvSpPr>
            <a:spLocks noGrp="1"/>
          </p:cNvSpPr>
          <p:nvPr>
            <p:ph type="title"/>
          </p:nvPr>
        </p:nvSpPr>
        <p:spPr>
          <a:xfrm>
            <a:off x="308775" y="770524"/>
            <a:ext cx="2699896" cy="4372975"/>
          </a:xfrm>
        </p:spPr>
        <p:txBody>
          <a:bodyPr>
            <a:normAutofit/>
          </a:bodyPr>
          <a:lstStyle/>
          <a:p>
            <a:pPr algn="ctr"/>
            <a:r>
              <a:rPr lang="es-ES" sz="3200" b="1" dirty="0">
                <a:effectLst/>
                <a:latin typeface="Montserrat" panose="00000500000000000000" pitchFamily="2" charset="0"/>
                <a:ea typeface="Calibri" panose="020F0502020204030204" pitchFamily="34" charset="0"/>
                <a:cs typeface="Times New Roman" panose="02020603050405020304" pitchFamily="18" charset="0"/>
              </a:rPr>
              <a:t/>
            </a:r>
            <a:br>
              <a:rPr lang="es-ES" sz="3200" b="1" dirty="0">
                <a:effectLst/>
                <a:latin typeface="Montserrat" panose="00000500000000000000" pitchFamily="2" charset="0"/>
                <a:ea typeface="Calibri" panose="020F0502020204030204" pitchFamily="34" charset="0"/>
                <a:cs typeface="Times New Roman" panose="02020603050405020304" pitchFamily="18" charset="0"/>
              </a:rPr>
            </a:br>
            <a:r>
              <a:rPr lang="es-ES" sz="3200" b="1" dirty="0">
                <a:effectLst/>
                <a:latin typeface="Montserrat" panose="00000500000000000000" pitchFamily="2" charset="0"/>
                <a:ea typeface="Calibri" panose="020F0502020204030204" pitchFamily="34" charset="0"/>
                <a:cs typeface="Times New Roman" panose="02020603050405020304" pitchFamily="18" charset="0"/>
              </a:rPr>
              <a:t/>
            </a:r>
            <a:br>
              <a:rPr lang="es-ES" sz="3200" b="1" dirty="0">
                <a:effectLst/>
                <a:latin typeface="Montserrat" panose="00000500000000000000" pitchFamily="2" charset="0"/>
                <a:ea typeface="Calibri" panose="020F0502020204030204" pitchFamily="34" charset="0"/>
                <a:cs typeface="Times New Roman" panose="02020603050405020304" pitchFamily="18" charset="0"/>
              </a:rPr>
            </a:br>
            <a:r>
              <a:rPr lang="es-ES" b="1" dirty="0">
                <a:effectLst>
                  <a:outerShdw blurRad="38100" dist="38100" dir="2700000" algn="tl">
                    <a:srgbClr val="000000">
                      <a:alpha val="43137"/>
                    </a:srgbClr>
                  </a:outerShdw>
                </a:effectLst>
                <a:latin typeface="Montserrat" panose="00000500000000000000" pitchFamily="2" charset="0"/>
                <a:ea typeface="Calibri" panose="020F0502020204030204" pitchFamily="34" charset="0"/>
                <a:cs typeface="Times New Roman" panose="02020603050405020304" pitchFamily="18" charset="0"/>
              </a:rPr>
              <a:t>art.242 LCT </a:t>
            </a:r>
            <a:r>
              <a:rPr lang="es-ES" sz="2000" b="1" dirty="0">
                <a:effectLst/>
                <a:latin typeface="Montserrat" panose="00000500000000000000" pitchFamily="2" charset="0"/>
                <a:ea typeface="Calibri" panose="020F0502020204030204" pitchFamily="34" charset="0"/>
                <a:cs typeface="Times New Roman" panose="02020603050405020304" pitchFamily="18" charset="0"/>
              </a:rPr>
              <a:t/>
            </a:r>
            <a:br>
              <a:rPr lang="es-ES" sz="2000" b="1" dirty="0">
                <a:effectLst/>
                <a:latin typeface="Montserrat" panose="00000500000000000000" pitchFamily="2" charset="0"/>
                <a:ea typeface="Calibri" panose="020F0502020204030204" pitchFamily="34" charset="0"/>
                <a:cs typeface="Times New Roman" panose="02020603050405020304" pitchFamily="18" charset="0"/>
              </a:rPr>
            </a:br>
            <a:r>
              <a:rPr lang="es-ES" sz="2000" b="1" dirty="0">
                <a:effectLst/>
                <a:latin typeface="Montserrat" panose="00000500000000000000" pitchFamily="2" charset="0"/>
                <a:ea typeface="Calibri" panose="020F0502020204030204" pitchFamily="34" charset="0"/>
                <a:cs typeface="Times New Roman" panose="02020603050405020304" pitchFamily="18" charset="0"/>
              </a:rPr>
              <a:t>(3° párrafo y ss.)</a:t>
            </a:r>
            <a:r>
              <a:rPr lang="es-ES" sz="3200" b="1" dirty="0">
                <a:effectLst/>
                <a:latin typeface="Montserrat" panose="00000500000000000000" pitchFamily="2" charset="0"/>
                <a:ea typeface="Calibri" panose="020F0502020204030204" pitchFamily="34" charset="0"/>
                <a:cs typeface="Times New Roman" panose="02020603050405020304" pitchFamily="18" charset="0"/>
              </a:rPr>
              <a:t/>
            </a:r>
            <a:br>
              <a:rPr lang="es-ES" sz="3200" b="1" dirty="0">
                <a:effectLst/>
                <a:latin typeface="Montserrat" panose="00000500000000000000" pitchFamily="2" charset="0"/>
                <a:ea typeface="Calibri" panose="020F0502020204030204" pitchFamily="34" charset="0"/>
                <a:cs typeface="Times New Roman" panose="02020603050405020304" pitchFamily="18" charset="0"/>
              </a:rPr>
            </a:br>
            <a:r>
              <a:rPr lang="es-ES" sz="3200" b="1" dirty="0">
                <a:effectLst/>
                <a:latin typeface="Montserrat" panose="00000500000000000000" pitchFamily="2" charset="0"/>
                <a:ea typeface="Calibri" panose="020F0502020204030204" pitchFamily="34" charset="0"/>
                <a:cs typeface="Times New Roman" panose="02020603050405020304" pitchFamily="18" charset="0"/>
              </a:rPr>
              <a:t/>
            </a:r>
            <a:br>
              <a:rPr lang="es-ES" sz="3200" b="1" dirty="0">
                <a:effectLst/>
                <a:latin typeface="Montserrat" panose="00000500000000000000" pitchFamily="2" charset="0"/>
                <a:ea typeface="Calibri" panose="020F0502020204030204" pitchFamily="34" charset="0"/>
                <a:cs typeface="Times New Roman" panose="02020603050405020304" pitchFamily="18" charset="0"/>
              </a:rPr>
            </a:br>
            <a:r>
              <a:rPr lang="es-ES" sz="1800" dirty="0">
                <a:latin typeface="Montserrat" panose="00000500000000000000" pitchFamily="2" charset="0"/>
                <a:ea typeface="Calibri" panose="020F0502020204030204" pitchFamily="34" charset="0"/>
                <a:cs typeface="Times New Roman" panose="02020603050405020304" pitchFamily="18" charset="0"/>
              </a:rPr>
              <a:t>Variación de</a:t>
            </a:r>
            <a:r>
              <a:rPr lang="es-ES" sz="1800" b="1" dirty="0">
                <a:effectLst/>
                <a:latin typeface="Montserrat" panose="00000500000000000000" pitchFamily="2" charset="0"/>
                <a:ea typeface="Calibri" panose="020F0502020204030204" pitchFamily="34" charset="0"/>
                <a:cs typeface="Times New Roman" panose="02020603050405020304" pitchFamily="18" charset="0"/>
              </a:rPr>
              <a:t>  la intensidad del texto</a:t>
            </a:r>
            <a:r>
              <a:rPr lang="es-ES" sz="2000" b="1" dirty="0">
                <a:effectLst/>
                <a:latin typeface="Montserrat" panose="00000500000000000000" pitchFamily="2" charset="0"/>
                <a:ea typeface="Calibri" panose="020F0502020204030204" pitchFamily="34" charset="0"/>
                <a:cs typeface="Times New Roman" panose="02020603050405020304" pitchFamily="18" charset="0"/>
              </a:rPr>
              <a:t/>
            </a:r>
            <a:br>
              <a:rPr lang="es-ES" sz="2000" b="1" dirty="0">
                <a:effectLst/>
                <a:latin typeface="Montserrat" panose="00000500000000000000" pitchFamily="2" charset="0"/>
                <a:ea typeface="Calibri" panose="020F0502020204030204" pitchFamily="34" charset="0"/>
                <a:cs typeface="Times New Roman" panose="02020603050405020304" pitchFamily="18" charset="0"/>
              </a:rPr>
            </a:br>
            <a:endParaRPr lang="es-ES" sz="2000" dirty="0"/>
          </a:p>
        </p:txBody>
      </p:sp>
      <p:sp>
        <p:nvSpPr>
          <p:cNvPr id="3" name="Marcador de texto 2">
            <a:extLst>
              <a:ext uri="{FF2B5EF4-FFF2-40B4-BE49-F238E27FC236}">
                <a16:creationId xmlns:a16="http://schemas.microsoft.com/office/drawing/2014/main" id="{1BC86B1C-3CB1-3D96-5FB6-637919B5EC72}"/>
              </a:ext>
            </a:extLst>
          </p:cNvPr>
          <p:cNvSpPr>
            <a:spLocks noGrp="1"/>
          </p:cNvSpPr>
          <p:nvPr>
            <p:ph type="body" idx="1"/>
          </p:nvPr>
        </p:nvSpPr>
        <p:spPr>
          <a:xfrm>
            <a:off x="3775587" y="770525"/>
            <a:ext cx="5220929" cy="4066946"/>
          </a:xfrm>
        </p:spPr>
        <p:txBody>
          <a:bodyPr>
            <a:normAutofit fontScale="92500" lnSpcReduction="20000"/>
          </a:bodyPr>
          <a:lstStyle/>
          <a:p>
            <a:pPr marL="139700" indent="0" algn="ctr">
              <a:lnSpc>
                <a:spcPct val="107000"/>
              </a:lnSpc>
              <a:spcAft>
                <a:spcPts val="800"/>
              </a:spcAft>
              <a:buNone/>
            </a:pPr>
            <a:r>
              <a:rPr lang="es-ES" sz="20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Art.80 DNU 70/2023</a:t>
            </a:r>
          </a:p>
          <a:p>
            <a:pPr marL="139700" indent="0" algn="ctr">
              <a:lnSpc>
                <a:spcPct val="107000"/>
              </a:lnSpc>
              <a:spcAft>
                <a:spcPts val="800"/>
              </a:spcAft>
              <a:buNone/>
            </a:pPr>
            <a:endParaRPr lang="es-ES" sz="20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b="1" i="1" dirty="0">
                <a:solidFill>
                  <a:schemeClr val="accent5"/>
                </a:solidFill>
                <a:effectLst/>
                <a:highlight>
                  <a:srgbClr val="FFFF00"/>
                </a:highlight>
                <a:latin typeface="Montserrat" panose="00000500000000000000" pitchFamily="2" charset="0"/>
                <a:ea typeface="Calibri" panose="020F0502020204030204" pitchFamily="34" charset="0"/>
                <a:cs typeface="Times New Roman" panose="02020603050405020304" pitchFamily="18" charset="0"/>
              </a:rPr>
              <a:t>Configura</a:t>
            </a:r>
            <a:r>
              <a:rPr lang="es-ES" sz="1800"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injuria laboral grave la participación en bloqueos o tomas de establecimiento.</a:t>
            </a:r>
            <a:endParaRPr lang="es-ES" sz="18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a:p>
            <a:pPr marL="139700" indent="0" algn="ctr">
              <a:lnSpc>
                <a:spcPct val="107000"/>
              </a:lnSpc>
              <a:spcAft>
                <a:spcPts val="800"/>
              </a:spcAft>
              <a:buNone/>
            </a:pPr>
            <a:endParaRPr lang="es-ES" sz="20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a:p>
            <a:pPr marL="139700" indent="0" algn="ctr">
              <a:lnSpc>
                <a:spcPct val="107000"/>
              </a:lnSpc>
              <a:spcAft>
                <a:spcPts val="800"/>
              </a:spcAft>
              <a:buNone/>
            </a:pPr>
            <a:r>
              <a:rPr lang="es-ES" sz="20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Art.94 L.27742</a:t>
            </a:r>
            <a:endParaRPr lang="es-ES" sz="20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endParaRPr lang="es-ES" sz="1800" b="1"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b="1" i="1" dirty="0">
                <a:solidFill>
                  <a:schemeClr val="accent5"/>
                </a:solidFill>
                <a:effectLst/>
                <a:highlight>
                  <a:srgbClr val="FFFF00"/>
                </a:highlight>
                <a:latin typeface="Montserrat" panose="00000500000000000000" pitchFamily="2" charset="0"/>
                <a:ea typeface="Calibri" panose="020F0502020204030204" pitchFamily="34" charset="0"/>
                <a:cs typeface="Times New Roman" panose="02020603050405020304" pitchFamily="18" charset="0"/>
              </a:rPr>
              <a:t>PODRÁ configurar</a:t>
            </a:r>
            <a:r>
              <a:rPr lang="es-ES" sz="1800"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grave injuria laboral, como </a:t>
            </a:r>
            <a:r>
              <a:rPr lang="es-ES" sz="1800" b="1"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OBJETIVA </a:t>
            </a:r>
            <a:r>
              <a:rPr lang="es-ES" sz="1800"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causal extinción del contrato de trabajo, la participación </a:t>
            </a:r>
            <a:r>
              <a:rPr lang="es-ES" sz="1800" b="1"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ACTIVA</a:t>
            </a:r>
            <a:r>
              <a:rPr lang="es-ES" sz="1800" i="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en bloqueos o tomas de establecimiento</a:t>
            </a:r>
            <a:r>
              <a:rPr lang="es-ES" sz="1800" i="1" dirty="0">
                <a:solidFill>
                  <a:schemeClr val="accent5"/>
                </a:solidFill>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pPr marL="139700" indent="0">
              <a:buNone/>
            </a:pPr>
            <a:endParaRPr lang="es-ES" dirty="0"/>
          </a:p>
        </p:txBody>
      </p:sp>
    </p:spTree>
    <p:extLst>
      <p:ext uri="{BB962C8B-B14F-4D97-AF65-F5344CB8AC3E}">
        <p14:creationId xmlns:p14="http://schemas.microsoft.com/office/powerpoint/2010/main" val="304986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27421F-304E-BE51-0C69-2264B5391419}"/>
              </a:ext>
            </a:extLst>
          </p:cNvPr>
          <p:cNvSpPr>
            <a:spLocks noGrp="1"/>
          </p:cNvSpPr>
          <p:nvPr>
            <p:ph type="title"/>
          </p:nvPr>
        </p:nvSpPr>
        <p:spPr>
          <a:solidFill>
            <a:srgbClr val="0070C0"/>
          </a:solidFill>
        </p:spPr>
        <p:txBody>
          <a:bodyPr>
            <a:normAutofit/>
          </a:bodyPr>
          <a:lstStyle/>
          <a:p>
            <a:pPr algn="ctr"/>
            <a:r>
              <a:rPr lang="es-ES" sz="2000" dirty="0">
                <a:latin typeface="Montserrat" panose="00000500000000000000" pitchFamily="2" charset="0"/>
              </a:rPr>
              <a:t/>
            </a:r>
            <a:br>
              <a:rPr lang="es-ES" sz="2000" dirty="0">
                <a:latin typeface="Montserrat" panose="00000500000000000000" pitchFamily="2" charset="0"/>
              </a:rPr>
            </a:br>
            <a:r>
              <a:rPr lang="es-ES" sz="2000" dirty="0">
                <a:latin typeface="Montserrat" panose="00000500000000000000" pitchFamily="2" charset="0"/>
              </a:rPr>
              <a:t/>
            </a:r>
            <a:br>
              <a:rPr lang="es-ES" sz="2000" dirty="0">
                <a:latin typeface="Montserrat" panose="00000500000000000000" pitchFamily="2" charset="0"/>
              </a:rPr>
            </a:br>
            <a:r>
              <a:rPr lang="es-ES" sz="2000" dirty="0">
                <a:latin typeface="Montserrat" panose="00000500000000000000" pitchFamily="2" charset="0"/>
              </a:rPr>
              <a:t>Nueva injuria: art.242 LCT-3°p.</a:t>
            </a:r>
            <a:br>
              <a:rPr lang="es-ES" sz="2000" dirty="0">
                <a:latin typeface="Montserrat" panose="00000500000000000000" pitchFamily="2" charset="0"/>
              </a:rPr>
            </a:br>
            <a:r>
              <a:rPr lang="es-ES" sz="2000" dirty="0">
                <a:latin typeface="Montserrat" panose="00000500000000000000" pitchFamily="2" charset="0"/>
              </a:rPr>
              <a:t/>
            </a:r>
            <a:br>
              <a:rPr lang="es-ES" sz="2000" dirty="0">
                <a:latin typeface="Montserrat" panose="00000500000000000000" pitchFamily="2" charset="0"/>
              </a:rPr>
            </a:br>
            <a:r>
              <a:rPr lang="es-ES" sz="2000" dirty="0">
                <a:latin typeface="Montserrat" panose="00000500000000000000" pitchFamily="2" charset="0"/>
              </a:rPr>
              <a:t>…</a:t>
            </a:r>
            <a:r>
              <a:rPr lang="es-ES" sz="2000" i="1" dirty="0">
                <a:latin typeface="Montserrat" panose="00000500000000000000" pitchFamily="2" charset="0"/>
              </a:rPr>
              <a:t>hacia la desaparición de la libertad sindical individual positiva…</a:t>
            </a:r>
          </a:p>
        </p:txBody>
      </p:sp>
      <p:sp>
        <p:nvSpPr>
          <p:cNvPr id="3" name="Marcador de texto 2">
            <a:extLst>
              <a:ext uri="{FF2B5EF4-FFF2-40B4-BE49-F238E27FC236}">
                <a16:creationId xmlns:a16="http://schemas.microsoft.com/office/drawing/2014/main" id="{D5B515C6-92E4-EC21-66F6-B2830623E8F0}"/>
              </a:ext>
            </a:extLst>
          </p:cNvPr>
          <p:cNvSpPr>
            <a:spLocks noGrp="1"/>
          </p:cNvSpPr>
          <p:nvPr>
            <p:ph type="body" idx="1"/>
          </p:nvPr>
        </p:nvSpPr>
        <p:spPr>
          <a:xfrm>
            <a:off x="3692324" y="770525"/>
            <a:ext cx="5249926" cy="3811800"/>
          </a:xfrm>
          <a:noFill/>
        </p:spPr>
        <p:txBody>
          <a:bodyPr>
            <a:normAutofit fontScale="85000" lnSpcReduction="20000"/>
          </a:bodyPr>
          <a:lstStyle/>
          <a:p>
            <a:pPr algn="just">
              <a:buFont typeface="Wingdings" panose="05000000000000000000" pitchFamily="2" charset="2"/>
              <a:buChar char="ü"/>
            </a:pPr>
            <a:r>
              <a:rPr lang="es-ES" sz="1800"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rPr>
              <a:t>Introduce una “INJURIA AUTONOMA PLURI-INDIVIDUAL” desvinculado de las circunstancias personales del caso, conforme   el art.242 LCT-1° y 2°parr</a:t>
            </a:r>
            <a:r>
              <a:rPr lang="es-ES" sz="1800" dirty="0">
                <a:solidFill>
                  <a:srgbClr val="0070C0"/>
                </a:solidFill>
                <a:latin typeface="Montserrat" panose="00000500000000000000" pitchFamily="2" charset="0"/>
                <a:ea typeface="Calibri" panose="020F0502020204030204" pitchFamily="34" charset="0"/>
                <a:cs typeface="Times New Roman" panose="02020603050405020304" pitchFamily="18" charset="0"/>
              </a:rPr>
              <a:t>afo.*</a:t>
            </a:r>
            <a:endParaRPr lang="es-ES" sz="1800"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endParaRPr>
          </a:p>
          <a:p>
            <a:pPr marL="139700" indent="0" algn="just">
              <a:buNone/>
            </a:pPr>
            <a:endParaRPr lang="es-ES" sz="1800" dirty="0">
              <a:solidFill>
                <a:srgbClr val="0070C0"/>
              </a:solidFill>
              <a:latin typeface="Montserrat" panose="00000500000000000000" pitchFamily="2" charset="0"/>
              <a:ea typeface="Calibri" panose="020F0502020204030204" pitchFamily="34" charset="0"/>
            </a:endParaRPr>
          </a:p>
          <a:p>
            <a:pPr algn="just">
              <a:buFont typeface="Wingdings" panose="05000000000000000000" pitchFamily="2" charset="2"/>
              <a:buChar char="ü"/>
            </a:pPr>
            <a:r>
              <a:rPr lang="es-ES" sz="1800" dirty="0">
                <a:solidFill>
                  <a:srgbClr val="0070C0"/>
                </a:solidFill>
                <a:latin typeface="Montserrat" panose="00000500000000000000" pitchFamily="2" charset="0"/>
                <a:ea typeface="Calibri" panose="020F0502020204030204" pitchFamily="34" charset="0"/>
              </a:rPr>
              <a:t>A</a:t>
            </a:r>
            <a:r>
              <a:rPr lang="es-ES" sz="1800" dirty="0">
                <a:solidFill>
                  <a:srgbClr val="0070C0"/>
                </a:solidFill>
                <a:effectLst/>
                <a:latin typeface="Montserrat" panose="00000500000000000000" pitchFamily="2" charset="0"/>
                <a:ea typeface="Calibri" panose="020F0502020204030204" pitchFamily="34" charset="0"/>
              </a:rPr>
              <a:t>centúa facultades disciplinarias del empleador.</a:t>
            </a:r>
          </a:p>
          <a:p>
            <a:pPr marL="139700" indent="0" algn="just">
              <a:buNone/>
            </a:pPr>
            <a:endParaRPr lang="es-ES" sz="1800" dirty="0">
              <a:solidFill>
                <a:srgbClr val="0070C0"/>
              </a:solidFill>
              <a:latin typeface="Montserrat" panose="00000500000000000000" pitchFamily="2" charset="0"/>
              <a:ea typeface="Calibri" panose="020F0502020204030204" pitchFamily="34" charset="0"/>
            </a:endParaRPr>
          </a:p>
          <a:p>
            <a:pPr algn="just">
              <a:buFont typeface="Wingdings" panose="05000000000000000000" pitchFamily="2" charset="2"/>
              <a:buChar char="ü"/>
            </a:pPr>
            <a:r>
              <a:rPr lang="es-ES" sz="1800" dirty="0">
                <a:solidFill>
                  <a:srgbClr val="0070C0"/>
                </a:solidFill>
                <a:effectLst/>
                <a:latin typeface="Montserrat" panose="00000500000000000000" pitchFamily="2" charset="0"/>
                <a:ea typeface="Calibri" panose="020F0502020204030204" pitchFamily="34" charset="0"/>
              </a:rPr>
              <a:t>Desdibuja el rol del poder judicial en la valoración de cualquier tipo de injuria. </a:t>
            </a:r>
          </a:p>
          <a:p>
            <a:pPr marL="139700" indent="0" algn="just">
              <a:buNone/>
            </a:pPr>
            <a:endParaRPr lang="es-ES" sz="1800" dirty="0">
              <a:solidFill>
                <a:srgbClr val="0070C0"/>
              </a:solidFill>
              <a:effectLst/>
              <a:latin typeface="Montserrat" panose="00000500000000000000" pitchFamily="2" charset="0"/>
              <a:ea typeface="Calibri" panose="020F0502020204030204" pitchFamily="34" charset="0"/>
            </a:endParaRPr>
          </a:p>
          <a:p>
            <a:pPr algn="just">
              <a:buFont typeface="Wingdings" panose="05000000000000000000" pitchFamily="2" charset="2"/>
              <a:buChar char="ü"/>
            </a:pPr>
            <a:r>
              <a:rPr lang="es-ES" sz="1800" dirty="0">
                <a:solidFill>
                  <a:srgbClr val="0070C0"/>
                </a:solidFill>
                <a:effectLst/>
                <a:latin typeface="Montserrat" panose="00000500000000000000" pitchFamily="2" charset="0"/>
                <a:ea typeface="Calibri" panose="020F0502020204030204" pitchFamily="34" charset="0"/>
              </a:rPr>
              <a:t>Viola art.18 Constitución Nacional.</a:t>
            </a:r>
          </a:p>
          <a:p>
            <a:pPr algn="just">
              <a:buFont typeface="Wingdings" panose="05000000000000000000" pitchFamily="2" charset="2"/>
              <a:buChar char="ü"/>
            </a:pPr>
            <a:endParaRPr lang="es-ES" sz="1800" dirty="0">
              <a:solidFill>
                <a:srgbClr val="0070C0"/>
              </a:solidFill>
              <a:effectLst/>
              <a:latin typeface="Montserrat" panose="00000500000000000000" pitchFamily="2" charset="0"/>
              <a:ea typeface="Calibri" panose="020F0502020204030204" pitchFamily="34" charset="0"/>
            </a:endParaRPr>
          </a:p>
          <a:p>
            <a:pPr algn="just">
              <a:buFont typeface="Wingdings" panose="05000000000000000000" pitchFamily="2" charset="2"/>
              <a:buChar char="ü"/>
            </a:pPr>
            <a:endParaRPr lang="es-ES" sz="1800" dirty="0">
              <a:solidFill>
                <a:srgbClr val="0070C0"/>
              </a:solidFill>
              <a:latin typeface="Montserrat" panose="00000500000000000000" pitchFamily="2" charset="0"/>
              <a:ea typeface="Calibri" panose="020F0502020204030204" pitchFamily="34" charset="0"/>
              <a:cs typeface="Times New Roman" panose="02020603050405020304" pitchFamily="18" charset="0"/>
            </a:endParaRPr>
          </a:p>
          <a:p>
            <a:pPr marL="139700" indent="0" algn="ctr">
              <a:buNone/>
            </a:pPr>
            <a:r>
              <a:rPr lang="es-ES"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rPr>
              <a:t>.</a:t>
            </a:r>
          </a:p>
          <a:p>
            <a:pPr marL="139700" indent="0" algn="ctr">
              <a:buNone/>
            </a:pPr>
            <a:endParaRPr lang="es-ES" dirty="0">
              <a:solidFill>
                <a:srgbClr val="0070C0"/>
              </a:solidFill>
              <a:latin typeface="Montserrat" panose="00000500000000000000" pitchFamily="2" charset="0"/>
              <a:ea typeface="Calibri" panose="020F0502020204030204" pitchFamily="34" charset="0"/>
              <a:cs typeface="Times New Roman" panose="02020603050405020304" pitchFamily="18" charset="0"/>
            </a:endParaRPr>
          </a:p>
          <a:p>
            <a:pPr marL="139700" indent="0" algn="ctr">
              <a:buNone/>
            </a:pPr>
            <a:r>
              <a:rPr lang="es-ES" sz="1200" b="1" dirty="0">
                <a:solidFill>
                  <a:srgbClr val="0070C0"/>
                </a:solidFill>
                <a:latin typeface="Montserrat" panose="00000500000000000000" pitchFamily="2" charset="0"/>
                <a:ea typeface="Calibri" panose="020F0502020204030204" pitchFamily="34" charset="0"/>
                <a:cs typeface="Times New Roman" panose="02020603050405020304" pitchFamily="18" charset="0"/>
              </a:rPr>
              <a:t>*</a:t>
            </a:r>
            <a:r>
              <a:rPr lang="es-ES" sz="1200" b="1" dirty="0" err="1">
                <a:solidFill>
                  <a:srgbClr val="0070C0"/>
                </a:solidFill>
                <a:latin typeface="Montserrat" panose="00000500000000000000" pitchFamily="2" charset="0"/>
                <a:ea typeface="Calibri" panose="020F0502020204030204" pitchFamily="34" charset="0"/>
                <a:cs typeface="Times New Roman" panose="02020603050405020304" pitchFamily="18" charset="0"/>
              </a:rPr>
              <a:t>Topet</a:t>
            </a:r>
            <a:r>
              <a:rPr lang="es-ES" sz="1200" b="1" dirty="0">
                <a:solidFill>
                  <a:srgbClr val="0070C0"/>
                </a:solidFill>
                <a:latin typeface="Montserrat" panose="00000500000000000000" pitchFamily="2" charset="0"/>
                <a:ea typeface="Calibri" panose="020F0502020204030204" pitchFamily="34" charset="0"/>
                <a:cs typeface="Times New Roman" panose="02020603050405020304" pitchFamily="18" charset="0"/>
              </a:rPr>
              <a:t> P. La Ley Bases. Art.242 LCT, RC 2025 p.219 y ss.</a:t>
            </a:r>
            <a:endParaRPr lang="es-ES" sz="1200" b="1"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7567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AFECD2-5FC5-22B0-A1E5-E11BD67FA27E}"/>
              </a:ext>
            </a:extLst>
          </p:cNvPr>
          <p:cNvSpPr>
            <a:spLocks noGrp="1"/>
          </p:cNvSpPr>
          <p:nvPr>
            <p:ph type="title"/>
          </p:nvPr>
        </p:nvSpPr>
        <p:spPr/>
        <p:txBody>
          <a:bodyPr/>
          <a:lstStyle/>
          <a:p>
            <a:pPr algn="ctr"/>
            <a:r>
              <a:rPr lang="es-ES" sz="2400" dirty="0"/>
              <a:t>Presunciones de la LCT  favor </a:t>
            </a:r>
            <a:r>
              <a:rPr lang="es-ES" sz="2400" dirty="0" err="1"/>
              <a:t>operari</a:t>
            </a:r>
            <a:endParaRPr lang="es-ES" sz="2400" dirty="0"/>
          </a:p>
        </p:txBody>
      </p:sp>
      <p:sp>
        <p:nvSpPr>
          <p:cNvPr id="4" name="CuadroTexto 3">
            <a:extLst>
              <a:ext uri="{FF2B5EF4-FFF2-40B4-BE49-F238E27FC236}">
                <a16:creationId xmlns:a16="http://schemas.microsoft.com/office/drawing/2014/main" id="{C594B360-460F-5ECB-8095-8C50C3A253DC}"/>
              </a:ext>
            </a:extLst>
          </p:cNvPr>
          <p:cNvSpPr txBox="1"/>
          <p:nvPr/>
        </p:nvSpPr>
        <p:spPr>
          <a:xfrm>
            <a:off x="301752" y="896112"/>
            <a:ext cx="8293608" cy="2976008"/>
          </a:xfrm>
          <a:prstGeom prst="rect">
            <a:avLst/>
          </a:prstGeom>
          <a:noFill/>
        </p:spPr>
        <p:txBody>
          <a:bodyPr wrap="square">
            <a:spAutoFit/>
          </a:bodyPr>
          <a:lstStyle/>
          <a:p>
            <a:pPr algn="just">
              <a:lnSpc>
                <a:spcPct val="107000"/>
              </a:lnSpc>
              <a:spcBef>
                <a:spcPts val="600"/>
              </a:spcBef>
              <a:spcAft>
                <a:spcPts val="1200"/>
              </a:spcAft>
            </a:pPr>
            <a:endPar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endParaRPr>
          </a:p>
          <a:p>
            <a:pPr algn="just">
              <a:lnSpc>
                <a:spcPct val="107000"/>
              </a:lnSpc>
              <a:spcBef>
                <a:spcPts val="600"/>
              </a:spcBef>
              <a:spcAft>
                <a:spcPts val="1200"/>
              </a:spcAft>
            </a:pP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*art.</a:t>
            </a:r>
            <a:r>
              <a:rPr lang="es-ES" sz="2000" b="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23</a:t>
            </a: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 existencia del CT (debilitado por art.89-2°párr.L.27742)</a:t>
            </a:r>
            <a:endParaRPr lang="es-ES" sz="20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1200"/>
              </a:spcAft>
            </a:pP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*art.</a:t>
            </a:r>
            <a:r>
              <a:rPr lang="es-ES" sz="2000" b="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55</a:t>
            </a: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 Falta de exhibición de libros, registros planillas u otros elementos de contralor del empleador.</a:t>
            </a:r>
            <a:endParaRPr lang="es-ES" sz="20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1200"/>
              </a:spcAft>
            </a:pPr>
            <a:r>
              <a:rPr lang="es-ES" sz="2000" dirty="0">
                <a:solidFill>
                  <a:schemeClr val="accent5"/>
                </a:solidFill>
                <a:latin typeface="Montserrat" panose="00000500000000000000" pitchFamily="2" charset="0"/>
                <a:ea typeface="Times New Roman" panose="02020603050405020304" pitchFamily="18" charset="0"/>
                <a:cs typeface="Arial" panose="020B0604020202020204" pitchFamily="34" charset="0"/>
              </a:rPr>
              <a:t>*a</a:t>
            </a: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rt.</a:t>
            </a:r>
            <a:r>
              <a:rPr lang="es-ES" sz="2000" b="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57 </a:t>
            </a: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silencio</a:t>
            </a:r>
            <a:r>
              <a:rPr lang="es-ES" sz="2000" b="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 </a:t>
            </a: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ante las intimaciones.</a:t>
            </a:r>
            <a:endParaRPr lang="es-ES" sz="20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1200"/>
              </a:spcAft>
            </a:pPr>
            <a:r>
              <a:rPr lang="es-ES" sz="2000" dirty="0">
                <a:solidFill>
                  <a:schemeClr val="accent5"/>
                </a:solidFill>
                <a:latin typeface="Montserrat" panose="00000500000000000000" pitchFamily="2" charset="0"/>
                <a:ea typeface="Times New Roman" panose="02020603050405020304" pitchFamily="18" charset="0"/>
                <a:cs typeface="Arial" panose="020B0604020202020204" pitchFamily="34" charset="0"/>
              </a:rPr>
              <a:t>*a</a:t>
            </a: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rt.</a:t>
            </a:r>
            <a:r>
              <a:rPr lang="es-ES" sz="2000" b="1"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58</a:t>
            </a:r>
            <a:r>
              <a:rPr lang="es-ES" sz="2000" dirty="0">
                <a:solidFill>
                  <a:schemeClr val="accent5"/>
                </a:solidFill>
                <a:effectLst/>
                <a:latin typeface="Montserrat" panose="00000500000000000000" pitchFamily="2" charset="0"/>
                <a:ea typeface="Times New Roman" panose="02020603050405020304" pitchFamily="18" charset="0"/>
                <a:cs typeface="Arial" panose="020B0604020202020204" pitchFamily="34" charset="0"/>
              </a:rPr>
              <a:t> exclusión en caso de renuncias.</a:t>
            </a:r>
            <a:endParaRPr lang="es-ES" sz="20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945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400D8D-59A1-79BC-B3D7-464F65F80D46}"/>
              </a:ext>
            </a:extLst>
          </p:cNvPr>
          <p:cNvSpPr>
            <a:spLocks noGrp="1"/>
          </p:cNvSpPr>
          <p:nvPr>
            <p:ph type="title"/>
          </p:nvPr>
        </p:nvSpPr>
        <p:spPr>
          <a:solidFill>
            <a:schemeClr val="accent1"/>
          </a:solidFill>
          <a:ln>
            <a:noFill/>
          </a:ln>
        </p:spPr>
        <p:txBody>
          <a:bodyPr/>
          <a:lstStyle/>
          <a:p>
            <a:pPr algn="ctr"/>
            <a:r>
              <a:rPr lang="es-ES" dirty="0">
                <a:latin typeface="Georgia" panose="02040502050405020303" pitchFamily="18" charset="0"/>
              </a:rPr>
              <a:t/>
            </a:r>
            <a:br>
              <a:rPr lang="es-ES" dirty="0">
                <a:latin typeface="Georgia" panose="02040502050405020303" pitchFamily="18" charset="0"/>
              </a:rPr>
            </a:br>
            <a:r>
              <a:rPr lang="es-ES" dirty="0">
                <a:latin typeface="Georgia" panose="02040502050405020303" pitchFamily="18" charset="0"/>
              </a:rPr>
              <a:t/>
            </a:r>
            <a:br>
              <a:rPr lang="es-ES" dirty="0">
                <a:latin typeface="Georgia" panose="02040502050405020303" pitchFamily="18" charset="0"/>
              </a:rPr>
            </a:br>
            <a:r>
              <a:rPr lang="es-ES" sz="2400" dirty="0">
                <a:latin typeface="Montserrat" panose="00000500000000000000" pitchFamily="2" charset="0"/>
              </a:rPr>
              <a:t>La libertad sindical lesionada</a:t>
            </a:r>
            <a:br>
              <a:rPr lang="es-ES" sz="2400" dirty="0">
                <a:latin typeface="Montserrat" panose="00000500000000000000" pitchFamily="2" charset="0"/>
              </a:rPr>
            </a:br>
            <a:r>
              <a:rPr lang="es-ES" sz="2400" dirty="0">
                <a:latin typeface="Montserrat" panose="00000500000000000000" pitchFamily="2" charset="0"/>
              </a:rPr>
              <a:t/>
            </a:r>
            <a:br>
              <a:rPr lang="es-ES" sz="2400" dirty="0">
                <a:latin typeface="Montserrat" panose="00000500000000000000" pitchFamily="2" charset="0"/>
              </a:rPr>
            </a:br>
            <a:r>
              <a:rPr lang="es-ES" sz="1200" dirty="0">
                <a:latin typeface="Montserrat" panose="00000500000000000000" pitchFamily="2" charset="0"/>
              </a:rPr>
              <a:t>art.47 y 5 .d Ley 23551</a:t>
            </a:r>
            <a:br>
              <a:rPr lang="es-ES" sz="1200" dirty="0">
                <a:latin typeface="Montserrat" panose="00000500000000000000" pitchFamily="2" charset="0"/>
              </a:rPr>
            </a:br>
            <a:r>
              <a:rPr lang="es-ES" sz="1200" dirty="0">
                <a:latin typeface="Montserrat" panose="00000500000000000000" pitchFamily="2" charset="0"/>
              </a:rPr>
              <a:t/>
            </a:r>
            <a:br>
              <a:rPr lang="es-ES" sz="1200" dirty="0">
                <a:latin typeface="Montserrat" panose="00000500000000000000" pitchFamily="2" charset="0"/>
              </a:rPr>
            </a:br>
            <a:r>
              <a:rPr lang="es-ES" sz="1200" dirty="0">
                <a:latin typeface="Montserrat" panose="00000500000000000000" pitchFamily="2" charset="0"/>
              </a:rPr>
              <a:t/>
            </a:r>
            <a:br>
              <a:rPr lang="es-ES" sz="1200" dirty="0">
                <a:latin typeface="Montserrat" panose="00000500000000000000" pitchFamily="2" charset="0"/>
              </a:rPr>
            </a:br>
            <a:r>
              <a:rPr lang="es-ES" sz="1200" dirty="0">
                <a:latin typeface="Montserrat" panose="00000500000000000000" pitchFamily="2" charset="0"/>
              </a:rPr>
              <a:t>…”</a:t>
            </a:r>
            <a:r>
              <a:rPr lang="es-ES" sz="1200" i="1" dirty="0">
                <a:latin typeface="Montserrat" panose="00000500000000000000" pitchFamily="2" charset="0"/>
              </a:rPr>
              <a:t>adoptar medidas legitimas de acción sindical”…</a:t>
            </a:r>
            <a:endParaRPr lang="es-ES" sz="1200" dirty="0">
              <a:latin typeface="Montserrat" panose="00000500000000000000" pitchFamily="2" charset="0"/>
            </a:endParaRPr>
          </a:p>
        </p:txBody>
      </p:sp>
      <p:sp>
        <p:nvSpPr>
          <p:cNvPr id="3" name="Marcador de texto 2">
            <a:extLst>
              <a:ext uri="{FF2B5EF4-FFF2-40B4-BE49-F238E27FC236}">
                <a16:creationId xmlns:a16="http://schemas.microsoft.com/office/drawing/2014/main" id="{FE5FF651-7EB5-1815-6F8E-8DAB73775D16}"/>
              </a:ext>
            </a:extLst>
          </p:cNvPr>
          <p:cNvSpPr>
            <a:spLocks noGrp="1"/>
          </p:cNvSpPr>
          <p:nvPr>
            <p:ph type="body" idx="1"/>
          </p:nvPr>
        </p:nvSpPr>
        <p:spPr>
          <a:xfrm>
            <a:off x="3675888" y="747914"/>
            <a:ext cx="5345270" cy="4133984"/>
          </a:xfrm>
          <a:solidFill>
            <a:schemeClr val="bg1"/>
          </a:solidFill>
        </p:spPr>
        <p:txBody>
          <a:bodyPr>
            <a:normAutofit/>
          </a:bodyPr>
          <a:lstStyle/>
          <a:p>
            <a:pPr marL="139700" indent="0" algn="just">
              <a:lnSpc>
                <a:spcPct val="107000"/>
              </a:lnSpc>
              <a:spcAft>
                <a:spcPts val="800"/>
              </a:spcAft>
              <a:buNone/>
            </a:pPr>
            <a:endParaRPr lang="es-ES" sz="1600" dirty="0">
              <a:solidFill>
                <a:srgbClr val="7030A0"/>
              </a:solidFill>
              <a:effectLst/>
              <a:latin typeface="Montserrat" panose="000005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ES" sz="1600" dirty="0">
                <a:solidFill>
                  <a:srgbClr val="7030A0"/>
                </a:solidFill>
                <a:effectLst/>
                <a:latin typeface="Montserrat" panose="00000500000000000000" pitchFamily="2" charset="0"/>
                <a:ea typeface="Calibri" panose="020F0502020204030204" pitchFamily="34" charset="0"/>
                <a:cs typeface="Times New Roman" panose="02020603050405020304" pitchFamily="18" charset="0"/>
              </a:rPr>
              <a:t>Debe distinguirse la licitud de la huelga</a:t>
            </a:r>
            <a:r>
              <a:rPr lang="es-ES" sz="1600" dirty="0">
                <a:solidFill>
                  <a:srgbClr val="7030A0"/>
                </a:solidFill>
                <a:latin typeface="Montserrat" panose="00000500000000000000" pitchFamily="2" charset="0"/>
                <a:ea typeface="Calibri" panose="020F0502020204030204" pitchFamily="34" charset="0"/>
                <a:cs typeface="Times New Roman" panose="02020603050405020304" pitchFamily="18" charset="0"/>
              </a:rPr>
              <a:t> - </a:t>
            </a:r>
            <a:r>
              <a:rPr lang="es-ES" sz="1600" i="1" dirty="0">
                <a:solidFill>
                  <a:srgbClr val="7030A0"/>
                </a:solidFill>
                <a:effectLst/>
                <a:latin typeface="Montserrat" panose="00000500000000000000" pitchFamily="2" charset="0"/>
                <a:ea typeface="Calibri" panose="020F0502020204030204" pitchFamily="34" charset="0"/>
                <a:cs typeface="Times New Roman" panose="02020603050405020304" pitchFamily="18" charset="0"/>
              </a:rPr>
              <a:t>de los hechos ilícitos que se produzcan</a:t>
            </a:r>
            <a:r>
              <a:rPr lang="es-ES" sz="1600" dirty="0">
                <a:solidFill>
                  <a:srgbClr val="7030A0"/>
                </a:solidFill>
                <a:latin typeface="Montserrat" panose="00000500000000000000" pitchFamily="2" charset="0"/>
                <a:ea typeface="Calibri" panose="020F0502020204030204" pitchFamily="34" charset="0"/>
                <a:cs typeface="Times New Roman" panose="02020603050405020304" pitchFamily="18" charset="0"/>
              </a:rPr>
              <a:t> - </a:t>
            </a:r>
            <a:r>
              <a:rPr lang="es-ES" sz="1600" dirty="0">
                <a:solidFill>
                  <a:srgbClr val="7030A0"/>
                </a:solidFill>
                <a:effectLst/>
                <a:latin typeface="Montserrat" panose="00000500000000000000" pitchFamily="2" charset="0"/>
                <a:ea typeface="Calibri" panose="020F0502020204030204" pitchFamily="34" charset="0"/>
                <a:cs typeface="Times New Roman" panose="02020603050405020304" pitchFamily="18" charset="0"/>
              </a:rPr>
              <a:t>de la ilicitud de la huelga, que no justifica </a:t>
            </a:r>
            <a:r>
              <a:rPr lang="es-ES" sz="1600" b="1" i="1" dirty="0">
                <a:solidFill>
                  <a:srgbClr val="7030A0"/>
                </a:solidFill>
                <a:effectLst/>
                <a:latin typeface="Montserrat" panose="00000500000000000000" pitchFamily="2" charset="0"/>
                <a:ea typeface="Calibri" panose="020F0502020204030204" pitchFamily="34" charset="0"/>
                <a:cs typeface="Times New Roman" panose="02020603050405020304" pitchFamily="18" charset="0"/>
              </a:rPr>
              <a:t>per se </a:t>
            </a:r>
            <a:r>
              <a:rPr lang="es-ES" sz="1600" b="1" dirty="0">
                <a:solidFill>
                  <a:srgbClr val="7030A0"/>
                </a:solidFill>
                <a:effectLst/>
                <a:latin typeface="Montserrat" panose="00000500000000000000" pitchFamily="2" charset="0"/>
                <a:ea typeface="Calibri" panose="020F0502020204030204" pitchFamily="34" charset="0"/>
                <a:cs typeface="Times New Roman" panose="02020603050405020304" pitchFamily="18" charset="0"/>
              </a:rPr>
              <a:t>el despido con causa.</a:t>
            </a:r>
          </a:p>
          <a:p>
            <a:pPr algn="just">
              <a:lnSpc>
                <a:spcPct val="107000"/>
              </a:lnSpc>
              <a:spcAft>
                <a:spcPts val="800"/>
              </a:spcAft>
            </a:pPr>
            <a:r>
              <a:rPr lang="es-ES" sz="1600"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rPr>
              <a:t>Una huelga licita puede tener </a:t>
            </a:r>
            <a:r>
              <a:rPr lang="es-ES" sz="1600" dirty="0">
                <a:solidFill>
                  <a:srgbClr val="0070C0"/>
                </a:solidFill>
                <a:latin typeface="Montserrat" panose="00000500000000000000" pitchFamily="2" charset="0"/>
                <a:ea typeface="Calibri" panose="020F0502020204030204" pitchFamily="34" charset="0"/>
                <a:cs typeface="Times New Roman" panose="02020603050405020304" pitchFamily="18" charset="0"/>
              </a:rPr>
              <a:t>hechos injuriantes graves</a:t>
            </a:r>
            <a:r>
              <a:rPr lang="es-ES" sz="1600"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rPr>
              <a:t>.</a:t>
            </a:r>
          </a:p>
          <a:p>
            <a:pPr algn="just">
              <a:lnSpc>
                <a:spcPct val="107000"/>
              </a:lnSpc>
              <a:spcAft>
                <a:spcPts val="800"/>
              </a:spcAft>
            </a:pPr>
            <a:r>
              <a:rPr lang="es-ES" sz="1600" dirty="0">
                <a:solidFill>
                  <a:srgbClr val="0070C0"/>
                </a:solidFill>
                <a:latin typeface="Montserrat" panose="00000500000000000000" pitchFamily="2" charset="0"/>
                <a:ea typeface="Calibri" panose="020F0502020204030204" pitchFamily="34" charset="0"/>
                <a:cs typeface="Times New Roman" panose="02020603050405020304" pitchFamily="18" charset="0"/>
              </a:rPr>
              <a:t>Una huelga ilícita no justifica automáticamente cesantías por injurias.</a:t>
            </a:r>
          </a:p>
          <a:p>
            <a:pPr algn="just">
              <a:lnSpc>
                <a:spcPct val="107000"/>
              </a:lnSpc>
              <a:spcAft>
                <a:spcPts val="800"/>
              </a:spcAft>
            </a:pPr>
            <a:r>
              <a:rPr lang="es-ES" sz="1600" dirty="0">
                <a:solidFill>
                  <a:srgbClr val="0070C0"/>
                </a:solidFill>
                <a:effectLst/>
                <a:latin typeface="Montserrat" panose="00000500000000000000" pitchFamily="2" charset="0"/>
                <a:ea typeface="Calibri" panose="020F0502020204030204" pitchFamily="34" charset="0"/>
                <a:cs typeface="Times New Roman" panose="02020603050405020304" pitchFamily="18" charset="0"/>
              </a:rPr>
              <a:t>Deben ser valoradas judicialmente.</a:t>
            </a:r>
          </a:p>
          <a:p>
            <a:pPr marL="139700" indent="0">
              <a:buNone/>
            </a:pPr>
            <a:endParaRPr lang="es-ES" dirty="0"/>
          </a:p>
        </p:txBody>
      </p:sp>
      <p:sp>
        <p:nvSpPr>
          <p:cNvPr id="6" name="CuadroTexto 5">
            <a:extLst>
              <a:ext uri="{FF2B5EF4-FFF2-40B4-BE49-F238E27FC236}">
                <a16:creationId xmlns:a16="http://schemas.microsoft.com/office/drawing/2014/main" id="{31BD2097-BAF4-7707-7E12-C1722D9C7E62}"/>
              </a:ext>
            </a:extLst>
          </p:cNvPr>
          <p:cNvSpPr txBox="1"/>
          <p:nvPr/>
        </p:nvSpPr>
        <p:spPr>
          <a:xfrm>
            <a:off x="3675888" y="4297680"/>
            <a:ext cx="5159337" cy="479170"/>
          </a:xfrm>
          <a:prstGeom prst="rect">
            <a:avLst/>
          </a:prstGeom>
          <a:noFill/>
        </p:spPr>
        <p:txBody>
          <a:bodyPr wrap="square">
            <a:spAutoFit/>
          </a:bodyPr>
          <a:lstStyle/>
          <a:p>
            <a:pPr marL="0" marR="0" lvl="0" indent="0" algn="just" defTabSz="914400" rtl="0" eaLnBrk="1" fontAlgn="auto" latinLnBrk="0" hangingPunct="1">
              <a:lnSpc>
                <a:spcPct val="120000"/>
              </a:lnSpc>
              <a:spcBef>
                <a:spcPts val="0"/>
              </a:spcBef>
              <a:spcAft>
                <a:spcPts val="600"/>
              </a:spcAft>
              <a:buClr>
                <a:srgbClr val="000000"/>
              </a:buClr>
              <a:buSzTx/>
              <a:buFont typeface="Arial"/>
              <a:buNone/>
              <a:tabLst/>
              <a:defRPr/>
            </a:pPr>
            <a:endParaRPr kumimoji="0" lang="es-ES" sz="1000" b="0" i="0" u="none" strike="noStrike" kern="150" cap="none" spc="0" normalizeH="0" baseline="0" noProof="0" dirty="0">
              <a:ln>
                <a:noFill/>
              </a:ln>
              <a:solidFill>
                <a:srgbClr val="0070C0"/>
              </a:solidFill>
              <a:effectLst/>
              <a:uLnTx/>
              <a:uFillTx/>
              <a:latin typeface="Montserrat" panose="00000500000000000000" pitchFamily="2" charset="0"/>
              <a:ea typeface="SimSun" panose="02010600030101010101" pitchFamily="2" charset="-122"/>
              <a:cs typeface="Arial" panose="020B0604020202020204" pitchFamily="34"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s-ES" sz="800" b="0" i="0" u="none" strike="noStrike" kern="0" cap="none" spc="0" normalizeH="0" baseline="0" noProof="0" dirty="0">
                <a:ln>
                  <a:noFill/>
                </a:ln>
                <a:solidFill>
                  <a:srgbClr val="000000"/>
                </a:solidFill>
                <a:effectLst/>
                <a:uLnTx/>
                <a:uFillTx/>
                <a:latin typeface="Georgia" panose="02040502050405020303" pitchFamily="18" charset="0"/>
                <a:ea typeface="Calibri" panose="020F0502020204030204" pitchFamily="34" charset="0"/>
                <a:cs typeface="Times New Roman" panose="02020603050405020304" pitchFamily="18" charset="0"/>
                <a:sym typeface="Arial"/>
              </a:rPr>
              <a:t> </a:t>
            </a:r>
            <a:endParaRPr kumimoji="0" lang="es-ES" sz="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413206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12A521-FB54-A38D-2A75-D5D44345BD18}"/>
              </a:ext>
            </a:extLst>
          </p:cNvPr>
          <p:cNvSpPr>
            <a:spLocks noGrp="1"/>
          </p:cNvSpPr>
          <p:nvPr>
            <p:ph type="title"/>
          </p:nvPr>
        </p:nvSpPr>
        <p:spPr/>
        <p:txBody>
          <a:bodyPr/>
          <a:lstStyle/>
          <a:p>
            <a:r>
              <a:rPr lang="es-ES" dirty="0"/>
              <a:t/>
            </a:r>
            <a:br>
              <a:rPr lang="es-ES" dirty="0"/>
            </a:br>
            <a:r>
              <a:rPr lang="es-ES" dirty="0"/>
              <a:t/>
            </a:r>
            <a:br>
              <a:rPr lang="es-ES" dirty="0"/>
            </a:br>
            <a:r>
              <a:rPr lang="es-ES" dirty="0"/>
              <a:t>Otros límites a la libertad sindical</a:t>
            </a:r>
          </a:p>
        </p:txBody>
      </p:sp>
      <p:sp>
        <p:nvSpPr>
          <p:cNvPr id="3" name="Marcador de texto 2">
            <a:extLst>
              <a:ext uri="{FF2B5EF4-FFF2-40B4-BE49-F238E27FC236}">
                <a16:creationId xmlns:a16="http://schemas.microsoft.com/office/drawing/2014/main" id="{C3E7FA2E-36E9-65B0-7EB2-12390100062D}"/>
              </a:ext>
            </a:extLst>
          </p:cNvPr>
          <p:cNvSpPr>
            <a:spLocks noGrp="1"/>
          </p:cNvSpPr>
          <p:nvPr>
            <p:ph type="body" idx="1"/>
          </p:nvPr>
        </p:nvSpPr>
        <p:spPr>
          <a:xfrm>
            <a:off x="3694176" y="770525"/>
            <a:ext cx="5326982" cy="4103227"/>
          </a:xfrm>
          <a:noFill/>
        </p:spPr>
        <p:txBody>
          <a:bodyPr>
            <a:normAutofit fontScale="92500" lnSpcReduction="10000"/>
          </a:bodyPr>
          <a:lstStyle/>
          <a:p>
            <a:pPr marL="139700" indent="0">
              <a:buNone/>
            </a:pPr>
            <a:r>
              <a:rPr lang="es-ES" sz="1700" b="1" dirty="0"/>
              <a:t>* Decreto 342 /2025</a:t>
            </a:r>
            <a:r>
              <a:rPr lang="es-ES" b="1" dirty="0"/>
              <a:t> </a:t>
            </a:r>
            <a:r>
              <a:rPr lang="es-ES" dirty="0"/>
              <a:t>(21/05/2025), PEN</a:t>
            </a:r>
            <a:endParaRPr lang="es-ES" b="1" dirty="0"/>
          </a:p>
          <a:p>
            <a:pPr marL="139700" indent="0" algn="just">
              <a:buNone/>
            </a:pPr>
            <a:endParaRPr lang="es-ES" b="0" i="1" dirty="0">
              <a:solidFill>
                <a:srgbClr val="212529"/>
              </a:solidFill>
              <a:effectLst/>
              <a:latin typeface="Montserrat" panose="00000500000000000000" pitchFamily="2" charset="0"/>
            </a:endParaRPr>
          </a:p>
          <a:p>
            <a:pPr marL="139700" indent="0" algn="just">
              <a:buNone/>
            </a:pPr>
            <a:r>
              <a:rPr lang="es-ES" b="0" i="1" dirty="0">
                <a:solidFill>
                  <a:srgbClr val="212529"/>
                </a:solidFill>
                <a:effectLst/>
                <a:latin typeface="Montserrat" panose="00000500000000000000" pitchFamily="2" charset="0"/>
              </a:rPr>
              <a:t>…”corresponde adecuar la </a:t>
            </a:r>
            <a:r>
              <a:rPr lang="es-ES" b="1" i="1" dirty="0">
                <a:solidFill>
                  <a:srgbClr val="212529"/>
                </a:solidFill>
                <a:effectLst/>
                <a:latin typeface="Montserrat" panose="00000500000000000000" pitchFamily="2" charset="0"/>
              </a:rPr>
              <a:t>Ley 23.551 </a:t>
            </a:r>
            <a:r>
              <a:rPr lang="es-ES" i="1" dirty="0">
                <a:solidFill>
                  <a:srgbClr val="212529"/>
                </a:solidFill>
                <a:effectLst/>
                <a:latin typeface="Montserrat" panose="00000500000000000000" pitchFamily="2" charset="0"/>
              </a:rPr>
              <a:t>y el </a:t>
            </a:r>
            <a:r>
              <a:rPr lang="es-ES" i="1" dirty="0" err="1">
                <a:solidFill>
                  <a:srgbClr val="212529"/>
                </a:solidFill>
                <a:effectLst/>
                <a:latin typeface="Montserrat" panose="00000500000000000000" pitchFamily="2" charset="0"/>
              </a:rPr>
              <a:t>Decr</a:t>
            </a:r>
            <a:r>
              <a:rPr lang="es-ES" i="1" dirty="0">
                <a:solidFill>
                  <a:srgbClr val="212529"/>
                </a:solidFill>
                <a:latin typeface="Montserrat" panose="00000500000000000000" pitchFamily="2" charset="0"/>
              </a:rPr>
              <a:t>.</a:t>
            </a:r>
            <a:r>
              <a:rPr lang="es-ES" i="1" dirty="0">
                <a:solidFill>
                  <a:srgbClr val="212529"/>
                </a:solidFill>
                <a:effectLst/>
                <a:latin typeface="Montserrat" panose="00000500000000000000" pitchFamily="2" charset="0"/>
              </a:rPr>
              <a:t> </a:t>
            </a:r>
            <a:r>
              <a:rPr lang="es-ES" b="1" i="1" dirty="0">
                <a:solidFill>
                  <a:srgbClr val="212529"/>
                </a:solidFill>
                <a:effectLst/>
                <a:latin typeface="Montserrat" panose="00000500000000000000" pitchFamily="2" charset="0"/>
              </a:rPr>
              <a:t>467/88 </a:t>
            </a:r>
            <a:r>
              <a:rPr lang="es-ES" b="0" i="1" dirty="0">
                <a:solidFill>
                  <a:srgbClr val="212529"/>
                </a:solidFill>
                <a:effectLst/>
                <a:latin typeface="Montserrat" panose="00000500000000000000" pitchFamily="2" charset="0"/>
              </a:rPr>
              <a:t> </a:t>
            </a:r>
            <a:r>
              <a:rPr lang="es-ES" b="0" i="1" dirty="0">
                <a:solidFill>
                  <a:srgbClr val="FF0000"/>
                </a:solidFill>
                <a:effectLst>
                  <a:outerShdw blurRad="38100" dist="38100" dir="2700000" algn="tl">
                    <a:srgbClr val="000000">
                      <a:alpha val="43137"/>
                    </a:srgbClr>
                  </a:outerShdw>
                </a:effectLst>
                <a:latin typeface="Montserrat" panose="00000500000000000000" pitchFamily="2" charset="0"/>
              </a:rPr>
              <a:t>suprimiendo las funciones que fueran atribuidas a la Autoridad de Aplicación </a:t>
            </a:r>
            <a:r>
              <a:rPr lang="es-ES" b="0" i="1" dirty="0">
                <a:solidFill>
                  <a:srgbClr val="212529"/>
                </a:solidFill>
                <a:effectLst/>
                <a:latin typeface="Montserrat" panose="00000500000000000000" pitchFamily="2" charset="0"/>
              </a:rPr>
              <a:t>en la materia que contradigan los principios antedichos”…</a:t>
            </a:r>
          </a:p>
          <a:p>
            <a:pPr marL="139700" indent="0" algn="just">
              <a:buNone/>
            </a:pPr>
            <a:endParaRPr lang="es-ES" i="1" dirty="0">
              <a:solidFill>
                <a:srgbClr val="212529"/>
              </a:solidFill>
              <a:latin typeface="Montserrat" panose="00000500000000000000" pitchFamily="2" charset="0"/>
            </a:endParaRPr>
          </a:p>
          <a:p>
            <a:pPr marL="139700" indent="0" algn="just">
              <a:buNone/>
            </a:pPr>
            <a:r>
              <a:rPr lang="es-ES" sz="1700" b="1" i="0" dirty="0">
                <a:solidFill>
                  <a:schemeClr val="tx1"/>
                </a:solidFill>
                <a:effectLst/>
                <a:latin typeface="Montserrat" panose="00000500000000000000" pitchFamily="2" charset="0"/>
              </a:rPr>
              <a:t>* Res. 34/2025 – </a:t>
            </a:r>
            <a:r>
              <a:rPr lang="es-ES" sz="1700" b="1" i="0" dirty="0" err="1">
                <a:solidFill>
                  <a:schemeClr val="tx1"/>
                </a:solidFill>
                <a:effectLst/>
                <a:latin typeface="Montserrat" panose="00000500000000000000" pitchFamily="2" charset="0"/>
              </a:rPr>
              <a:t>Min.Desr</a:t>
            </a:r>
            <a:r>
              <a:rPr lang="es-ES" sz="1700" b="1" i="0" dirty="0">
                <a:solidFill>
                  <a:schemeClr val="tx1"/>
                </a:solidFill>
                <a:effectLst/>
                <a:latin typeface="Montserrat" panose="00000500000000000000" pitchFamily="2" charset="0"/>
              </a:rPr>
              <a:t>. y </a:t>
            </a:r>
            <a:r>
              <a:rPr lang="es-ES" sz="1700" b="1" i="0" dirty="0" err="1">
                <a:solidFill>
                  <a:schemeClr val="tx1"/>
                </a:solidFill>
                <a:effectLst/>
                <a:latin typeface="Montserrat" panose="00000500000000000000" pitchFamily="2" charset="0"/>
              </a:rPr>
              <a:t>Transf</a:t>
            </a:r>
            <a:r>
              <a:rPr lang="es-ES" sz="1700" b="1" i="0" dirty="0">
                <a:solidFill>
                  <a:schemeClr val="tx1"/>
                </a:solidFill>
                <a:effectLst/>
                <a:latin typeface="Montserrat" panose="00000500000000000000" pitchFamily="2" charset="0"/>
              </a:rPr>
              <a:t>. del Estado </a:t>
            </a:r>
            <a:endParaRPr lang="es-ES" i="0" dirty="0">
              <a:solidFill>
                <a:schemeClr val="tx1"/>
              </a:solidFill>
              <a:effectLst/>
              <a:latin typeface="Montserrat" panose="00000500000000000000" pitchFamily="2" charset="0"/>
            </a:endParaRPr>
          </a:p>
          <a:p>
            <a:pPr marL="139700" indent="0" algn="just">
              <a:buNone/>
            </a:pPr>
            <a:endParaRPr lang="es-ES" b="0" i="0" dirty="0">
              <a:solidFill>
                <a:srgbClr val="212529"/>
              </a:solidFill>
              <a:effectLst/>
              <a:latin typeface="Montserrat" panose="00000500000000000000" pitchFamily="2" charset="0"/>
            </a:endParaRPr>
          </a:p>
          <a:p>
            <a:pPr marL="139700" indent="0" algn="just">
              <a:buNone/>
            </a:pPr>
            <a:r>
              <a:rPr lang="es-ES" b="0" i="0" dirty="0">
                <a:solidFill>
                  <a:srgbClr val="212529"/>
                </a:solidFill>
                <a:effectLst/>
                <a:latin typeface="Montserrat" panose="00000500000000000000" pitchFamily="2" charset="0"/>
              </a:rPr>
              <a:t>Art.1º.- </a:t>
            </a:r>
            <a:r>
              <a:rPr lang="es-ES" b="0" i="0" dirty="0" err="1">
                <a:solidFill>
                  <a:srgbClr val="212529"/>
                </a:solidFill>
                <a:effectLst/>
                <a:latin typeface="Montserrat" panose="00000500000000000000" pitchFamily="2" charset="0"/>
              </a:rPr>
              <a:t>Apruébase</a:t>
            </a:r>
            <a:r>
              <a:rPr lang="es-ES" b="0" i="0" dirty="0">
                <a:solidFill>
                  <a:srgbClr val="212529"/>
                </a:solidFill>
                <a:effectLst/>
                <a:latin typeface="Montserrat" panose="00000500000000000000" pitchFamily="2" charset="0"/>
              </a:rPr>
              <a:t> el Procedimiento para la incorporación de datos al “</a:t>
            </a:r>
            <a:r>
              <a:rPr lang="es-ES" b="1" i="0" dirty="0">
                <a:solidFill>
                  <a:srgbClr val="212529"/>
                </a:solidFill>
                <a:effectLst/>
                <a:latin typeface="Montserrat" panose="00000500000000000000" pitchFamily="2" charset="0"/>
              </a:rPr>
              <a:t>Registro Centralizado de Delegados Gremiales de la Administración Pública Nacional</a:t>
            </a:r>
            <a:r>
              <a:rPr lang="es-ES" b="0" i="0" dirty="0">
                <a:solidFill>
                  <a:srgbClr val="212529"/>
                </a:solidFill>
                <a:effectLst/>
                <a:latin typeface="Montserrat" panose="00000500000000000000" pitchFamily="2" charset="0"/>
              </a:rPr>
              <a:t>” (Anexo I </a:t>
            </a:r>
            <a:r>
              <a:rPr lang="es-ES" b="0" i="0" dirty="0" err="1">
                <a:solidFill>
                  <a:srgbClr val="212529"/>
                </a:solidFill>
                <a:effectLst/>
                <a:latin typeface="Montserrat" panose="00000500000000000000" pitchFamily="2" charset="0"/>
              </a:rPr>
              <a:t>N°</a:t>
            </a:r>
            <a:r>
              <a:rPr lang="es-ES" b="0" i="0" dirty="0">
                <a:solidFill>
                  <a:srgbClr val="212529"/>
                </a:solidFill>
                <a:effectLst/>
                <a:latin typeface="Montserrat" panose="00000500000000000000" pitchFamily="2" charset="0"/>
              </a:rPr>
              <a:t> IF-2025-43575870-APNSTEYFP#</a:t>
            </a:r>
            <a:r>
              <a:rPr lang="es-ES" b="1" i="0" dirty="0">
                <a:solidFill>
                  <a:srgbClr val="FF0000"/>
                </a:solidFill>
                <a:latin typeface="Montserrat" panose="00000500000000000000" pitchFamily="2" charset="0"/>
              </a:rPr>
              <a:t>MDYTE</a:t>
            </a:r>
            <a:r>
              <a:rPr lang="es-ES" b="0" i="0" dirty="0">
                <a:solidFill>
                  <a:srgbClr val="212529"/>
                </a:solidFill>
                <a:effectLst/>
                <a:latin typeface="Montserrat" panose="00000500000000000000" pitchFamily="2" charset="0"/>
              </a:rPr>
              <a:t>).</a:t>
            </a:r>
          </a:p>
          <a:p>
            <a:pPr marL="139700" indent="0" algn="just">
              <a:buNone/>
            </a:pPr>
            <a:endParaRPr lang="es-ES" b="0" i="0" dirty="0">
              <a:solidFill>
                <a:srgbClr val="212529"/>
              </a:solidFill>
              <a:effectLst/>
              <a:latin typeface="Montserrat" panose="00000500000000000000" pitchFamily="2" charset="0"/>
            </a:endParaRPr>
          </a:p>
          <a:p>
            <a:pPr marL="139700" indent="0" algn="just">
              <a:buNone/>
            </a:pPr>
            <a:r>
              <a:rPr lang="es-ES" b="0" i="0" dirty="0">
                <a:solidFill>
                  <a:srgbClr val="212529"/>
                </a:solidFill>
                <a:effectLst/>
                <a:latin typeface="Montserrat" panose="00000500000000000000" pitchFamily="2" charset="0"/>
              </a:rPr>
              <a:t>Art. 2°.- </a:t>
            </a:r>
            <a:r>
              <a:rPr lang="es-ES" b="0" i="0" dirty="0" err="1">
                <a:solidFill>
                  <a:srgbClr val="212529"/>
                </a:solidFill>
                <a:effectLst/>
                <a:latin typeface="Montserrat" panose="00000500000000000000" pitchFamily="2" charset="0"/>
              </a:rPr>
              <a:t>Apruébase</a:t>
            </a:r>
            <a:r>
              <a:rPr lang="es-ES" b="0" i="0" dirty="0">
                <a:solidFill>
                  <a:srgbClr val="212529"/>
                </a:solidFill>
                <a:effectLst/>
                <a:latin typeface="Montserrat" panose="00000500000000000000" pitchFamily="2" charset="0"/>
              </a:rPr>
              <a:t> el Procedimiento para la incorporación de datos al “</a:t>
            </a:r>
            <a:r>
              <a:rPr lang="es-ES" b="1" i="0" dirty="0">
                <a:solidFill>
                  <a:srgbClr val="212529"/>
                </a:solidFill>
                <a:effectLst/>
                <a:latin typeface="Montserrat" panose="00000500000000000000" pitchFamily="2" charset="0"/>
              </a:rPr>
              <a:t>Registro de Juicios en los que se invoca tutela gremial</a:t>
            </a:r>
            <a:r>
              <a:rPr lang="es-ES" b="0" i="0" dirty="0">
                <a:solidFill>
                  <a:srgbClr val="212529"/>
                </a:solidFill>
                <a:effectLst/>
                <a:latin typeface="Montserrat" panose="00000500000000000000" pitchFamily="2" charset="0"/>
              </a:rPr>
              <a:t>”, (Anexo II </a:t>
            </a:r>
            <a:r>
              <a:rPr lang="es-ES" b="0" i="0" dirty="0" err="1">
                <a:solidFill>
                  <a:srgbClr val="212529"/>
                </a:solidFill>
                <a:effectLst/>
                <a:latin typeface="Montserrat" panose="00000500000000000000" pitchFamily="2" charset="0"/>
              </a:rPr>
              <a:t>N°</a:t>
            </a:r>
            <a:r>
              <a:rPr lang="es-ES" b="0" i="0" dirty="0">
                <a:solidFill>
                  <a:srgbClr val="212529"/>
                </a:solidFill>
                <a:effectLst/>
                <a:latin typeface="Montserrat" panose="00000500000000000000" pitchFamily="2" charset="0"/>
              </a:rPr>
              <a:t> IF-2025-43576183-APN-STEYFP#</a:t>
            </a:r>
            <a:r>
              <a:rPr lang="es-ES" b="1" i="0" dirty="0">
                <a:solidFill>
                  <a:srgbClr val="FF0000"/>
                </a:solidFill>
                <a:effectLst/>
                <a:latin typeface="Montserrat" panose="00000500000000000000" pitchFamily="2" charset="0"/>
              </a:rPr>
              <a:t>MDYTE</a:t>
            </a:r>
            <a:r>
              <a:rPr lang="es-ES" b="0" i="0" dirty="0">
                <a:solidFill>
                  <a:srgbClr val="212529"/>
                </a:solidFill>
                <a:effectLst/>
                <a:latin typeface="Montserrat" panose="00000500000000000000" pitchFamily="2" charset="0"/>
              </a:rPr>
              <a:t>).</a:t>
            </a:r>
          </a:p>
          <a:p>
            <a:pPr marL="139700" indent="0" algn="just">
              <a:buNone/>
            </a:pPr>
            <a:endParaRPr lang="es-ES" b="1" i="1" dirty="0">
              <a:latin typeface="Montserrat" panose="00000500000000000000" pitchFamily="2" charset="0"/>
            </a:endParaRPr>
          </a:p>
        </p:txBody>
      </p:sp>
      <p:pic>
        <p:nvPicPr>
          <p:cNvPr id="5" name="Imagen 4">
            <a:extLst>
              <a:ext uri="{FF2B5EF4-FFF2-40B4-BE49-F238E27FC236}">
                <a16:creationId xmlns:a16="http://schemas.microsoft.com/office/drawing/2014/main" id="{F8265C7B-F09F-D4EA-C38B-ED9F29943D54}"/>
              </a:ext>
            </a:extLst>
          </p:cNvPr>
          <p:cNvPicPr>
            <a:picLocks noChangeAspect="1"/>
          </p:cNvPicPr>
          <p:nvPr/>
        </p:nvPicPr>
        <p:blipFill>
          <a:blip r:embed="rId3"/>
          <a:stretch>
            <a:fillRect/>
          </a:stretch>
        </p:blipFill>
        <p:spPr>
          <a:xfrm>
            <a:off x="489858" y="3483980"/>
            <a:ext cx="2507985" cy="1361194"/>
          </a:xfrm>
          <a:prstGeom prst="rect">
            <a:avLst/>
          </a:prstGeom>
        </p:spPr>
      </p:pic>
    </p:spTree>
    <p:extLst>
      <p:ext uri="{BB962C8B-B14F-4D97-AF65-F5344CB8AC3E}">
        <p14:creationId xmlns:p14="http://schemas.microsoft.com/office/powerpoint/2010/main" val="340392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B680D7-22F9-71A0-B796-3D6E6BF45861}"/>
              </a:ext>
            </a:extLst>
          </p:cNvPr>
          <p:cNvSpPr>
            <a:spLocks noGrp="1"/>
          </p:cNvSpPr>
          <p:nvPr>
            <p:ph type="title"/>
          </p:nvPr>
        </p:nvSpPr>
        <p:spPr>
          <a:xfrm>
            <a:off x="717900" y="300879"/>
            <a:ext cx="7708200" cy="647700"/>
          </a:xfrm>
        </p:spPr>
        <p:txBody>
          <a:bodyPr/>
          <a:lstStyle/>
          <a:p>
            <a:endParaRPr lang="es-ES"/>
          </a:p>
        </p:txBody>
      </p:sp>
      <p:sp>
        <p:nvSpPr>
          <p:cNvPr id="4" name="CuadroTexto 3">
            <a:extLst>
              <a:ext uri="{FF2B5EF4-FFF2-40B4-BE49-F238E27FC236}">
                <a16:creationId xmlns:a16="http://schemas.microsoft.com/office/drawing/2014/main" id="{DD650305-D9A6-7E87-33CC-1A071DE91009}"/>
              </a:ext>
            </a:extLst>
          </p:cNvPr>
          <p:cNvSpPr txBox="1"/>
          <p:nvPr/>
        </p:nvSpPr>
        <p:spPr>
          <a:xfrm>
            <a:off x="91439" y="-301751"/>
            <a:ext cx="8649437" cy="5232202"/>
          </a:xfrm>
          <a:prstGeom prst="rect">
            <a:avLst/>
          </a:prstGeom>
          <a:noFill/>
        </p:spPr>
        <p:txBody>
          <a:bodyPr wrap="square">
            <a:spAutoFit/>
          </a:bodyPr>
          <a:lstStyle/>
          <a:p>
            <a:endParaRPr lang="es-ES" sz="1600" dirty="0">
              <a:solidFill>
                <a:schemeClr val="accent5"/>
              </a:solidFill>
              <a:latin typeface="Montserrat" panose="00000500000000000000" pitchFamily="2" charset="0"/>
            </a:endParaRPr>
          </a:p>
          <a:p>
            <a:pPr marL="342900" indent="-342900">
              <a:buAutoNum type="arabicPeriod"/>
            </a:pPr>
            <a:endParaRPr lang="es-ES" sz="1600" dirty="0">
              <a:solidFill>
                <a:schemeClr val="accent5"/>
              </a:solidFill>
              <a:latin typeface="Montserrat" panose="00000500000000000000" pitchFamily="2" charset="0"/>
            </a:endParaRPr>
          </a:p>
          <a:p>
            <a:r>
              <a:rPr lang="es-ES" sz="1800" b="1" dirty="0">
                <a:solidFill>
                  <a:schemeClr val="accent5"/>
                </a:solidFill>
                <a:latin typeface="Montserrat" panose="00000500000000000000" pitchFamily="2" charset="0"/>
              </a:rPr>
              <a:t>                   Conclusiones: art.242 LCT mod. por art.94 L.27742</a:t>
            </a:r>
          </a:p>
          <a:p>
            <a:pPr marL="342900" indent="-342900">
              <a:buAutoNum type="arabicPeriod"/>
            </a:pPr>
            <a:endParaRPr lang="es-ES" dirty="0">
              <a:solidFill>
                <a:schemeClr val="accent5"/>
              </a:solidFill>
              <a:latin typeface="Montserrat" panose="00000500000000000000" pitchFamily="2" charset="0"/>
            </a:endParaRPr>
          </a:p>
          <a:p>
            <a:pPr marL="342900" indent="-342900">
              <a:buAutoNum type="arabicPeriod"/>
            </a:pPr>
            <a:endParaRPr lang="es-ES" dirty="0">
              <a:solidFill>
                <a:schemeClr val="accent5"/>
              </a:solidFill>
              <a:latin typeface="Montserrat" panose="00000500000000000000" pitchFamily="2" charset="0"/>
            </a:endParaRPr>
          </a:p>
          <a:p>
            <a:pPr marL="342900" indent="-342900">
              <a:buAutoNum type="arabicPeriod"/>
            </a:pPr>
            <a:r>
              <a:rPr lang="es-ES" dirty="0">
                <a:solidFill>
                  <a:schemeClr val="accent5"/>
                </a:solidFill>
                <a:latin typeface="Montserrat" panose="00000500000000000000" pitchFamily="2" charset="0"/>
              </a:rPr>
              <a:t>Es una norma de derecho </a:t>
            </a:r>
            <a:r>
              <a:rPr lang="es-ES" b="1" dirty="0">
                <a:solidFill>
                  <a:schemeClr val="accent5"/>
                </a:solidFill>
                <a:latin typeface="Montserrat" panose="00000500000000000000" pitchFamily="2" charset="0"/>
              </a:rPr>
              <a:t>individual</a:t>
            </a:r>
            <a:r>
              <a:rPr lang="es-ES" dirty="0">
                <a:solidFill>
                  <a:schemeClr val="accent5"/>
                </a:solidFill>
                <a:latin typeface="Montserrat" panose="00000500000000000000" pitchFamily="2" charset="0"/>
              </a:rPr>
              <a:t>: esta en juego la estabilidad y  de derecho </a:t>
            </a:r>
            <a:r>
              <a:rPr lang="es-ES" b="1" dirty="0">
                <a:solidFill>
                  <a:schemeClr val="accent5"/>
                </a:solidFill>
                <a:latin typeface="Montserrat" panose="00000500000000000000" pitchFamily="2" charset="0"/>
              </a:rPr>
              <a:t>colectivo</a:t>
            </a:r>
            <a:r>
              <a:rPr lang="es-ES" dirty="0">
                <a:solidFill>
                  <a:schemeClr val="accent5"/>
                </a:solidFill>
                <a:latin typeface="Montserrat" panose="00000500000000000000" pitchFamily="2" charset="0"/>
              </a:rPr>
              <a:t>: libertad sindical/huelga.</a:t>
            </a:r>
          </a:p>
          <a:p>
            <a:endParaRPr lang="es-ES" dirty="0">
              <a:solidFill>
                <a:schemeClr val="accent5"/>
              </a:solidFill>
              <a:latin typeface="Montserrat" panose="00000500000000000000" pitchFamily="2" charset="0"/>
            </a:endParaRPr>
          </a:p>
          <a:p>
            <a:pPr algn="just"/>
            <a:endParaRPr lang="es-ES" dirty="0">
              <a:solidFill>
                <a:schemeClr val="accent5"/>
              </a:solidFill>
              <a:latin typeface="Montserrat" panose="00000500000000000000" pitchFamily="2" charset="0"/>
            </a:endParaRPr>
          </a:p>
          <a:p>
            <a:pPr algn="just"/>
            <a:r>
              <a:rPr lang="es-ES" dirty="0">
                <a:solidFill>
                  <a:schemeClr val="accent5"/>
                </a:solidFill>
                <a:latin typeface="Montserrat" panose="00000500000000000000" pitchFamily="2" charset="0"/>
              </a:rPr>
              <a:t>2.   Es </a:t>
            </a:r>
            <a:r>
              <a:rPr lang="es-ES" b="1" dirty="0">
                <a:solidFill>
                  <a:schemeClr val="accent5"/>
                </a:solidFill>
                <a:latin typeface="Montserrat" panose="00000500000000000000" pitchFamily="2" charset="0"/>
              </a:rPr>
              <a:t>unidireccional y discriminatoria </a:t>
            </a:r>
            <a:r>
              <a:rPr lang="es-ES" dirty="0">
                <a:solidFill>
                  <a:schemeClr val="accent5"/>
                </a:solidFill>
                <a:latin typeface="Montserrat" panose="00000500000000000000" pitchFamily="2" charset="0"/>
              </a:rPr>
              <a:t>porque no comprende hipótesis de medidas de acción directa del lado empresario o estatal. </a:t>
            </a:r>
          </a:p>
          <a:p>
            <a:pPr algn="just"/>
            <a:endParaRPr lang="es-ES" dirty="0">
              <a:solidFill>
                <a:schemeClr val="accent5"/>
              </a:solidFill>
              <a:latin typeface="Montserrat" panose="00000500000000000000" pitchFamily="2" charset="0"/>
            </a:endParaRPr>
          </a:p>
          <a:p>
            <a:pPr algn="just"/>
            <a:r>
              <a:rPr lang="es-ES" dirty="0">
                <a:solidFill>
                  <a:schemeClr val="accent5"/>
                </a:solidFill>
                <a:latin typeface="Montserrat" panose="00000500000000000000" pitchFamily="2" charset="0"/>
              </a:rPr>
              <a:t>3. Cambia el diseño normativo de aplicación e interpretación del despido causado </a:t>
            </a:r>
            <a:r>
              <a:rPr lang="es-ES" b="1" dirty="0">
                <a:solidFill>
                  <a:srgbClr val="FF0000"/>
                </a:solidFill>
                <a:latin typeface="Montserrat" panose="00000500000000000000" pitchFamily="2" charset="0"/>
              </a:rPr>
              <a:t>del esquema abierto con valoración </a:t>
            </a:r>
            <a:r>
              <a:rPr lang="es-ES" b="1" dirty="0" err="1">
                <a:solidFill>
                  <a:srgbClr val="FF0000"/>
                </a:solidFill>
                <a:latin typeface="Montserrat" panose="00000500000000000000" pitchFamily="2" charset="0"/>
              </a:rPr>
              <a:t>judicial</a:t>
            </a:r>
            <a:r>
              <a:rPr lang="es-ES" dirty="0" err="1">
                <a:solidFill>
                  <a:schemeClr val="bg1"/>
                </a:solidFill>
                <a:latin typeface="Montserrat" panose="00000500000000000000" pitchFamily="2" charset="0"/>
              </a:rPr>
              <a:t>,</a:t>
            </a:r>
            <a:r>
              <a:rPr lang="es-ES" dirty="0" err="1">
                <a:solidFill>
                  <a:schemeClr val="accent5"/>
                </a:solidFill>
                <a:latin typeface="Montserrat" panose="00000500000000000000" pitchFamily="2" charset="0"/>
              </a:rPr>
              <a:t>a</a:t>
            </a:r>
            <a:r>
              <a:rPr lang="es-ES" dirty="0">
                <a:solidFill>
                  <a:schemeClr val="accent5"/>
                </a:solidFill>
                <a:latin typeface="Montserrat" panose="00000500000000000000" pitchFamily="2" charset="0"/>
              </a:rPr>
              <a:t> un régimen mixto general y especial taxativo y tipificado de carácter gremial</a:t>
            </a:r>
            <a:r>
              <a:rPr lang="es-ES" sz="1600" dirty="0">
                <a:solidFill>
                  <a:schemeClr val="accent5"/>
                </a:solidFill>
                <a:latin typeface="Montserrat" panose="00000500000000000000" pitchFamily="2" charset="0"/>
              </a:rPr>
              <a:t>.</a:t>
            </a:r>
            <a:r>
              <a:rPr lang="es-ES" sz="1600" b="1" dirty="0">
                <a:solidFill>
                  <a:schemeClr val="accent5"/>
                </a:solidFill>
                <a:latin typeface="Montserrat" panose="00000500000000000000" pitchFamily="2" charset="0"/>
              </a:rPr>
              <a:t> </a:t>
            </a:r>
            <a:r>
              <a:rPr lang="es-ES" dirty="0" err="1">
                <a:solidFill>
                  <a:schemeClr val="accent5"/>
                </a:solidFill>
                <a:latin typeface="Montserrat" panose="00000500000000000000" pitchFamily="2" charset="0"/>
              </a:rPr>
              <a:t>Excep</a:t>
            </a:r>
            <a:r>
              <a:rPr lang="es-ES" dirty="0">
                <a:solidFill>
                  <a:schemeClr val="accent5"/>
                </a:solidFill>
                <a:latin typeface="Montserrat" panose="00000500000000000000" pitchFamily="2" charset="0"/>
              </a:rPr>
              <a:t>. art.226/244 LCT. </a:t>
            </a:r>
            <a:r>
              <a:rPr lang="es-ES" i="1" dirty="0">
                <a:solidFill>
                  <a:schemeClr val="accent5"/>
                </a:solidFill>
                <a:effectLst>
                  <a:outerShdw blurRad="38100" dist="38100" dir="2700000" algn="tl">
                    <a:srgbClr val="000000">
                      <a:alpha val="43137"/>
                    </a:srgbClr>
                  </a:outerShdw>
                </a:effectLst>
                <a:latin typeface="Montserrat" panose="00000500000000000000" pitchFamily="2" charset="0"/>
              </a:rPr>
              <a:t>Casuística ilimitada</a:t>
            </a:r>
            <a:r>
              <a:rPr lang="es-ES" dirty="0">
                <a:solidFill>
                  <a:schemeClr val="accent5"/>
                </a:solidFill>
                <a:latin typeface="Montserrat" panose="00000500000000000000" pitchFamily="2" charset="0"/>
              </a:rPr>
              <a:t>. </a:t>
            </a:r>
            <a:r>
              <a:rPr lang="es-ES" dirty="0">
                <a:latin typeface="Montserrat" panose="00000500000000000000" pitchFamily="2" charset="0"/>
              </a:rPr>
              <a:t>Otras legislaciones para calificar el despido con causa </a:t>
            </a:r>
            <a:r>
              <a:rPr lang="es-ES" i="1" dirty="0">
                <a:solidFill>
                  <a:srgbClr val="FF0000"/>
                </a:solidFill>
                <a:effectLst>
                  <a:outerShdw blurRad="38100" dist="38100" dir="2700000" algn="tl">
                    <a:srgbClr val="000000">
                      <a:alpha val="43137"/>
                    </a:srgbClr>
                  </a:outerShdw>
                </a:effectLst>
                <a:latin typeface="Montserrat" panose="00000500000000000000" pitchFamily="2" charset="0"/>
              </a:rPr>
              <a:t>enumeran las conductas del trabajador </a:t>
            </a:r>
            <a:r>
              <a:rPr lang="es-ES" dirty="0">
                <a:latin typeface="Montserrat" panose="00000500000000000000" pitchFamily="2" charset="0"/>
              </a:rPr>
              <a:t>(art.54 </a:t>
            </a:r>
            <a:r>
              <a:rPr lang="es-ES" b="1" dirty="0">
                <a:latin typeface="Montserrat" panose="00000500000000000000" pitchFamily="2" charset="0"/>
              </a:rPr>
              <a:t>ET</a:t>
            </a:r>
            <a:r>
              <a:rPr lang="es-ES" dirty="0">
                <a:latin typeface="Montserrat" panose="00000500000000000000" pitchFamily="2" charset="0"/>
              </a:rPr>
              <a:t> España; art.81 </a:t>
            </a:r>
            <a:r>
              <a:rPr lang="es-ES" b="1" dirty="0" err="1">
                <a:latin typeface="Montserrat" panose="00000500000000000000" pitchFamily="2" charset="0"/>
              </a:rPr>
              <a:t>CodT</a:t>
            </a:r>
            <a:r>
              <a:rPr lang="es-ES" dirty="0">
                <a:latin typeface="Montserrat" panose="00000500000000000000" pitchFamily="2" charset="0"/>
              </a:rPr>
              <a:t> Paraguay; art.161 </a:t>
            </a:r>
            <a:r>
              <a:rPr lang="es-ES" b="1" dirty="0" err="1">
                <a:latin typeface="Montserrat" panose="00000500000000000000" pitchFamily="2" charset="0"/>
              </a:rPr>
              <a:t>CodT</a:t>
            </a:r>
            <a:r>
              <a:rPr lang="es-ES" dirty="0">
                <a:latin typeface="Montserrat" panose="00000500000000000000" pitchFamily="2" charset="0"/>
              </a:rPr>
              <a:t> Chile).</a:t>
            </a:r>
          </a:p>
          <a:p>
            <a:pPr algn="just"/>
            <a:endParaRPr lang="es-ES" dirty="0">
              <a:solidFill>
                <a:schemeClr val="accent5"/>
              </a:solidFill>
              <a:latin typeface="Montserrat" panose="00000500000000000000" pitchFamily="2" charset="0"/>
            </a:endParaRPr>
          </a:p>
          <a:p>
            <a:r>
              <a:rPr lang="es-ES" dirty="0">
                <a:solidFill>
                  <a:schemeClr val="accent5"/>
                </a:solidFill>
                <a:latin typeface="Montserrat" panose="00000500000000000000" pitchFamily="2" charset="0"/>
              </a:rPr>
              <a:t>4.</a:t>
            </a:r>
            <a:r>
              <a:rPr lang="es-ES" b="1" dirty="0">
                <a:solidFill>
                  <a:schemeClr val="accent5"/>
                </a:solidFill>
                <a:effectLst>
                  <a:outerShdw blurRad="38100" dist="38100" dir="2700000" algn="tl">
                    <a:srgbClr val="000000">
                      <a:alpha val="43137"/>
                    </a:srgbClr>
                  </a:outerShdw>
                </a:effectLst>
                <a:latin typeface="Montserrat" panose="00000500000000000000" pitchFamily="2" charset="0"/>
              </a:rPr>
              <a:t> No ingresan al supuesto</a:t>
            </a:r>
            <a:r>
              <a:rPr lang="es-ES" dirty="0">
                <a:solidFill>
                  <a:schemeClr val="accent5"/>
                </a:solidFill>
                <a:latin typeface="Montserrat" panose="00000500000000000000" pitchFamily="2" charset="0"/>
              </a:rPr>
              <a:t>: </a:t>
            </a:r>
          </a:p>
          <a:p>
            <a:pPr marL="342900" indent="-342900">
              <a:buAutoNum type="alphaLcParenR"/>
            </a:pPr>
            <a:r>
              <a:rPr lang="es-ES" dirty="0">
                <a:solidFill>
                  <a:schemeClr val="accent5"/>
                </a:solidFill>
                <a:latin typeface="Montserrat" panose="00000500000000000000" pitchFamily="2" charset="0"/>
              </a:rPr>
              <a:t>excepción </a:t>
            </a:r>
            <a:r>
              <a:rPr lang="es-ES" dirty="0" err="1">
                <a:solidFill>
                  <a:schemeClr val="accent5"/>
                </a:solidFill>
                <a:latin typeface="Montserrat" panose="00000500000000000000" pitchFamily="2" charset="0"/>
              </a:rPr>
              <a:t>pluri-individual</a:t>
            </a:r>
            <a:r>
              <a:rPr lang="es-ES" dirty="0">
                <a:solidFill>
                  <a:schemeClr val="accent5"/>
                </a:solidFill>
                <a:latin typeface="Montserrat" panose="00000500000000000000" pitchFamily="2" charset="0"/>
              </a:rPr>
              <a:t> de incumplimiento contractual del empleador;  </a:t>
            </a:r>
          </a:p>
          <a:p>
            <a:pPr marL="342900" indent="-342900">
              <a:buAutoNum type="alphaLcParenR"/>
            </a:pPr>
            <a:r>
              <a:rPr lang="es-ES" dirty="0">
                <a:solidFill>
                  <a:schemeClr val="accent5"/>
                </a:solidFill>
                <a:latin typeface="Montserrat" panose="00000500000000000000" pitchFamily="2" charset="0"/>
              </a:rPr>
              <a:t>La acción preventiva de daños  (laboral/civil). </a:t>
            </a:r>
          </a:p>
          <a:p>
            <a:pPr marL="342900" indent="-342900">
              <a:buAutoNum type="alphaLcParenR"/>
            </a:pPr>
            <a:r>
              <a:rPr lang="es-ES" dirty="0">
                <a:solidFill>
                  <a:schemeClr val="accent5"/>
                </a:solidFill>
                <a:latin typeface="Montserrat" panose="00000500000000000000" pitchFamily="2" charset="0"/>
              </a:rPr>
              <a:t>El trabajo a reglamento.</a:t>
            </a:r>
          </a:p>
          <a:p>
            <a:r>
              <a:rPr lang="es-ES" dirty="0">
                <a:solidFill>
                  <a:schemeClr val="accent5"/>
                </a:solidFill>
                <a:latin typeface="Montserrat" panose="00000500000000000000" pitchFamily="2" charset="0"/>
              </a:rPr>
              <a:t>d)   el ejercicio de la abstención colectiva de prestar servicios</a:t>
            </a:r>
            <a:r>
              <a:rPr lang="es-ES" sz="1600" dirty="0">
                <a:solidFill>
                  <a:schemeClr val="accent5"/>
                </a:solidFill>
                <a:latin typeface="Montserrat" panose="00000500000000000000" pitchFamily="2" charset="0"/>
              </a:rPr>
              <a:t>. </a:t>
            </a:r>
          </a:p>
        </p:txBody>
      </p:sp>
    </p:spTree>
    <p:extLst>
      <p:ext uri="{BB962C8B-B14F-4D97-AF65-F5344CB8AC3E}">
        <p14:creationId xmlns:p14="http://schemas.microsoft.com/office/powerpoint/2010/main" val="16373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DA428B-C7A3-2D5C-58A3-8F91D4DC5B2B}"/>
              </a:ext>
            </a:extLst>
          </p:cNvPr>
          <p:cNvSpPr>
            <a:spLocks noGrp="1"/>
          </p:cNvSpPr>
          <p:nvPr>
            <p:ph type="ctrTitle"/>
          </p:nvPr>
        </p:nvSpPr>
        <p:spPr>
          <a:xfrm>
            <a:off x="1720645" y="-872220"/>
            <a:ext cx="7167716" cy="2602698"/>
          </a:xfrm>
        </p:spPr>
        <p:txBody>
          <a:bodyPr/>
          <a:lstStyle/>
          <a:p>
            <a:pPr algn="l"/>
            <a:r>
              <a:rPr lang="es-ES" sz="2000" dirty="0">
                <a:solidFill>
                  <a:srgbClr val="0070C0"/>
                </a:solidFill>
              </a:rPr>
              <a:t>INJURIA laboral nueva: un ESTADO que colabora*  </a:t>
            </a:r>
            <a:br>
              <a:rPr lang="es-ES" sz="2000" dirty="0">
                <a:solidFill>
                  <a:srgbClr val="0070C0"/>
                </a:solidFill>
              </a:rPr>
            </a:br>
            <a:r>
              <a:rPr lang="es-ES" sz="1800" dirty="0">
                <a:solidFill>
                  <a:srgbClr val="0070C0"/>
                </a:solidFill>
              </a:rPr>
              <a:t/>
            </a:r>
            <a:br>
              <a:rPr lang="es-ES" sz="1800" dirty="0">
                <a:solidFill>
                  <a:srgbClr val="0070C0"/>
                </a:solidFill>
              </a:rPr>
            </a:br>
            <a:r>
              <a:rPr lang="es-ES" sz="1400" b="0" dirty="0">
                <a:solidFill>
                  <a:srgbClr val="0070C0"/>
                </a:solidFill>
              </a:rPr>
              <a:t>MINISTERIO DE SEGURIDAD DE LA NACION </a:t>
            </a:r>
            <a:r>
              <a:rPr lang="es-ES" sz="1800" dirty="0">
                <a:solidFill>
                  <a:srgbClr val="002060"/>
                </a:solidFill>
              </a:rPr>
              <a:t>Res. 901/2024* </a:t>
            </a:r>
            <a:r>
              <a:rPr lang="es-ES" sz="1200" b="0" dirty="0">
                <a:solidFill>
                  <a:srgbClr val="0070C0"/>
                </a:solidFill>
              </a:rPr>
              <a:t> 09/09/2024</a:t>
            </a:r>
            <a:r>
              <a:rPr lang="es-ES" sz="1200" dirty="0"/>
              <a:t/>
            </a:r>
            <a:br>
              <a:rPr lang="es-ES" sz="1200" dirty="0"/>
            </a:br>
            <a:endParaRPr lang="es-ES" sz="1200" dirty="0"/>
          </a:p>
        </p:txBody>
      </p:sp>
      <p:sp>
        <p:nvSpPr>
          <p:cNvPr id="3" name="Subtítulo 2">
            <a:extLst>
              <a:ext uri="{FF2B5EF4-FFF2-40B4-BE49-F238E27FC236}">
                <a16:creationId xmlns:a16="http://schemas.microsoft.com/office/drawing/2014/main" id="{94FEEDEC-8DDA-D65E-EDC6-8C9D17CACE28}"/>
              </a:ext>
            </a:extLst>
          </p:cNvPr>
          <p:cNvSpPr>
            <a:spLocks noGrp="1"/>
          </p:cNvSpPr>
          <p:nvPr>
            <p:ph type="subTitle" idx="1"/>
          </p:nvPr>
        </p:nvSpPr>
        <p:spPr>
          <a:xfrm>
            <a:off x="1976284" y="1730478"/>
            <a:ext cx="7039896" cy="3205316"/>
          </a:xfrm>
        </p:spPr>
        <p:txBody>
          <a:bodyPr/>
          <a:lstStyle/>
          <a:p>
            <a:pPr algn="just"/>
            <a:endParaRPr lang="es-ES" sz="1400" i="1" dirty="0">
              <a:solidFill>
                <a:srgbClr val="0070C0"/>
              </a:solidFill>
            </a:endParaRPr>
          </a:p>
          <a:p>
            <a:pPr algn="just"/>
            <a:r>
              <a:rPr lang="es-ES" sz="1400" i="1" dirty="0">
                <a:solidFill>
                  <a:srgbClr val="0070C0"/>
                </a:solidFill>
              </a:rPr>
              <a:t>Comunicará de manera inmediata la información a la SECRETARÍA de TRABAJO y  Empresas a efectos del </a:t>
            </a:r>
            <a:r>
              <a:rPr lang="es-ES" sz="1400" b="1" i="1" dirty="0">
                <a:solidFill>
                  <a:srgbClr val="0070C0"/>
                </a:solidFill>
              </a:rPr>
              <a:t>art.242 LCT</a:t>
            </a:r>
            <a:r>
              <a:rPr lang="es-ES" sz="1400" i="1" dirty="0">
                <a:solidFill>
                  <a:srgbClr val="0070C0"/>
                </a:solidFill>
              </a:rPr>
              <a:t> </a:t>
            </a:r>
            <a:r>
              <a:rPr lang="es-ES" sz="1400" dirty="0">
                <a:solidFill>
                  <a:srgbClr val="0070C0"/>
                </a:solidFill>
              </a:rPr>
              <a:t>(to)</a:t>
            </a:r>
            <a:r>
              <a:rPr lang="es-ES" sz="1400" b="1" dirty="0">
                <a:solidFill>
                  <a:srgbClr val="0070C0"/>
                </a:solidFill>
              </a:rPr>
              <a:t>.</a:t>
            </a:r>
          </a:p>
          <a:p>
            <a:pPr algn="just"/>
            <a:endParaRPr lang="es-ES" sz="1400" dirty="0">
              <a:solidFill>
                <a:srgbClr val="0070C0"/>
              </a:solidFill>
            </a:endParaRPr>
          </a:p>
          <a:p>
            <a:pPr algn="just"/>
            <a:r>
              <a:rPr lang="es-ES" sz="1400" i="1" dirty="0">
                <a:solidFill>
                  <a:srgbClr val="0070C0"/>
                </a:solidFill>
              </a:rPr>
              <a:t>Las FUERZAS POLICIALES y FEDERALES recabarán pruebas en el bloqueo </a:t>
            </a:r>
            <a:r>
              <a:rPr lang="es-ES" sz="1400" b="1" i="1" dirty="0">
                <a:solidFill>
                  <a:srgbClr val="0070C0"/>
                </a:solidFill>
              </a:rPr>
              <a:t>identificando a responsables y participantes e inmediata remisión al Juzg.Penal </a:t>
            </a:r>
            <a:r>
              <a:rPr lang="es-ES" sz="1400" i="1" dirty="0">
                <a:solidFill>
                  <a:srgbClr val="0070C0"/>
                </a:solidFill>
              </a:rPr>
              <a:t>y al Ministerio Público Fiscal. </a:t>
            </a:r>
          </a:p>
          <a:p>
            <a:pPr algn="just"/>
            <a:endParaRPr lang="es-ES" sz="1400" i="1" dirty="0">
              <a:solidFill>
                <a:srgbClr val="0070C0"/>
              </a:solidFill>
            </a:endParaRPr>
          </a:p>
          <a:p>
            <a:pPr algn="just"/>
            <a:endParaRPr lang="es-ES" sz="1400" dirty="0">
              <a:solidFill>
                <a:schemeClr val="tx1"/>
              </a:solidFill>
              <a:latin typeface="Montserrat" panose="00000500000000000000" pitchFamily="2" charset="0"/>
            </a:endParaRPr>
          </a:p>
          <a:p>
            <a:pPr algn="just"/>
            <a:r>
              <a:rPr lang="es-ES" sz="1400" dirty="0">
                <a:solidFill>
                  <a:schemeClr val="tx1"/>
                </a:solidFill>
                <a:latin typeface="Montserrat" panose="00000500000000000000" pitchFamily="2" charset="0"/>
              </a:rPr>
              <a:t>* Fallo Sala IX CNAT “</a:t>
            </a:r>
            <a:r>
              <a:rPr lang="es-ES" sz="1400" dirty="0" err="1">
                <a:solidFill>
                  <a:schemeClr val="tx1"/>
                </a:solidFill>
                <a:latin typeface="Montserrat" panose="00000500000000000000" pitchFamily="2" charset="0"/>
              </a:rPr>
              <a:t>Asoc</a:t>
            </a:r>
            <a:r>
              <a:rPr lang="es-ES" sz="1400" dirty="0">
                <a:solidFill>
                  <a:schemeClr val="tx1"/>
                </a:solidFill>
                <a:latin typeface="Montserrat" panose="00000500000000000000" pitchFamily="2" charset="0"/>
              </a:rPr>
              <a:t>. Bancaria y O. c/ PEN-MT”</a:t>
            </a:r>
          </a:p>
          <a:p>
            <a:pPr algn="just"/>
            <a:endParaRPr lang="es-ES" sz="1100" dirty="0">
              <a:solidFill>
                <a:schemeClr val="tx1"/>
              </a:solidFill>
              <a:latin typeface="Montserrat" panose="00000500000000000000" pitchFamily="2" charset="0"/>
            </a:endParaRPr>
          </a:p>
          <a:p>
            <a:pPr marL="114300" indent="0" algn="just"/>
            <a:r>
              <a:rPr lang="es-ES" sz="1100" b="1" i="0" dirty="0">
                <a:solidFill>
                  <a:schemeClr val="tx1"/>
                </a:solidFill>
                <a:effectLst/>
                <a:latin typeface="Montserrat" panose="00000500000000000000" pitchFamily="2" charset="0"/>
              </a:rPr>
              <a:t>Res.893/24</a:t>
            </a:r>
            <a:r>
              <a:rPr lang="es-ES" sz="1100" i="0" dirty="0">
                <a:solidFill>
                  <a:schemeClr val="tx1"/>
                </a:solidFill>
                <a:effectLst/>
                <a:latin typeface="Montserrat" panose="00000500000000000000" pitchFamily="2" charset="0"/>
              </a:rPr>
              <a:t>: el Protocolo Anti piquetes </a:t>
            </a:r>
            <a:r>
              <a:rPr lang="es-ES" sz="1100" dirty="0">
                <a:solidFill>
                  <a:schemeClr val="tx1"/>
                </a:solidFill>
                <a:latin typeface="Montserrat" panose="00000500000000000000" pitchFamily="2" charset="0"/>
              </a:rPr>
              <a:t> </a:t>
            </a:r>
            <a:r>
              <a:rPr lang="es-ES" sz="1100" i="0" dirty="0">
                <a:solidFill>
                  <a:schemeClr val="tx1"/>
                </a:solidFill>
                <a:effectLst/>
                <a:latin typeface="Montserrat" panose="00000500000000000000" pitchFamily="2" charset="0"/>
              </a:rPr>
              <a:t>vulnera derechos constitucionales y convencionales (C.E.L.S.) </a:t>
            </a:r>
          </a:p>
          <a:p>
            <a:pPr marL="114300" indent="0" algn="just"/>
            <a:endParaRPr lang="es-ES" sz="1100" dirty="0">
              <a:solidFill>
                <a:schemeClr val="tx1"/>
              </a:solidFill>
              <a:latin typeface="Montserrat" panose="00000500000000000000" pitchFamily="2" charset="0"/>
            </a:endParaRPr>
          </a:p>
          <a:p>
            <a:pPr algn="just"/>
            <a:r>
              <a:rPr lang="es-ES" sz="1200" b="1" i="0" dirty="0">
                <a:solidFill>
                  <a:srgbClr val="0A0A0A"/>
                </a:solidFill>
                <a:effectLst/>
                <a:latin typeface="Montserrat" panose="00000500000000000000" pitchFamily="2" charset="0"/>
              </a:rPr>
              <a:t>Comando Unificado de Seguridad Productiva</a:t>
            </a:r>
            <a:endParaRPr lang="es-ES" sz="1200" i="1" dirty="0">
              <a:solidFill>
                <a:srgbClr val="0070C0"/>
              </a:solidFill>
              <a:latin typeface="Montserrat" panose="00000500000000000000" pitchFamily="2" charset="0"/>
            </a:endParaRPr>
          </a:p>
        </p:txBody>
      </p:sp>
      <p:pic>
        <p:nvPicPr>
          <p:cNvPr id="4100" name="Picture 4" descr="El Gobierno impedirá los bloqueos a Estaciones de Servicio y plantas de  combustibles - Surtidores.com.ar">
            <a:extLst>
              <a:ext uri="{FF2B5EF4-FFF2-40B4-BE49-F238E27FC236}">
                <a16:creationId xmlns:a16="http://schemas.microsoft.com/office/drawing/2014/main" id="{1F3D4509-7409-8F22-D6D3-66B8DADA3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820" y="2910348"/>
            <a:ext cx="1700980" cy="1425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19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s" sz="2820" b="1" dirty="0">
                <a:solidFill>
                  <a:srgbClr val="FF0000"/>
                </a:solidFill>
                <a:latin typeface="Roboto"/>
                <a:ea typeface="Roboto"/>
                <a:cs typeface="Roboto"/>
                <a:sym typeface="Roboto"/>
              </a:rPr>
              <a:t>L.27.802: ¿Modernización Laboral?</a:t>
            </a:r>
            <a:endParaRPr sz="2820" b="1" dirty="0">
              <a:solidFill>
                <a:srgbClr val="FF0000"/>
              </a:solidFill>
              <a:latin typeface="Roboto"/>
              <a:ea typeface="Roboto"/>
              <a:cs typeface="Roboto"/>
              <a:sym typeface="Roboto"/>
            </a:endParaRPr>
          </a:p>
        </p:txBody>
      </p:sp>
      <p:sp>
        <p:nvSpPr>
          <p:cNvPr id="74" name="Google Shape;74;p16"/>
          <p:cNvSpPr txBox="1">
            <a:spLocks noGrp="1"/>
          </p:cNvSpPr>
          <p:nvPr>
            <p:ph type="body" idx="1"/>
          </p:nvPr>
        </p:nvSpPr>
        <p:spPr>
          <a:xfrm>
            <a:off x="311700" y="1152474"/>
            <a:ext cx="8520600" cy="3653611"/>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s" sz="2000" dirty="0">
                <a:solidFill>
                  <a:schemeClr val="accent1">
                    <a:lumMod val="50000"/>
                  </a:schemeClr>
                </a:solidFill>
                <a:latin typeface="Roboto"/>
                <a:ea typeface="Roboto"/>
                <a:cs typeface="Roboto"/>
                <a:sym typeface="Roboto"/>
              </a:rPr>
              <a:t>* Eficacia temporal (Ius variandi; Jornada trabajo;vacaciones).</a:t>
            </a:r>
            <a:endParaRPr sz="2000" dirty="0">
              <a:solidFill>
                <a:schemeClr val="accent1">
                  <a:lumMod val="50000"/>
                </a:schemeClr>
              </a:solidFill>
              <a:latin typeface="Roboto"/>
              <a:ea typeface="Roboto"/>
              <a:cs typeface="Roboto"/>
              <a:sym typeface="Roboto"/>
            </a:endParaRPr>
          </a:p>
          <a:p>
            <a:pPr marL="0" lvl="0" indent="0" algn="l" rtl="0">
              <a:spcBef>
                <a:spcPts val="1200"/>
              </a:spcBef>
              <a:spcAft>
                <a:spcPts val="0"/>
              </a:spcAft>
              <a:buNone/>
            </a:pPr>
            <a:r>
              <a:rPr lang="es" sz="2000" dirty="0">
                <a:solidFill>
                  <a:schemeClr val="accent1">
                    <a:lumMod val="50000"/>
                  </a:schemeClr>
                </a:solidFill>
                <a:latin typeface="Roboto"/>
                <a:ea typeface="Roboto"/>
                <a:cs typeface="Roboto"/>
                <a:sym typeface="Roboto"/>
              </a:rPr>
              <a:t>* FAL (Tít.II).</a:t>
            </a:r>
            <a:endParaRPr sz="2000" dirty="0">
              <a:solidFill>
                <a:schemeClr val="accent1">
                  <a:lumMod val="50000"/>
                </a:schemeClr>
              </a:solidFill>
              <a:latin typeface="Roboto"/>
              <a:ea typeface="Roboto"/>
              <a:cs typeface="Roboto"/>
              <a:sym typeface="Roboto"/>
            </a:endParaRPr>
          </a:p>
          <a:p>
            <a:pPr marL="0" lvl="0" indent="0" algn="l" rtl="0">
              <a:spcBef>
                <a:spcPts val="1200"/>
              </a:spcBef>
              <a:spcAft>
                <a:spcPts val="0"/>
              </a:spcAft>
              <a:buNone/>
            </a:pPr>
            <a:r>
              <a:rPr lang="es" sz="2000" dirty="0">
                <a:solidFill>
                  <a:schemeClr val="accent1">
                    <a:lumMod val="50000"/>
                  </a:schemeClr>
                </a:solidFill>
                <a:latin typeface="Roboto"/>
                <a:ea typeface="Roboto"/>
                <a:cs typeface="Roboto"/>
                <a:sym typeface="Roboto"/>
              </a:rPr>
              <a:t>* Cuestiones procesales JNT y traspaso (Tít.III).</a:t>
            </a:r>
            <a:endParaRPr sz="2000" dirty="0">
              <a:solidFill>
                <a:schemeClr val="accent1">
                  <a:lumMod val="50000"/>
                </a:schemeClr>
              </a:solidFill>
              <a:latin typeface="Roboto"/>
              <a:ea typeface="Roboto"/>
              <a:cs typeface="Roboto"/>
              <a:sym typeface="Roboto"/>
            </a:endParaRPr>
          </a:p>
          <a:p>
            <a:pPr marL="0" lvl="0" indent="0" algn="l" rtl="0">
              <a:spcBef>
                <a:spcPts val="1200"/>
              </a:spcBef>
              <a:spcAft>
                <a:spcPts val="0"/>
              </a:spcAft>
              <a:buNone/>
            </a:pPr>
            <a:r>
              <a:rPr lang="es" sz="2000" dirty="0">
                <a:solidFill>
                  <a:schemeClr val="accent1">
                    <a:lumMod val="50000"/>
                  </a:schemeClr>
                </a:solidFill>
                <a:latin typeface="Roboto"/>
                <a:ea typeface="Roboto"/>
                <a:cs typeface="Roboto"/>
                <a:sym typeface="Roboto"/>
              </a:rPr>
              <a:t>* Teletrabajo der. 1.1.2027 (art.199).</a:t>
            </a:r>
            <a:endParaRPr sz="2000" dirty="0">
              <a:solidFill>
                <a:schemeClr val="accent1">
                  <a:lumMod val="50000"/>
                </a:schemeClr>
              </a:solidFill>
              <a:latin typeface="Roboto"/>
              <a:ea typeface="Roboto"/>
              <a:cs typeface="Roboto"/>
              <a:sym typeface="Roboto"/>
            </a:endParaRPr>
          </a:p>
          <a:p>
            <a:pPr marL="0" lvl="0" indent="0" algn="l" rtl="0">
              <a:spcBef>
                <a:spcPts val="1200"/>
              </a:spcBef>
              <a:spcAft>
                <a:spcPts val="0"/>
              </a:spcAft>
              <a:buNone/>
            </a:pPr>
            <a:r>
              <a:rPr lang="es" sz="2000" dirty="0">
                <a:solidFill>
                  <a:schemeClr val="accent1">
                    <a:lumMod val="50000"/>
                  </a:schemeClr>
                </a:solidFill>
                <a:latin typeface="Roboto"/>
                <a:ea typeface="Roboto"/>
                <a:cs typeface="Roboto"/>
                <a:sym typeface="Roboto"/>
              </a:rPr>
              <a:t>* Trabajo de Plataformas: No RL (Tít.XII-arts.119 y ss.)</a:t>
            </a:r>
            <a:endParaRPr sz="2000" dirty="0">
              <a:solidFill>
                <a:schemeClr val="accent1">
                  <a:lumMod val="50000"/>
                </a:schemeClr>
              </a:solidFill>
              <a:latin typeface="Roboto"/>
              <a:ea typeface="Roboto"/>
              <a:cs typeface="Roboto"/>
              <a:sym typeface="Roboto"/>
            </a:endParaRPr>
          </a:p>
          <a:p>
            <a:pPr marL="0" lvl="0" indent="0" algn="l" rtl="0">
              <a:spcBef>
                <a:spcPts val="1200"/>
              </a:spcBef>
              <a:spcAft>
                <a:spcPts val="1200"/>
              </a:spcAft>
              <a:buNone/>
            </a:pPr>
            <a:r>
              <a:rPr lang="es" sz="2000" dirty="0">
                <a:solidFill>
                  <a:schemeClr val="accent1">
                    <a:lumMod val="50000"/>
                  </a:schemeClr>
                </a:solidFill>
                <a:latin typeface="Roboto"/>
                <a:ea typeface="Roboto"/>
                <a:cs typeface="Roboto"/>
                <a:sym typeface="Roboto"/>
              </a:rPr>
              <a:t>* No  abordaje: IA; RPST; Trabajo de cuidado.</a:t>
            </a:r>
          </a:p>
          <a:p>
            <a:pPr marL="0" lvl="0" indent="0" algn="l" rtl="0">
              <a:spcBef>
                <a:spcPts val="1200"/>
              </a:spcBef>
              <a:spcAft>
                <a:spcPts val="1200"/>
              </a:spcAft>
              <a:buNone/>
            </a:pPr>
            <a:r>
              <a:rPr lang="es-ES" sz="2000" dirty="0">
                <a:solidFill>
                  <a:schemeClr val="accent1">
                    <a:lumMod val="50000"/>
                  </a:schemeClr>
                </a:solidFill>
                <a:latin typeface="Roboto"/>
                <a:ea typeface="Roboto"/>
                <a:cs typeface="Roboto"/>
                <a:sym typeface="Roboto"/>
              </a:rPr>
              <a:t>* Perspectiva de genero: Justicia; Igualdad; No discriminación. Tareas de cuidado OC 31 Corte IDH.</a:t>
            </a:r>
            <a:endParaRPr sz="2000" dirty="0">
              <a:solidFill>
                <a:schemeClr val="accent1">
                  <a:lumMod val="50000"/>
                </a:schemeClr>
              </a:solidFill>
              <a:latin typeface="Roboto"/>
              <a:ea typeface="Roboto"/>
              <a:cs typeface="Roboto"/>
              <a:sym typeface="Roboto"/>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3993292" y="2404125"/>
            <a:ext cx="4708207" cy="269453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dirty="0"/>
              <a:t>Respuestas desde la jurisprudencia</a:t>
            </a:r>
            <a:r>
              <a:rPr lang="en" sz="2400" dirty="0"/>
              <a:t/>
            </a:r>
            <a:br>
              <a:rPr lang="en" sz="2400" dirty="0"/>
            </a:br>
            <a:endParaRPr sz="2400" i="1" dirty="0"/>
          </a:p>
        </p:txBody>
      </p:sp>
      <p:sp>
        <p:nvSpPr>
          <p:cNvPr id="224" name="Google Shape;224;p34"/>
          <p:cNvSpPr txBox="1">
            <a:spLocks noGrp="1"/>
          </p:cNvSpPr>
          <p:nvPr>
            <p:ph type="title" idx="2"/>
          </p:nvPr>
        </p:nvSpPr>
        <p:spPr>
          <a:xfrm>
            <a:off x="4572000" y="1262325"/>
            <a:ext cx="3864076" cy="996243"/>
          </a:xfrm>
          <a:prstGeom prst="rect">
            <a:avLst/>
          </a:prstGeom>
        </p:spPr>
        <p:txBody>
          <a:bodyPr spcFirstLastPara="1" wrap="square" lIns="91425" tIns="91425" rIns="91425" bIns="91425" anchor="b" anchorCtr="0">
            <a:noAutofit/>
          </a:bodyPr>
          <a:lstStyle/>
          <a:p>
            <a:r>
              <a:rPr lang="es-ES" sz="2000" dirty="0">
                <a:solidFill>
                  <a:schemeClr val="accent5"/>
                </a:solidFill>
              </a:rPr>
              <a:t/>
            </a:r>
            <a:br>
              <a:rPr lang="es-ES" sz="2000" dirty="0">
                <a:solidFill>
                  <a:schemeClr val="accent5"/>
                </a:solidFill>
              </a:rPr>
            </a:br>
            <a:endParaRPr sz="4000" dirty="0">
              <a:solidFill>
                <a:schemeClr val="accent5"/>
              </a:solidFill>
            </a:endParaRPr>
          </a:p>
        </p:txBody>
      </p:sp>
    </p:spTree>
    <p:extLst>
      <p:ext uri="{BB962C8B-B14F-4D97-AF65-F5344CB8AC3E}">
        <p14:creationId xmlns:p14="http://schemas.microsoft.com/office/powerpoint/2010/main" val="355421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8A9F10-010F-3CD6-4ECB-8886461CD910}"/>
              </a:ext>
            </a:extLst>
          </p:cNvPr>
          <p:cNvSpPr>
            <a:spLocks noGrp="1"/>
          </p:cNvSpPr>
          <p:nvPr>
            <p:ph type="title"/>
          </p:nvPr>
        </p:nvSpPr>
        <p:spPr>
          <a:xfrm>
            <a:off x="318608" y="770525"/>
            <a:ext cx="2866800" cy="3753600"/>
          </a:xfrm>
        </p:spPr>
        <p:txBody>
          <a:bodyPr>
            <a:normAutofit/>
          </a:bodyPr>
          <a:lstStyle/>
          <a:p>
            <a:pPr algn="ctr"/>
            <a:r>
              <a:rPr lang="es-ES" sz="2000" dirty="0">
                <a:solidFill>
                  <a:schemeClr val="tx1"/>
                </a:solidFill>
                <a:latin typeface="Georgia" panose="02040502050405020303" pitchFamily="18" charset="0"/>
              </a:rPr>
              <a:t>JURISPRUDENCIA</a:t>
            </a:r>
            <a:br>
              <a:rPr lang="es-ES" sz="2000" dirty="0">
                <a:solidFill>
                  <a:schemeClr val="tx1"/>
                </a:solidFill>
                <a:latin typeface="Georgia" panose="02040502050405020303" pitchFamily="18" charset="0"/>
              </a:rPr>
            </a:br>
            <a:r>
              <a:rPr lang="es-ES" sz="2000" dirty="0">
                <a:latin typeface="Georgia" panose="02040502050405020303" pitchFamily="18" charset="0"/>
              </a:rPr>
              <a:t/>
            </a:r>
            <a:br>
              <a:rPr lang="es-ES" sz="2000" dirty="0">
                <a:latin typeface="Georgia" panose="02040502050405020303" pitchFamily="18" charset="0"/>
              </a:rPr>
            </a:br>
            <a:r>
              <a:rPr lang="es-ES" sz="2000" dirty="0">
                <a:latin typeface="Georgia" panose="02040502050405020303" pitchFamily="18" charset="0"/>
              </a:rPr>
              <a:t/>
            </a:r>
            <a:br>
              <a:rPr lang="es-ES" sz="2000" dirty="0">
                <a:latin typeface="Georgia" panose="02040502050405020303" pitchFamily="18" charset="0"/>
              </a:rPr>
            </a:br>
            <a:r>
              <a:rPr lang="es-ES" sz="2000" dirty="0">
                <a:latin typeface="Montserrat" panose="00000500000000000000" pitchFamily="2" charset="0"/>
              </a:rPr>
              <a:t>Despido por huelga</a:t>
            </a:r>
            <a:br>
              <a:rPr lang="es-ES" sz="2000" dirty="0">
                <a:latin typeface="Montserrat" panose="00000500000000000000" pitchFamily="2" charset="0"/>
              </a:rPr>
            </a:br>
            <a:r>
              <a:rPr lang="es-ES" sz="2000" dirty="0">
                <a:latin typeface="Montserrat" panose="00000500000000000000" pitchFamily="2" charset="0"/>
              </a:rPr>
              <a:t/>
            </a:r>
            <a:br>
              <a:rPr lang="es-ES" sz="2000" dirty="0">
                <a:latin typeface="Montserrat" panose="00000500000000000000" pitchFamily="2" charset="0"/>
              </a:rPr>
            </a:br>
            <a:r>
              <a:rPr lang="es-ES" sz="2000" dirty="0">
                <a:latin typeface="Montserrat" panose="00000500000000000000" pitchFamily="2" charset="0"/>
              </a:rPr>
              <a:t/>
            </a:r>
            <a:br>
              <a:rPr lang="es-ES" sz="2000" dirty="0">
                <a:latin typeface="Montserrat" panose="00000500000000000000" pitchFamily="2" charset="0"/>
              </a:rPr>
            </a:br>
            <a:r>
              <a:rPr lang="es-ES" sz="2000" dirty="0">
                <a:latin typeface="Montserrat" panose="00000500000000000000" pitchFamily="2" charset="0"/>
              </a:rPr>
              <a:t/>
            </a:r>
            <a:br>
              <a:rPr lang="es-ES" sz="2000" dirty="0">
                <a:latin typeface="Montserrat" panose="00000500000000000000" pitchFamily="2" charset="0"/>
              </a:rPr>
            </a:br>
            <a:r>
              <a:rPr lang="es-ES" sz="2000" dirty="0">
                <a:latin typeface="Montserrat" panose="00000500000000000000" pitchFamily="2" charset="0"/>
              </a:rPr>
              <a:t>Notas: </a:t>
            </a:r>
            <a:r>
              <a:rPr lang="es-ES" sz="2000" dirty="0">
                <a:solidFill>
                  <a:srgbClr val="002060"/>
                </a:solidFill>
                <a:latin typeface="Montserrat" panose="00000500000000000000" pitchFamily="2" charset="0"/>
              </a:rPr>
              <a:t>proporcionalidad, contemporaneidad y subjetividad </a:t>
            </a:r>
            <a:endParaRPr lang="es-ES" sz="2000" dirty="0">
              <a:latin typeface="Montserrat" panose="00000500000000000000" pitchFamily="2" charset="0"/>
            </a:endParaRPr>
          </a:p>
        </p:txBody>
      </p:sp>
      <p:sp>
        <p:nvSpPr>
          <p:cNvPr id="3" name="Marcador de texto 2">
            <a:extLst>
              <a:ext uri="{FF2B5EF4-FFF2-40B4-BE49-F238E27FC236}">
                <a16:creationId xmlns:a16="http://schemas.microsoft.com/office/drawing/2014/main" id="{F480F2E9-01D4-70D3-38E6-2479463683D7}"/>
              </a:ext>
            </a:extLst>
          </p:cNvPr>
          <p:cNvSpPr>
            <a:spLocks noGrp="1"/>
          </p:cNvSpPr>
          <p:nvPr>
            <p:ph type="body" idx="1"/>
          </p:nvPr>
        </p:nvSpPr>
        <p:spPr>
          <a:xfrm>
            <a:off x="3667432" y="658368"/>
            <a:ext cx="5353726" cy="4485132"/>
          </a:xfrm>
        </p:spPr>
        <p:txBody>
          <a:bodyPr>
            <a:noAutofit/>
          </a:bodyPr>
          <a:lstStyle/>
          <a:p>
            <a:pPr marL="139700" indent="0" algn="just">
              <a:buNone/>
            </a:pPr>
            <a:r>
              <a:rPr lang="es-ES" i="1" dirty="0">
                <a:solidFill>
                  <a:srgbClr val="0070C0"/>
                </a:solidFill>
                <a:latin typeface="Montserrat" panose="00000500000000000000" pitchFamily="2" charset="0"/>
              </a:rPr>
              <a:t>…"La participación en una medida de fuerza ilegal o ilegítima constituye una falta que debe ser </a:t>
            </a:r>
            <a:r>
              <a:rPr lang="es-ES" b="1" i="1" dirty="0">
                <a:solidFill>
                  <a:srgbClr val="0070C0"/>
                </a:solidFill>
                <a:latin typeface="Montserrat" panose="00000500000000000000" pitchFamily="2" charset="0"/>
              </a:rPr>
              <a:t>valorada</a:t>
            </a:r>
            <a:r>
              <a:rPr lang="es-ES" i="1" dirty="0">
                <a:solidFill>
                  <a:srgbClr val="0070C0"/>
                </a:solidFill>
                <a:latin typeface="Montserrat" panose="00000500000000000000" pitchFamily="2" charset="0"/>
              </a:rPr>
              <a:t> en </a:t>
            </a:r>
            <a:r>
              <a:rPr lang="es-ES" i="1" dirty="0">
                <a:solidFill>
                  <a:srgbClr val="0070C0"/>
                </a:solidFill>
                <a:effectLst>
                  <a:outerShdw blurRad="38100" dist="38100" dir="2700000" algn="tl">
                    <a:srgbClr val="000000">
                      <a:alpha val="43137"/>
                    </a:srgbClr>
                  </a:outerShdw>
                </a:effectLst>
                <a:latin typeface="Montserrat" panose="00000500000000000000" pitchFamily="2" charset="0"/>
              </a:rPr>
              <a:t>función de las pautas del artículo 242 LCT </a:t>
            </a:r>
            <a:r>
              <a:rPr lang="es-ES" i="1" dirty="0">
                <a:solidFill>
                  <a:srgbClr val="0070C0"/>
                </a:solidFill>
                <a:latin typeface="Montserrat" panose="00000500000000000000" pitchFamily="2" charset="0"/>
              </a:rPr>
              <a:t>a los efectos de determinar la admisibilidad o no de la cesantía, </a:t>
            </a:r>
            <a:r>
              <a:rPr lang="es-ES" i="1" u="sng" dirty="0">
                <a:solidFill>
                  <a:srgbClr val="0070C0"/>
                </a:solidFill>
                <a:latin typeface="Montserrat" panose="00000500000000000000" pitchFamily="2" charset="0"/>
              </a:rPr>
              <a:t>merituando</a:t>
            </a:r>
            <a:r>
              <a:rPr lang="es-ES" i="1" dirty="0">
                <a:solidFill>
                  <a:srgbClr val="0070C0"/>
                </a:solidFill>
                <a:latin typeface="Montserrat" panose="00000500000000000000" pitchFamily="2" charset="0"/>
              </a:rPr>
              <a:t> </a:t>
            </a:r>
            <a:r>
              <a:rPr lang="es-ES" dirty="0">
                <a:solidFill>
                  <a:srgbClr val="0070C0"/>
                </a:solidFill>
                <a:latin typeface="Montserrat" panose="00000500000000000000" pitchFamily="2" charset="0"/>
              </a:rPr>
              <a:t>:</a:t>
            </a:r>
            <a:endParaRPr lang="es-ES" i="1" dirty="0">
              <a:solidFill>
                <a:srgbClr val="0070C0"/>
              </a:solidFill>
              <a:latin typeface="Montserrat" panose="00000500000000000000" pitchFamily="2" charset="0"/>
            </a:endParaRPr>
          </a:p>
          <a:p>
            <a:pPr marL="139700" indent="0" algn="just">
              <a:buNone/>
            </a:pPr>
            <a:endParaRPr lang="es-ES" i="1" dirty="0">
              <a:solidFill>
                <a:srgbClr val="0070C0"/>
              </a:solidFill>
              <a:latin typeface="Montserrat" panose="00000500000000000000" pitchFamily="2" charset="0"/>
            </a:endParaRPr>
          </a:p>
          <a:p>
            <a:pPr marL="139700" indent="0" algn="just">
              <a:buNone/>
            </a:pPr>
            <a:r>
              <a:rPr lang="es-ES" i="1" dirty="0">
                <a:solidFill>
                  <a:srgbClr val="0070C0"/>
                </a:solidFill>
                <a:latin typeface="Montserrat" panose="00000500000000000000" pitchFamily="2" charset="0"/>
              </a:rPr>
              <a:t>* magnitud, </a:t>
            </a:r>
          </a:p>
          <a:p>
            <a:pPr marL="139700" indent="0" algn="just">
              <a:buNone/>
            </a:pPr>
            <a:r>
              <a:rPr lang="es-ES" i="1" dirty="0">
                <a:solidFill>
                  <a:srgbClr val="0070C0"/>
                </a:solidFill>
                <a:latin typeface="Montserrat" panose="00000500000000000000" pitchFamily="2" charset="0"/>
              </a:rPr>
              <a:t>* duración, </a:t>
            </a:r>
          </a:p>
          <a:p>
            <a:pPr marL="139700" indent="0" algn="just">
              <a:buNone/>
            </a:pPr>
            <a:r>
              <a:rPr lang="es-ES" i="1" dirty="0">
                <a:solidFill>
                  <a:srgbClr val="0070C0"/>
                </a:solidFill>
                <a:latin typeface="Montserrat" panose="00000500000000000000" pitchFamily="2" charset="0"/>
              </a:rPr>
              <a:t>* carácter de instigador o promotor del trabajador, </a:t>
            </a:r>
          </a:p>
          <a:p>
            <a:pPr marL="139700" indent="0" algn="just">
              <a:buNone/>
            </a:pPr>
            <a:r>
              <a:rPr lang="es-ES" i="1" dirty="0">
                <a:solidFill>
                  <a:srgbClr val="0070C0"/>
                </a:solidFill>
                <a:latin typeface="Montserrat" panose="00000500000000000000" pitchFamily="2" charset="0"/>
              </a:rPr>
              <a:t>* antecedentes disciplinarios, </a:t>
            </a:r>
          </a:p>
          <a:p>
            <a:pPr marL="139700" indent="0" algn="just">
              <a:buNone/>
            </a:pPr>
            <a:r>
              <a:rPr lang="es-ES" i="1" dirty="0">
                <a:solidFill>
                  <a:srgbClr val="0070C0"/>
                </a:solidFill>
                <a:latin typeface="Montserrat" panose="00000500000000000000" pitchFamily="2" charset="0"/>
              </a:rPr>
              <a:t>*  antigüedad, </a:t>
            </a:r>
          </a:p>
          <a:p>
            <a:pPr marL="139700" indent="0" algn="just">
              <a:buNone/>
            </a:pPr>
            <a:endParaRPr lang="es-ES" i="1" dirty="0">
              <a:solidFill>
                <a:srgbClr val="0070C0"/>
              </a:solidFill>
              <a:latin typeface="Montserrat" panose="00000500000000000000" pitchFamily="2" charset="0"/>
            </a:endParaRPr>
          </a:p>
          <a:p>
            <a:pPr marL="139700" indent="0" algn="just">
              <a:buNone/>
            </a:pPr>
            <a:r>
              <a:rPr lang="es-ES" i="1" dirty="0">
                <a:solidFill>
                  <a:srgbClr val="0070C0"/>
                </a:solidFill>
                <a:latin typeface="Montserrat" panose="00000500000000000000" pitchFamily="2" charset="0"/>
              </a:rPr>
              <a:t>Si se aplica automáticamente la ecuación </a:t>
            </a:r>
            <a:r>
              <a:rPr lang="es-ES" b="1" i="1" dirty="0">
                <a:solidFill>
                  <a:srgbClr val="0070C0"/>
                </a:solidFill>
                <a:latin typeface="Montserrat" panose="00000500000000000000" pitchFamily="2" charset="0"/>
              </a:rPr>
              <a:t>“ilegalidad de la huelga = justificación del despido” </a:t>
            </a:r>
            <a:r>
              <a:rPr lang="es-ES" dirty="0">
                <a:solidFill>
                  <a:srgbClr val="0070C0"/>
                </a:solidFill>
                <a:latin typeface="Montserrat" panose="00000500000000000000" pitchFamily="2" charset="0"/>
              </a:rPr>
              <a:t>se viola el principio de </a:t>
            </a:r>
            <a:r>
              <a:rPr lang="es-ES" i="1" dirty="0">
                <a:solidFill>
                  <a:srgbClr val="0070C0"/>
                </a:solidFill>
                <a:latin typeface="Montserrat" panose="00000500000000000000" pitchFamily="2" charset="0"/>
              </a:rPr>
              <a:t>proporcionalidad</a:t>
            </a:r>
            <a:r>
              <a:rPr lang="es-ES" dirty="0">
                <a:solidFill>
                  <a:srgbClr val="0070C0"/>
                </a:solidFill>
                <a:latin typeface="Montserrat" panose="00000500000000000000" pitchFamily="2" charset="0"/>
              </a:rPr>
              <a:t> entre </a:t>
            </a:r>
            <a:r>
              <a:rPr lang="es-ES" b="1" dirty="0">
                <a:solidFill>
                  <a:srgbClr val="FF0000"/>
                </a:solidFill>
                <a:latin typeface="Montserrat" panose="00000500000000000000" pitchFamily="2" charset="0"/>
              </a:rPr>
              <a:t>la falta y la sanción</a:t>
            </a:r>
            <a:r>
              <a:rPr lang="es-ES" i="1" dirty="0">
                <a:solidFill>
                  <a:srgbClr val="0070C0"/>
                </a:solidFill>
                <a:latin typeface="Montserrat" panose="00000500000000000000" pitchFamily="2" charset="0"/>
              </a:rPr>
              <a:t>“…</a:t>
            </a:r>
          </a:p>
          <a:p>
            <a:pPr marL="139700" indent="0" algn="just">
              <a:buNone/>
            </a:pPr>
            <a:endParaRPr lang="es-ES" sz="800" b="1" dirty="0">
              <a:solidFill>
                <a:srgbClr val="0070C0"/>
              </a:solidFill>
              <a:latin typeface="Montserrat" panose="00000500000000000000" pitchFamily="2" charset="0"/>
            </a:endParaRPr>
          </a:p>
          <a:p>
            <a:pPr marL="139700" indent="0" algn="ctr">
              <a:buNone/>
            </a:pPr>
            <a:r>
              <a:rPr lang="es-ES" sz="800" b="1" dirty="0">
                <a:solidFill>
                  <a:srgbClr val="0070C0"/>
                </a:solidFill>
                <a:latin typeface="Montserrat" panose="00000500000000000000" pitchFamily="2" charset="0"/>
              </a:rPr>
              <a:t>CNAT, sala III</a:t>
            </a:r>
            <a:r>
              <a:rPr lang="es-ES" sz="800" dirty="0">
                <a:solidFill>
                  <a:srgbClr val="0070C0"/>
                </a:solidFill>
                <a:latin typeface="Montserrat" panose="00000500000000000000" pitchFamily="2" charset="0"/>
              </a:rPr>
              <a:t>, 18-12-2008, "Kusema, Liliana E. c/Pascale, Antonio y Luis Laquis ", </a:t>
            </a:r>
          </a:p>
          <a:p>
            <a:pPr marL="139700" indent="0" algn="just">
              <a:buNone/>
            </a:pPr>
            <a:r>
              <a:rPr lang="es-ES" sz="800" dirty="0">
                <a:solidFill>
                  <a:srgbClr val="0070C0"/>
                </a:solidFill>
                <a:latin typeface="Montserrat" panose="00000500000000000000" pitchFamily="2" charset="0"/>
              </a:rPr>
              <a:t>                   L. L. 2009-B-527, con nota de </a:t>
            </a:r>
            <a:r>
              <a:rPr lang="es-ES" sz="800" b="1" dirty="0">
                <a:solidFill>
                  <a:srgbClr val="0070C0"/>
                </a:solidFill>
                <a:latin typeface="Montserrat" panose="00000500000000000000" pitchFamily="2" charset="0"/>
              </a:rPr>
              <a:t>Héctor O. García.</a:t>
            </a:r>
            <a:endParaRPr lang="es-ES" sz="800" b="1" i="1" dirty="0">
              <a:solidFill>
                <a:srgbClr val="0070C0"/>
              </a:solidFill>
              <a:latin typeface="Montserrat" panose="00000500000000000000" pitchFamily="2" charset="0"/>
            </a:endParaRPr>
          </a:p>
        </p:txBody>
      </p:sp>
    </p:spTree>
    <p:extLst>
      <p:ext uri="{BB962C8B-B14F-4D97-AF65-F5344CB8AC3E}">
        <p14:creationId xmlns:p14="http://schemas.microsoft.com/office/powerpoint/2010/main" val="83759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B805CF-1F02-402E-41D8-A2E7F69C5A55}"/>
              </a:ext>
            </a:extLst>
          </p:cNvPr>
          <p:cNvSpPr>
            <a:spLocks noGrp="1"/>
          </p:cNvSpPr>
          <p:nvPr>
            <p:ph type="title"/>
          </p:nvPr>
        </p:nvSpPr>
        <p:spPr>
          <a:xfrm>
            <a:off x="356616" y="576072"/>
            <a:ext cx="3954084" cy="1440473"/>
          </a:xfrm>
          <a:solidFill>
            <a:schemeClr val="bg1"/>
          </a:solidFill>
        </p:spPr>
        <p:txBody>
          <a:bodyPr>
            <a:normAutofit/>
          </a:bodyPr>
          <a:lstStyle/>
          <a:p>
            <a:r>
              <a:rPr lang="es-ES" sz="2000" b="1" dirty="0">
                <a:solidFill>
                  <a:srgbClr val="0070C0"/>
                </a:solidFill>
                <a:latin typeface="Montserrat" panose="00000500000000000000" pitchFamily="2" charset="0"/>
              </a:rPr>
              <a:t>HUELGA CON OCUPACION DEL ESTABLECIMIENTO: </a:t>
            </a:r>
            <a:br>
              <a:rPr lang="es-ES" sz="2000" b="1" dirty="0">
                <a:solidFill>
                  <a:srgbClr val="0070C0"/>
                </a:solidFill>
                <a:latin typeface="Montserrat" panose="00000500000000000000" pitchFamily="2" charset="0"/>
              </a:rPr>
            </a:br>
            <a:r>
              <a:rPr lang="es-ES" sz="2000" b="1" dirty="0">
                <a:solidFill>
                  <a:srgbClr val="FF0000"/>
                </a:solidFill>
                <a:latin typeface="Montserrat" panose="00000500000000000000" pitchFamily="2" charset="0"/>
              </a:rPr>
              <a:t>no se puede </a:t>
            </a:r>
            <a:r>
              <a:rPr lang="es-ES" sz="2000" b="1" dirty="0">
                <a:solidFill>
                  <a:srgbClr val="0070C0"/>
                </a:solidFill>
                <a:latin typeface="Montserrat" panose="00000500000000000000" pitchFamily="2" charset="0"/>
              </a:rPr>
              <a:t>sustraer la valoración judicial </a:t>
            </a:r>
          </a:p>
        </p:txBody>
      </p:sp>
      <p:sp>
        <p:nvSpPr>
          <p:cNvPr id="3" name="Subtítulo 2">
            <a:extLst>
              <a:ext uri="{FF2B5EF4-FFF2-40B4-BE49-F238E27FC236}">
                <a16:creationId xmlns:a16="http://schemas.microsoft.com/office/drawing/2014/main" id="{513440D2-F676-02F6-0085-19561323EE14}"/>
              </a:ext>
            </a:extLst>
          </p:cNvPr>
          <p:cNvSpPr>
            <a:spLocks noGrp="1"/>
          </p:cNvSpPr>
          <p:nvPr>
            <p:ph type="subTitle" idx="1"/>
          </p:nvPr>
        </p:nvSpPr>
        <p:spPr>
          <a:xfrm>
            <a:off x="265500" y="3126955"/>
            <a:ext cx="4045200" cy="1322700"/>
          </a:xfrm>
          <a:solidFill>
            <a:schemeClr val="bg1"/>
          </a:solidFill>
        </p:spPr>
        <p:txBody>
          <a:bodyPr>
            <a:normAutofit fontScale="70000" lnSpcReduction="20000"/>
          </a:bodyPr>
          <a:lstStyle/>
          <a:p>
            <a:r>
              <a:rPr lang="es-ES" b="1" dirty="0">
                <a:solidFill>
                  <a:srgbClr val="0070C0"/>
                </a:solidFill>
                <a:latin typeface="Montserrat" panose="00000500000000000000" pitchFamily="2" charset="0"/>
              </a:rPr>
              <a:t>Jurisprudencia nacional</a:t>
            </a:r>
          </a:p>
          <a:p>
            <a:endParaRPr lang="es-ES" sz="1400" i="1" dirty="0">
              <a:solidFill>
                <a:srgbClr val="0070C0"/>
              </a:solidFill>
              <a:latin typeface="Montserrat" panose="00000500000000000000" pitchFamily="2" charset="0"/>
            </a:endParaRPr>
          </a:p>
          <a:p>
            <a:pPr algn="just"/>
            <a:r>
              <a:rPr lang="es-ES" sz="1800" i="1" dirty="0">
                <a:solidFill>
                  <a:srgbClr val="0070C0"/>
                </a:solidFill>
                <a:latin typeface="Montserrat" panose="00000500000000000000" pitchFamily="2" charset="0"/>
              </a:rPr>
              <a:t>…en despidos por huelga es imprescindible llevar la situación del plano de las relaciones </a:t>
            </a:r>
            <a:r>
              <a:rPr lang="es-ES" sz="1800" i="1" dirty="0">
                <a:solidFill>
                  <a:srgbClr val="0070C0"/>
                </a:solidFill>
                <a:effectLst>
                  <a:outerShdw blurRad="38100" dist="38100" dir="2700000" algn="tl">
                    <a:srgbClr val="000000">
                      <a:alpha val="43137"/>
                    </a:srgbClr>
                  </a:outerShdw>
                </a:effectLst>
                <a:latin typeface="Montserrat" panose="00000500000000000000" pitchFamily="2" charset="0"/>
              </a:rPr>
              <a:t>colectivas</a:t>
            </a:r>
            <a:r>
              <a:rPr lang="es-ES" sz="1800" i="1" dirty="0">
                <a:solidFill>
                  <a:srgbClr val="0070C0"/>
                </a:solidFill>
                <a:latin typeface="Montserrat" panose="00000500000000000000" pitchFamily="2" charset="0"/>
              </a:rPr>
              <a:t> al de las relaciones </a:t>
            </a:r>
            <a:r>
              <a:rPr lang="es-ES" sz="1800" i="1" dirty="0">
                <a:solidFill>
                  <a:srgbClr val="0070C0"/>
                </a:solidFill>
                <a:effectLst>
                  <a:outerShdw blurRad="38100" dist="38100" dir="2700000" algn="tl">
                    <a:srgbClr val="000000">
                      <a:alpha val="43137"/>
                    </a:srgbClr>
                  </a:outerShdw>
                </a:effectLst>
                <a:latin typeface="Montserrat" panose="00000500000000000000" pitchFamily="2" charset="0"/>
              </a:rPr>
              <a:t>individuales</a:t>
            </a:r>
            <a:r>
              <a:rPr lang="es-ES" sz="1400" dirty="0">
                <a:solidFill>
                  <a:srgbClr val="0070C0"/>
                </a:solidFill>
                <a:latin typeface="Montserrat" panose="00000500000000000000" pitchFamily="2" charset="0"/>
              </a:rPr>
              <a:t>”…  </a:t>
            </a:r>
          </a:p>
          <a:p>
            <a:endParaRPr lang="es-ES" sz="1200" dirty="0">
              <a:solidFill>
                <a:srgbClr val="0070C0"/>
              </a:solidFill>
              <a:latin typeface="Montserrat" panose="00000500000000000000" pitchFamily="2" charset="0"/>
            </a:endParaRPr>
          </a:p>
          <a:p>
            <a:r>
              <a:rPr lang="es-ES" sz="1200" dirty="0">
                <a:solidFill>
                  <a:srgbClr val="0070C0"/>
                </a:solidFill>
                <a:latin typeface="Montserrat" panose="00000500000000000000" pitchFamily="2" charset="0"/>
              </a:rPr>
              <a:t>(CNT “Arrieta c. LA PRENSA s/Despido” CNT 28.8.1989 S.63837)</a:t>
            </a:r>
          </a:p>
          <a:p>
            <a:endParaRPr lang="es-ES" dirty="0">
              <a:solidFill>
                <a:srgbClr val="0070C0"/>
              </a:solidFill>
              <a:latin typeface="Georgia" panose="02040502050405020303" pitchFamily="18" charset="0"/>
            </a:endParaRPr>
          </a:p>
        </p:txBody>
      </p:sp>
      <p:sp>
        <p:nvSpPr>
          <p:cNvPr id="4" name="Marcador de texto 3">
            <a:extLst>
              <a:ext uri="{FF2B5EF4-FFF2-40B4-BE49-F238E27FC236}">
                <a16:creationId xmlns:a16="http://schemas.microsoft.com/office/drawing/2014/main" id="{BD6A11BD-932B-3DB5-34BA-95F4D8A5AED3}"/>
              </a:ext>
            </a:extLst>
          </p:cNvPr>
          <p:cNvSpPr>
            <a:spLocks noGrp="1"/>
          </p:cNvSpPr>
          <p:nvPr>
            <p:ph type="body" idx="2"/>
          </p:nvPr>
        </p:nvSpPr>
        <p:spPr>
          <a:xfrm>
            <a:off x="4681728" y="86684"/>
            <a:ext cx="4339430" cy="4750492"/>
          </a:xfrm>
        </p:spPr>
        <p:txBody>
          <a:bodyPr>
            <a:normAutofit fontScale="92500" lnSpcReduction="20000"/>
          </a:bodyPr>
          <a:lstStyle/>
          <a:p>
            <a:pPr marL="114300" indent="0" algn="just">
              <a:buNone/>
            </a:pPr>
            <a:endParaRPr lang="es-ES" sz="1800"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endParaRPr>
          </a:p>
          <a:p>
            <a:pPr marL="114300" indent="0" algn="just">
              <a:buNone/>
            </a:pPr>
            <a:r>
              <a:rPr lang="es-ES" sz="1800"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a:t>
            </a:r>
            <a:r>
              <a:rPr lang="es-ES" sz="1800" i="1"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la ocupación pacífica de un establecimiento por parte de trabajadores </a:t>
            </a:r>
            <a:r>
              <a:rPr lang="es-ES" sz="1800" b="1" i="1"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sin ánimo de apropiarse de los bienes o del inmueble y sin ejercer violencia </a:t>
            </a:r>
            <a:r>
              <a:rPr lang="es-ES" sz="1800" i="1"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sobre las personas es </a:t>
            </a:r>
            <a:r>
              <a:rPr lang="es-ES" sz="1800" i="1" u="sng"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un supuesto de las medidas de acción directa </a:t>
            </a:r>
            <a:r>
              <a:rPr lang="es-ES" sz="1800" i="1"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modeladas por la Ley 14786 y otras normas tales como la ley 23.551…</a:t>
            </a:r>
            <a:r>
              <a:rPr lang="es-ES" i="1" dirty="0">
                <a:solidFill>
                  <a:srgbClr val="0070C0"/>
                </a:solidFill>
                <a:latin typeface="Montserrat" panose="00000500000000000000" pitchFamily="2" charset="0"/>
                <a:ea typeface="Times New Roman" panose="02020603050405020304" pitchFamily="18" charset="0"/>
                <a:cs typeface="Arial" panose="020B0604020202020204" pitchFamily="34" charset="0"/>
              </a:rPr>
              <a:t>”</a:t>
            </a:r>
            <a:endParaRPr lang="es-ES" sz="1800"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endParaRPr>
          </a:p>
          <a:p>
            <a:pPr marL="114300" indent="0" algn="just">
              <a:buNone/>
            </a:pPr>
            <a:endParaRPr lang="es-ES" dirty="0">
              <a:solidFill>
                <a:srgbClr val="0070C0"/>
              </a:solidFill>
              <a:latin typeface="Montserrat" panose="00000500000000000000" pitchFamily="2" charset="0"/>
              <a:ea typeface="Times New Roman" panose="02020603050405020304" pitchFamily="18" charset="0"/>
              <a:cs typeface="Arial" panose="020B0604020202020204" pitchFamily="34" charset="0"/>
            </a:endParaRPr>
          </a:p>
          <a:p>
            <a:pPr marL="114300" indent="0" algn="just">
              <a:buNone/>
            </a:pPr>
            <a:r>
              <a:rPr lang="es-ES" sz="1100" b="1"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Sala VI CNT </a:t>
            </a:r>
            <a:r>
              <a:rPr lang="es-ES" sz="1100"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rPr>
              <a:t>- 27.8.1993 causa “ANDINO Julio c/ Ford Motor Argentina SA  Ty SS 1994-pag.805.</a:t>
            </a:r>
          </a:p>
          <a:p>
            <a:pPr marL="114300" indent="0" algn="just">
              <a:buNone/>
            </a:pPr>
            <a:endParaRPr lang="es-ES" sz="1100" dirty="0">
              <a:solidFill>
                <a:srgbClr val="0070C0"/>
              </a:solidFill>
              <a:effectLst/>
              <a:latin typeface="Montserrat" panose="00000500000000000000" pitchFamily="2" charset="0"/>
              <a:ea typeface="Times New Roman" panose="02020603050405020304" pitchFamily="18" charset="0"/>
              <a:cs typeface="Arial" panose="020B0604020202020204" pitchFamily="34" charset="0"/>
            </a:endParaRPr>
          </a:p>
          <a:p>
            <a:pPr marL="114300" indent="0" algn="just">
              <a:buNone/>
            </a:pPr>
            <a:r>
              <a:rPr lang="es-ES" sz="1100" b="1" dirty="0">
                <a:solidFill>
                  <a:srgbClr val="0070C0"/>
                </a:solidFill>
                <a:latin typeface="Montserrat" panose="00000500000000000000" pitchFamily="2" charset="0"/>
              </a:rPr>
              <a:t>Sala II CNT </a:t>
            </a:r>
            <a:r>
              <a:rPr lang="es-ES" sz="1100" dirty="0">
                <a:solidFill>
                  <a:srgbClr val="0070C0"/>
                </a:solidFill>
                <a:latin typeface="Montserrat" panose="00000500000000000000" pitchFamily="2" charset="0"/>
              </a:rPr>
              <a:t>– 21.11.2007, "Rodríguez, Esteban C. c/Casa Rubio SA", L. L. Online, AR/JUR/8019/2007.</a:t>
            </a:r>
          </a:p>
          <a:p>
            <a:pPr marL="114300" indent="0" algn="just">
              <a:buNone/>
            </a:pPr>
            <a:endParaRPr lang="es-ES" sz="1100" b="1" dirty="0">
              <a:solidFill>
                <a:srgbClr val="0070C0"/>
              </a:solidFill>
              <a:effectLst/>
              <a:latin typeface="Montserrat" panose="00000500000000000000" pitchFamily="2" charset="0"/>
              <a:ea typeface="Times New Roman" panose="02020603050405020304" pitchFamily="18" charset="0"/>
            </a:endParaRPr>
          </a:p>
          <a:p>
            <a:pPr marL="114300" indent="0" algn="just">
              <a:buNone/>
            </a:pPr>
            <a:r>
              <a:rPr lang="es-ES" sz="1100" b="1" dirty="0">
                <a:solidFill>
                  <a:srgbClr val="0070C0"/>
                </a:solidFill>
                <a:effectLst/>
                <a:latin typeface="Montserrat" panose="00000500000000000000" pitchFamily="2" charset="0"/>
                <a:ea typeface="Times New Roman" panose="02020603050405020304" pitchFamily="18" charset="0"/>
              </a:rPr>
              <a:t>Sala VII  CNT </a:t>
            </a:r>
            <a:r>
              <a:rPr lang="es-ES" sz="1100" dirty="0">
                <a:solidFill>
                  <a:srgbClr val="0070C0"/>
                </a:solidFill>
                <a:effectLst/>
                <a:latin typeface="Montserrat" panose="00000500000000000000" pitchFamily="2" charset="0"/>
                <a:ea typeface="Times New Roman" panose="02020603050405020304" pitchFamily="18" charset="0"/>
              </a:rPr>
              <a:t>– 25.08.2005 “CAMY Dora c. </a:t>
            </a:r>
            <a:r>
              <a:rPr lang="es-ES" sz="1100" dirty="0">
                <a:solidFill>
                  <a:srgbClr val="0070C0"/>
                </a:solidFill>
                <a:latin typeface="Montserrat" panose="00000500000000000000" pitchFamily="2" charset="0"/>
                <a:ea typeface="Times New Roman" panose="02020603050405020304" pitchFamily="18" charset="0"/>
              </a:rPr>
              <a:t>DANGELO C. e H.” </a:t>
            </a:r>
            <a:r>
              <a:rPr lang="es-ES" sz="1100" dirty="0" err="1">
                <a:solidFill>
                  <a:srgbClr val="0070C0"/>
                </a:solidFill>
                <a:latin typeface="Montserrat" panose="00000500000000000000" pitchFamily="2" charset="0"/>
                <a:ea typeface="Times New Roman" panose="02020603050405020304" pitchFamily="18" charset="0"/>
              </a:rPr>
              <a:t>Exp</a:t>
            </a:r>
            <a:r>
              <a:rPr lang="es-ES" sz="1100" dirty="0">
                <a:solidFill>
                  <a:srgbClr val="0070C0"/>
                </a:solidFill>
                <a:latin typeface="Montserrat" panose="00000500000000000000" pitchFamily="2" charset="0"/>
                <a:ea typeface="Times New Roman" panose="02020603050405020304" pitchFamily="18" charset="0"/>
              </a:rPr>
              <a:t>. 2267/02 sent,38716 Bol. </a:t>
            </a:r>
            <a:r>
              <a:rPr lang="es-ES" sz="1100" dirty="0" err="1">
                <a:solidFill>
                  <a:srgbClr val="0070C0"/>
                </a:solidFill>
                <a:latin typeface="Montserrat" panose="00000500000000000000" pitchFamily="2" charset="0"/>
                <a:ea typeface="Times New Roman" panose="02020603050405020304" pitchFamily="18" charset="0"/>
              </a:rPr>
              <a:t>Jurispr</a:t>
            </a:r>
            <a:r>
              <a:rPr lang="es-ES" sz="1100" dirty="0">
                <a:solidFill>
                  <a:srgbClr val="0070C0"/>
                </a:solidFill>
                <a:latin typeface="Montserrat" panose="00000500000000000000" pitchFamily="2" charset="0"/>
                <a:ea typeface="Times New Roman" panose="02020603050405020304" pitchFamily="18" charset="0"/>
              </a:rPr>
              <a:t>. 3/2008 p.8.</a:t>
            </a:r>
          </a:p>
          <a:p>
            <a:pPr marL="114300" indent="0" algn="just">
              <a:buNone/>
            </a:pPr>
            <a:endParaRPr lang="es-ES" sz="1100" b="1" dirty="0">
              <a:solidFill>
                <a:srgbClr val="0070C0"/>
              </a:solidFill>
              <a:latin typeface="Montserrat" panose="00000500000000000000" pitchFamily="2" charset="0"/>
              <a:ea typeface="Times New Roman" panose="02020603050405020304" pitchFamily="18" charset="0"/>
            </a:endParaRPr>
          </a:p>
          <a:p>
            <a:pPr marL="114300" indent="0" algn="just">
              <a:buNone/>
            </a:pPr>
            <a:r>
              <a:rPr lang="es-ES" sz="1100" b="1" dirty="0">
                <a:solidFill>
                  <a:srgbClr val="0070C0"/>
                </a:solidFill>
                <a:latin typeface="Montserrat" panose="00000500000000000000" pitchFamily="2" charset="0"/>
                <a:ea typeface="Times New Roman" panose="02020603050405020304" pitchFamily="18" charset="0"/>
              </a:rPr>
              <a:t>Sala VII CNT </a:t>
            </a:r>
            <a:r>
              <a:rPr lang="es-ES" sz="1100" dirty="0">
                <a:solidFill>
                  <a:srgbClr val="0070C0"/>
                </a:solidFill>
                <a:latin typeface="Montserrat" panose="00000500000000000000" pitchFamily="2" charset="0"/>
                <a:ea typeface="Times New Roman" panose="02020603050405020304" pitchFamily="18" charset="0"/>
              </a:rPr>
              <a:t>– 25.08.2007 “Fernández Irma c. Casa Rubio SA-2 </a:t>
            </a:r>
            <a:r>
              <a:rPr lang="es-ES" sz="1100" dirty="0" err="1">
                <a:solidFill>
                  <a:srgbClr val="0070C0"/>
                </a:solidFill>
                <a:latin typeface="Montserrat" panose="00000500000000000000" pitchFamily="2" charset="0"/>
                <a:ea typeface="Times New Roman" panose="02020603050405020304" pitchFamily="18" charset="0"/>
              </a:rPr>
              <a:t>Expte</a:t>
            </a:r>
            <a:r>
              <a:rPr lang="es-ES" sz="1100" dirty="0">
                <a:solidFill>
                  <a:srgbClr val="0070C0"/>
                </a:solidFill>
                <a:latin typeface="Montserrat" panose="00000500000000000000" pitchFamily="2" charset="0"/>
                <a:ea typeface="Times New Roman" panose="02020603050405020304" pitchFamily="18" charset="0"/>
              </a:rPr>
              <a:t>. 25133 Sent.25133 B.J.CNT 3/08 p.9.</a:t>
            </a:r>
            <a:endParaRPr lang="es-ES" sz="1100" b="1" dirty="0">
              <a:solidFill>
                <a:srgbClr val="0070C0"/>
              </a:solidFill>
              <a:latin typeface="Montserrat" panose="00000500000000000000" pitchFamily="2" charset="0"/>
              <a:ea typeface="Times New Roman" panose="02020603050405020304" pitchFamily="18" charset="0"/>
            </a:endParaRPr>
          </a:p>
          <a:p>
            <a:pPr marL="114300" indent="0" algn="just">
              <a:buNone/>
            </a:pPr>
            <a:endParaRPr lang="es-ES" sz="1100" b="1" dirty="0">
              <a:solidFill>
                <a:srgbClr val="0070C0"/>
              </a:solidFill>
              <a:effectLst/>
              <a:latin typeface="Montserrat" panose="00000500000000000000" pitchFamily="2" charset="0"/>
              <a:ea typeface="Times New Roman" panose="02020603050405020304" pitchFamily="18" charset="0"/>
            </a:endParaRPr>
          </a:p>
          <a:p>
            <a:pPr marL="114300" indent="0">
              <a:buNone/>
            </a:pPr>
            <a:endParaRPr lang="es-ES" dirty="0"/>
          </a:p>
        </p:txBody>
      </p:sp>
    </p:spTree>
    <p:extLst>
      <p:ext uri="{BB962C8B-B14F-4D97-AF65-F5344CB8AC3E}">
        <p14:creationId xmlns:p14="http://schemas.microsoft.com/office/powerpoint/2010/main" val="4233584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3E52E4-AEFD-642B-0A3E-09B6D0C10367}"/>
              </a:ext>
            </a:extLst>
          </p:cNvPr>
          <p:cNvSpPr>
            <a:spLocks noGrp="1"/>
          </p:cNvSpPr>
          <p:nvPr>
            <p:ph type="title"/>
          </p:nvPr>
        </p:nvSpPr>
        <p:spPr/>
        <p:txBody>
          <a:bodyPr/>
          <a:lstStyle/>
          <a:p>
            <a:r>
              <a:rPr lang="es-ES" sz="2800" b="1" dirty="0">
                <a:solidFill>
                  <a:schemeClr val="accent5"/>
                </a:solidFill>
                <a:latin typeface="Montserrat" panose="00000500000000000000" pitchFamily="2" charset="0"/>
              </a:rPr>
              <a:t>HUELGA Y DAÑOS </a:t>
            </a:r>
            <a:br>
              <a:rPr lang="es-ES" sz="2800" b="1" dirty="0">
                <a:solidFill>
                  <a:schemeClr val="accent5"/>
                </a:solidFill>
                <a:latin typeface="Montserrat" panose="00000500000000000000" pitchFamily="2" charset="0"/>
              </a:rPr>
            </a:br>
            <a:r>
              <a:rPr lang="es-ES" sz="2800" b="1" dirty="0">
                <a:solidFill>
                  <a:schemeClr val="accent5"/>
                </a:solidFill>
                <a:latin typeface="Montserrat" panose="00000500000000000000" pitchFamily="2" charset="0"/>
              </a:rPr>
              <a:t>JURISPRUDENCIA CIVIL RECIENTE</a:t>
            </a:r>
            <a:endParaRPr lang="es-ES" dirty="0"/>
          </a:p>
        </p:txBody>
      </p:sp>
      <p:sp>
        <p:nvSpPr>
          <p:cNvPr id="4" name="CuadroTexto 3">
            <a:extLst>
              <a:ext uri="{FF2B5EF4-FFF2-40B4-BE49-F238E27FC236}">
                <a16:creationId xmlns:a16="http://schemas.microsoft.com/office/drawing/2014/main" id="{543B8BBB-9E94-DC12-437D-BC0FD546A357}"/>
              </a:ext>
            </a:extLst>
          </p:cNvPr>
          <p:cNvSpPr txBox="1"/>
          <p:nvPr/>
        </p:nvSpPr>
        <p:spPr>
          <a:xfrm>
            <a:off x="138897" y="1782501"/>
            <a:ext cx="9005104" cy="3046988"/>
          </a:xfrm>
          <a:prstGeom prst="rect">
            <a:avLst/>
          </a:prstGeom>
          <a:noFill/>
        </p:spPr>
        <p:txBody>
          <a:bodyPr wrap="square">
            <a:spAutoFit/>
          </a:bodyPr>
          <a:lstStyle/>
          <a:p>
            <a:pPr marL="114300" indent="0">
              <a:buNone/>
            </a:pPr>
            <a:r>
              <a:rPr lang="es-ES" sz="1600" dirty="0">
                <a:solidFill>
                  <a:schemeClr val="accent5"/>
                </a:solidFill>
                <a:effectLst/>
                <a:latin typeface="Montserrat" panose="00000500000000000000" pitchFamily="2" charset="0"/>
                <a:ea typeface="Times New Roman" panose="02020603050405020304" pitchFamily="18" charset="0"/>
              </a:rPr>
              <a:t>86003/2014 </a:t>
            </a:r>
            <a:r>
              <a:rPr lang="es-ES" sz="1600" b="1" dirty="0">
                <a:solidFill>
                  <a:schemeClr val="accent5"/>
                </a:solidFill>
                <a:effectLst/>
                <a:latin typeface="Montserrat" panose="00000500000000000000" pitchFamily="2" charset="0"/>
                <a:ea typeface="Times New Roman" panose="02020603050405020304" pitchFamily="18" charset="0"/>
              </a:rPr>
              <a:t>“WAL-MART ARGENTINA S.R.L c/ ASOC.PROF. Y JERARQUICOS DE COMERCIO </a:t>
            </a:r>
            <a:r>
              <a:rPr lang="es-ES" sz="1600" dirty="0">
                <a:solidFill>
                  <a:schemeClr val="accent5"/>
                </a:solidFill>
                <a:effectLst/>
                <a:latin typeface="Montserrat" panose="00000500000000000000" pitchFamily="2" charset="0"/>
                <a:ea typeface="Times New Roman" panose="02020603050405020304" pitchFamily="18" charset="0"/>
              </a:rPr>
              <a:t>Y Otros s/DAÑOS Y PERJUICIOS”. Rechaza la demanda</a:t>
            </a:r>
            <a:r>
              <a:rPr lang="es-ES" sz="1600" dirty="0">
                <a:solidFill>
                  <a:schemeClr val="accent5"/>
                </a:solidFill>
                <a:latin typeface="Montserrat" panose="00000500000000000000" pitchFamily="2" charset="0"/>
                <a:ea typeface="Times New Roman" panose="02020603050405020304" pitchFamily="18" charset="0"/>
              </a:rPr>
              <a:t>.</a:t>
            </a:r>
            <a:endParaRPr lang="es-ES" sz="1600" i="1" dirty="0">
              <a:solidFill>
                <a:schemeClr val="accent5"/>
              </a:solidFill>
              <a:latin typeface="Montserrat" panose="00000500000000000000" pitchFamily="2" charset="0"/>
              <a:ea typeface="Times New Roman" panose="02020603050405020304" pitchFamily="18" charset="0"/>
            </a:endParaRPr>
          </a:p>
          <a:p>
            <a:pPr marL="114300" indent="0" algn="just">
              <a:buNone/>
            </a:pPr>
            <a:endParaRPr lang="es-ES" sz="1600" i="1" dirty="0">
              <a:solidFill>
                <a:schemeClr val="accent5"/>
              </a:solidFill>
              <a:latin typeface="Montserrat" panose="00000500000000000000" pitchFamily="2" charset="0"/>
              <a:ea typeface="Times New Roman" panose="02020603050405020304" pitchFamily="18" charset="0"/>
            </a:endParaRPr>
          </a:p>
          <a:p>
            <a:pPr marL="114300" indent="0" algn="just">
              <a:buNone/>
            </a:pPr>
            <a:r>
              <a:rPr lang="es-ES" sz="1600" i="1" dirty="0">
                <a:solidFill>
                  <a:schemeClr val="accent5"/>
                </a:solidFill>
                <a:latin typeface="Montserrat" panose="00000500000000000000" pitchFamily="2" charset="0"/>
                <a:ea typeface="Times New Roman" panose="02020603050405020304" pitchFamily="18" charset="0"/>
              </a:rPr>
              <a:t>“…</a:t>
            </a:r>
            <a:r>
              <a:rPr lang="es-ES" sz="1600" i="1" dirty="0">
                <a:solidFill>
                  <a:schemeClr val="accent5"/>
                </a:solidFill>
                <a:effectLst/>
                <a:latin typeface="Montserrat" panose="00000500000000000000" pitchFamily="2" charset="0"/>
                <a:ea typeface="Times New Roman" panose="02020603050405020304" pitchFamily="18" charset="0"/>
              </a:rPr>
              <a:t>El protocolo de seguridad presentado por WM contiene previsiones cuya aplicación pudo haber dado lugar a conductas contrarias a prohibiciones legales, pues en él se establece que el personal de Prevención de Pérdidas debe tener contacto con organismos de inteligencia durante todo el año, lo que contraría las disposiciones de la Ley Nacional de Inteligencia vigente al ocurrir los hechos (</a:t>
            </a:r>
            <a:r>
              <a:rPr lang="es-ES" sz="1600" i="1" dirty="0" err="1">
                <a:solidFill>
                  <a:schemeClr val="accent5"/>
                </a:solidFill>
                <a:effectLst/>
                <a:latin typeface="Montserrat" panose="00000500000000000000" pitchFamily="2" charset="0"/>
                <a:ea typeface="Times New Roman" panose="02020603050405020304" pitchFamily="18" charset="0"/>
              </a:rPr>
              <a:t>Nº</a:t>
            </a:r>
            <a:r>
              <a:rPr lang="es-ES" sz="1600" i="1" dirty="0">
                <a:solidFill>
                  <a:schemeClr val="accent5"/>
                </a:solidFill>
                <a:effectLst/>
                <a:latin typeface="Montserrat" panose="00000500000000000000" pitchFamily="2" charset="0"/>
                <a:ea typeface="Times New Roman" panose="02020603050405020304" pitchFamily="18" charset="0"/>
              </a:rPr>
              <a:t> 25.520) y las de la L.27.126, que entró a regir en febrero de 2015, con anterioridad a la presentación de este documento en este proceso</a:t>
            </a:r>
            <a:r>
              <a:rPr lang="es-ES" sz="1600" dirty="0">
                <a:solidFill>
                  <a:schemeClr val="accent5"/>
                </a:solidFill>
                <a:effectLst/>
                <a:latin typeface="Montserrat" panose="00000500000000000000" pitchFamily="2" charset="0"/>
                <a:ea typeface="Times New Roman" panose="02020603050405020304" pitchFamily="18" charset="0"/>
              </a:rPr>
              <a:t>”… </a:t>
            </a:r>
          </a:p>
          <a:p>
            <a:pPr marL="114300" indent="0" algn="just">
              <a:buNone/>
            </a:pPr>
            <a:endParaRPr lang="es-ES" sz="1600" dirty="0">
              <a:solidFill>
                <a:schemeClr val="accent5"/>
              </a:solidFill>
              <a:effectLst/>
              <a:latin typeface="Montserrat" panose="00000500000000000000" pitchFamily="2" charset="0"/>
              <a:ea typeface="Times New Roman" panose="02020603050405020304" pitchFamily="18" charset="0"/>
            </a:endParaRPr>
          </a:p>
          <a:p>
            <a:pPr marL="114300" indent="0" algn="just">
              <a:buNone/>
            </a:pPr>
            <a:r>
              <a:rPr lang="es-ES" sz="1200" dirty="0">
                <a:solidFill>
                  <a:schemeClr val="accent5"/>
                </a:solidFill>
                <a:effectLst/>
                <a:latin typeface="Montserrat" panose="00000500000000000000" pitchFamily="2" charset="0"/>
                <a:ea typeface="Times New Roman" panose="02020603050405020304" pitchFamily="18" charset="0"/>
              </a:rPr>
              <a:t>Cámara Nacional Civil Sala C Buenos Aires, 23.12.23 </a:t>
            </a:r>
            <a:r>
              <a:rPr lang="es-ES" sz="1200" b="1" dirty="0">
                <a:solidFill>
                  <a:schemeClr val="accent5"/>
                </a:solidFill>
                <a:effectLst/>
                <a:latin typeface="Montserrat" panose="00000500000000000000" pitchFamily="2" charset="0"/>
                <a:ea typeface="Times New Roman" panose="02020603050405020304" pitchFamily="18" charset="0"/>
              </a:rPr>
              <a:t>confirma.</a:t>
            </a:r>
            <a:r>
              <a:rPr lang="es-ES" sz="12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94514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C7C883-2F90-54A7-7E4F-65E130CE2E2A}"/>
              </a:ext>
            </a:extLst>
          </p:cNvPr>
          <p:cNvSpPr>
            <a:spLocks noGrp="1"/>
          </p:cNvSpPr>
          <p:nvPr>
            <p:ph type="title"/>
          </p:nvPr>
        </p:nvSpPr>
        <p:spPr/>
        <p:txBody>
          <a:bodyPr/>
          <a:lstStyle/>
          <a:p>
            <a:pPr algn="ctr"/>
            <a:r>
              <a:rPr lang="es-ES" dirty="0"/>
              <a:t>Huelga y Daños</a:t>
            </a:r>
          </a:p>
        </p:txBody>
      </p:sp>
      <p:sp>
        <p:nvSpPr>
          <p:cNvPr id="4" name="CuadroTexto 3">
            <a:extLst>
              <a:ext uri="{FF2B5EF4-FFF2-40B4-BE49-F238E27FC236}">
                <a16:creationId xmlns:a16="http://schemas.microsoft.com/office/drawing/2014/main" id="{9ECE320C-6DC3-F821-C2F1-F19EF7C34DD6}"/>
              </a:ext>
            </a:extLst>
          </p:cNvPr>
          <p:cNvSpPr txBox="1"/>
          <p:nvPr/>
        </p:nvSpPr>
        <p:spPr>
          <a:xfrm>
            <a:off x="0" y="1585732"/>
            <a:ext cx="8599990" cy="3017108"/>
          </a:xfrm>
          <a:prstGeom prst="rect">
            <a:avLst/>
          </a:prstGeom>
          <a:noFill/>
        </p:spPr>
        <p:txBody>
          <a:bodyPr wrap="square">
            <a:spAutoFit/>
          </a:bodyPr>
          <a:lstStyle/>
          <a:p>
            <a:pPr marL="114300" indent="0" algn="just">
              <a:buNone/>
            </a:pPr>
            <a:r>
              <a:rPr lang="es-ES" sz="16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“TERMINAL</a:t>
            </a:r>
            <a:r>
              <a:rPr lang="es-ES" sz="1600" b="1" spc="-6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6</a:t>
            </a:r>
            <a:r>
              <a:rPr lang="es-ES" sz="1600" b="1" spc="-4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SA</a:t>
            </a:r>
            <a:r>
              <a:rPr lang="es-ES" sz="1600" b="1" spc="-4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y</a:t>
            </a:r>
            <a:r>
              <a:rPr lang="es-ES" sz="1600" b="1" spc="-3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otros</a:t>
            </a:r>
            <a:r>
              <a:rPr lang="es-ES" sz="1600" b="1" spc="-4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c/</a:t>
            </a:r>
            <a:r>
              <a:rPr lang="es-ES" sz="1600" b="1" spc="-3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1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Federación</a:t>
            </a:r>
            <a:r>
              <a:rPr lang="es-ES" sz="1600" b="1" spc="18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de</a:t>
            </a:r>
            <a:r>
              <a:rPr lang="es-ES" sz="1600" b="1" spc="-3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Trabajadores Aceiteros</a:t>
            </a:r>
            <a:r>
              <a:rPr lang="es-ES" sz="1600" b="1" spc="-4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y</a:t>
            </a:r>
            <a:r>
              <a:rPr lang="es-ES" sz="1600" b="1" spc="-5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spc="-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otros </a:t>
            </a:r>
            <a:r>
              <a:rPr lang="es-ES" sz="1600" b="1" spc="-26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s/ Ordinario</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21-25344128-0 – </a:t>
            </a:r>
            <a:r>
              <a:rPr lang="es-ES" sz="1600" dirty="0" err="1">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Juzg</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1° Inst. Civil y Comercial </a:t>
            </a:r>
            <a:r>
              <a:rPr lang="es-ES" sz="1600" spc="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1°Nominación de San Lorenzo, SF. </a:t>
            </a:r>
            <a:r>
              <a:rPr lang="es-ES" sz="1600" dirty="0" err="1">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Sent</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01.12.2021,</a:t>
            </a:r>
            <a:r>
              <a:rPr lang="es-ES" sz="1600" spc="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confirma </a:t>
            </a:r>
            <a:r>
              <a:rPr lang="es-ES" sz="1600" b="1"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Sala IV</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Cámara Apelaciones Civil y Comercial de Rosario </a:t>
            </a:r>
            <a:r>
              <a:rPr lang="es-ES" sz="1600" dirty="0" err="1">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Sent</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día</a:t>
            </a:r>
            <a:r>
              <a:rPr lang="es-ES" sz="1600" spc="-5"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 </a:t>
            </a:r>
            <a:r>
              <a:rPr lang="es-ES" sz="1600" dirty="0">
                <a:solidFill>
                  <a:schemeClr val="accent5"/>
                </a:solidFill>
                <a:effectLst/>
                <a:latin typeface="Montserrat" panose="00000500000000000000" pitchFamily="2" charset="0"/>
                <a:ea typeface="Calibri" panose="020F0502020204030204" pitchFamily="34" charset="0"/>
                <a:cs typeface="Times New Roman" panose="02020603050405020304" pitchFamily="18" charset="0"/>
              </a:rPr>
              <a:t>29.06.2023. </a:t>
            </a:r>
          </a:p>
          <a:p>
            <a:pPr marL="114300" indent="0" algn="just">
              <a:buNone/>
            </a:pPr>
            <a:endParaRPr lang="es-ES" sz="1400" b="1" spc="-10" dirty="0">
              <a:solidFill>
                <a:schemeClr val="accent5"/>
              </a:solidFill>
              <a:latin typeface="Georgia" panose="02040502050405020303" pitchFamily="18" charset="0"/>
              <a:ea typeface="Calibri" panose="020F0502020204030204" pitchFamily="34" charset="0"/>
              <a:cs typeface="Times New Roman" panose="02020603050405020304" pitchFamily="18" charset="0"/>
            </a:endParaRPr>
          </a:p>
          <a:p>
            <a:pPr marL="114300" indent="0" algn="just">
              <a:buNone/>
            </a:pPr>
            <a:endParaRPr lang="es-ES" sz="1400" dirty="0">
              <a:solidFill>
                <a:schemeClr val="accent5"/>
              </a:solidFill>
              <a:latin typeface="Georgia" panose="02040502050405020303" pitchFamily="18" charset="0"/>
              <a:ea typeface="Calibri" panose="020F0502020204030204" pitchFamily="34" charset="0"/>
              <a:cs typeface="Times New Roman" panose="02020603050405020304" pitchFamily="18" charset="0"/>
            </a:endParaRPr>
          </a:p>
          <a:p>
            <a:pPr marL="114300" indent="0" algn="just">
              <a:buNone/>
            </a:pPr>
            <a:r>
              <a:rPr lang="es-ES" sz="1600" dirty="0">
                <a:solidFill>
                  <a:schemeClr val="accent5"/>
                </a:solidFill>
                <a:latin typeface="Montserrat" panose="00000500000000000000" pitchFamily="2" charset="0"/>
                <a:ea typeface="Calibri" panose="020F0502020204030204" pitchFamily="34" charset="0"/>
                <a:cs typeface="Times New Roman" panose="02020603050405020304" pitchFamily="18" charset="0"/>
              </a:rPr>
              <a:t>Rechazo de la acción por falta de prueba suficiente de la pretensión.</a:t>
            </a:r>
          </a:p>
          <a:p>
            <a:pPr marL="0" marR="0" lvl="0" indent="0" algn="just" defTabSz="914400" rtl="0" eaLnBrk="1" fontAlgn="auto" latinLnBrk="0" hangingPunct="1">
              <a:lnSpc>
                <a:spcPct val="120000"/>
              </a:lnSpc>
              <a:spcBef>
                <a:spcPts val="0"/>
              </a:spcBef>
              <a:spcAft>
                <a:spcPts val="600"/>
              </a:spcAft>
              <a:buClr>
                <a:srgbClr val="000000"/>
              </a:buClr>
              <a:buSzTx/>
              <a:buFont typeface="Arial"/>
              <a:buNone/>
              <a:tabLst/>
              <a:defRPr/>
            </a:pPr>
            <a:endParaRPr kumimoji="0" lang="es-AR" sz="1400" b="0" i="0" u="none" strike="noStrike" kern="150" cap="none" spc="0" normalizeH="0" baseline="0" noProof="0" dirty="0">
              <a:ln>
                <a:noFill/>
              </a:ln>
              <a:solidFill>
                <a:srgbClr val="0070C0"/>
              </a:solidFill>
              <a:effectLst/>
              <a:uLnTx/>
              <a:uFillTx/>
              <a:latin typeface="Montserrat" panose="00000500000000000000" pitchFamily="2" charset="0"/>
              <a:ea typeface="SimSun" panose="02010600030101010101" pitchFamily="2" charset="-122"/>
              <a:cs typeface="Times New Roman" panose="02020603050405020304" pitchFamily="18" charset="0"/>
              <a:sym typeface="Arial"/>
            </a:endParaRPr>
          </a:p>
          <a:p>
            <a:pPr marL="0" marR="0" lvl="0" indent="0" algn="just" defTabSz="914400" rtl="0" eaLnBrk="1" fontAlgn="auto" latinLnBrk="0" hangingPunct="1">
              <a:lnSpc>
                <a:spcPct val="120000"/>
              </a:lnSpc>
              <a:spcBef>
                <a:spcPts val="0"/>
              </a:spcBef>
              <a:spcAft>
                <a:spcPts val="600"/>
              </a:spcAft>
              <a:buClr>
                <a:srgbClr val="000000"/>
              </a:buClr>
              <a:buSzTx/>
              <a:buFont typeface="Arial"/>
              <a:buNone/>
              <a:tabLst/>
              <a:defRPr/>
            </a:pPr>
            <a:endParaRPr kumimoji="0" lang="es-AR" sz="1050" b="0" i="0" u="none" strike="noStrike" kern="150" cap="none" spc="0" normalizeH="0" baseline="0" noProof="0" dirty="0">
              <a:ln>
                <a:noFill/>
              </a:ln>
              <a:solidFill>
                <a:srgbClr val="0070C0"/>
              </a:solidFill>
              <a:effectLst/>
              <a:uLnTx/>
              <a:uFillTx/>
              <a:latin typeface="Montserrat" panose="00000500000000000000" pitchFamily="2" charset="0"/>
              <a:ea typeface="SimSun" panose="02010600030101010101" pitchFamily="2" charset="-122"/>
              <a:cs typeface="Times New Roman" panose="02020603050405020304" pitchFamily="18" charset="0"/>
              <a:sym typeface="Arial"/>
            </a:endParaRPr>
          </a:p>
          <a:p>
            <a:pPr marL="0" marR="0" lvl="0" indent="0" algn="just" defTabSz="914400" rtl="0" eaLnBrk="1" fontAlgn="auto" latinLnBrk="0" hangingPunct="1">
              <a:lnSpc>
                <a:spcPct val="120000"/>
              </a:lnSpc>
              <a:spcBef>
                <a:spcPts val="0"/>
              </a:spcBef>
              <a:spcAft>
                <a:spcPts val="600"/>
              </a:spcAft>
              <a:buClr>
                <a:srgbClr val="000000"/>
              </a:buClr>
              <a:buSzTx/>
              <a:buFont typeface="Arial"/>
              <a:buNone/>
              <a:tabLst/>
              <a:defRPr/>
            </a:pPr>
            <a:endParaRPr kumimoji="0" lang="es-AR" sz="800" b="0" i="0" u="none" strike="noStrike" kern="150" cap="none" spc="0" normalizeH="0" baseline="0" noProof="0" dirty="0">
              <a:ln>
                <a:noFill/>
              </a:ln>
              <a:solidFill>
                <a:srgbClr val="0070C0"/>
              </a:solidFill>
              <a:effectLst/>
              <a:uLnTx/>
              <a:uFillTx/>
              <a:latin typeface="Montserrat" panose="00000500000000000000" pitchFamily="2" charset="0"/>
              <a:ea typeface="SimSun" panose="02010600030101010101" pitchFamily="2" charset="-122"/>
              <a:cs typeface="Times New Roman" panose="02020603050405020304" pitchFamily="18" charset="0"/>
              <a:sym typeface="Arial"/>
            </a:endParaRPr>
          </a:p>
          <a:p>
            <a:pPr marL="0" marR="0" lvl="0" indent="0" algn="just" defTabSz="914400" rtl="0" eaLnBrk="1" fontAlgn="auto" latinLnBrk="0" hangingPunct="1">
              <a:lnSpc>
                <a:spcPct val="120000"/>
              </a:lnSpc>
              <a:spcBef>
                <a:spcPts val="0"/>
              </a:spcBef>
              <a:spcAft>
                <a:spcPts val="600"/>
              </a:spcAft>
              <a:buClr>
                <a:srgbClr val="000000"/>
              </a:buClr>
              <a:buSzTx/>
              <a:buFont typeface="Arial"/>
              <a:buNone/>
              <a:tabLst/>
              <a:defRPr/>
            </a:pPr>
            <a:endParaRPr kumimoji="0" lang="es-AR" sz="1000" b="0" i="0" u="none" strike="noStrike" kern="150" cap="none" spc="0" normalizeH="0" baseline="0" noProof="0" dirty="0">
              <a:ln>
                <a:noFill/>
              </a:ln>
              <a:solidFill>
                <a:srgbClr val="0070C0"/>
              </a:solidFill>
              <a:effectLst/>
              <a:uLnTx/>
              <a:uFillTx/>
              <a:latin typeface="Montserrat" panose="00000500000000000000" pitchFamily="2" charset="0"/>
              <a:ea typeface="SimSun" panose="02010600030101010101" pitchFamily="2" charset="-122"/>
              <a:cs typeface="Times New Roman" panose="02020603050405020304" pitchFamily="18" charset="0"/>
              <a:sym typeface="Arial"/>
            </a:endParaRPr>
          </a:p>
          <a:p>
            <a:pPr marL="0" marR="0" lvl="0" indent="0" algn="just" defTabSz="914400" rtl="0" eaLnBrk="1" fontAlgn="auto" latinLnBrk="0" hangingPunct="1">
              <a:lnSpc>
                <a:spcPct val="120000"/>
              </a:lnSpc>
              <a:spcBef>
                <a:spcPts val="0"/>
              </a:spcBef>
              <a:spcAft>
                <a:spcPts val="600"/>
              </a:spcAft>
              <a:buClr>
                <a:srgbClr val="000000"/>
              </a:buClr>
              <a:buSzTx/>
              <a:buFont typeface="Arial"/>
              <a:buNone/>
              <a:tabLst/>
              <a:defRPr/>
            </a:pPr>
            <a:r>
              <a:rPr kumimoji="0" lang="es-AR" sz="1000" b="1" i="0" u="none" strike="noStrike" kern="150" cap="none" spc="0" normalizeH="0" baseline="0" noProof="0" dirty="0">
                <a:ln>
                  <a:noFill/>
                </a:ln>
                <a:solidFill>
                  <a:srgbClr val="0070C0"/>
                </a:solidFill>
                <a:effectLst/>
                <a:uLnTx/>
                <a:uFillTx/>
                <a:latin typeface="Montserrat" panose="00000500000000000000" pitchFamily="2" charset="0"/>
                <a:ea typeface="SimSun" panose="02010600030101010101" pitchFamily="2" charset="-122"/>
                <a:cs typeface="Times New Roman" panose="02020603050405020304" pitchFamily="18" charset="0"/>
                <a:sym typeface="Arial"/>
              </a:rPr>
              <a:t>*</a:t>
            </a:r>
            <a:r>
              <a:rPr kumimoji="0" lang="es-AR" sz="1000" b="1" i="0" u="none" strike="noStrike" kern="150" cap="none" spc="0" normalizeH="0" baseline="0" noProof="0" dirty="0">
                <a:ln>
                  <a:noFill/>
                </a:ln>
                <a:solidFill>
                  <a:schemeClr val="tx1"/>
                </a:solidFill>
                <a:effectLst/>
                <a:uLnTx/>
                <a:uFillTx/>
                <a:latin typeface="Montserrat" panose="00000500000000000000" pitchFamily="2" charset="0"/>
                <a:ea typeface="SimSun" panose="02010600030101010101" pitchFamily="2" charset="-122"/>
                <a:cs typeface="Times New Roman" panose="02020603050405020304" pitchFamily="18" charset="0"/>
                <a:sym typeface="Arial"/>
              </a:rPr>
              <a:t>Raffaghelli</a:t>
            </a:r>
            <a:r>
              <a:rPr lang="es-AR" sz="1000" kern="150" dirty="0">
                <a:solidFill>
                  <a:schemeClr val="tx1"/>
                </a:solidFill>
                <a:latin typeface="Montserrat" panose="00000500000000000000" pitchFamily="2" charset="0"/>
                <a:ea typeface="SimSun" panose="02010600030101010101" pitchFamily="2" charset="-122"/>
                <a:cs typeface="Times New Roman" panose="02020603050405020304" pitchFamily="18" charset="0"/>
                <a:sym typeface="Arial"/>
              </a:rPr>
              <a:t> </a:t>
            </a:r>
            <a:r>
              <a:rPr lang="es-AR" sz="1000" b="1" kern="150" dirty="0">
                <a:solidFill>
                  <a:schemeClr val="tx1"/>
                </a:solidFill>
                <a:latin typeface="Montserrat" panose="00000500000000000000" pitchFamily="2" charset="0"/>
                <a:ea typeface="SimSun" panose="02010600030101010101" pitchFamily="2" charset="-122"/>
                <a:cs typeface="Times New Roman" panose="02020603050405020304" pitchFamily="18" charset="0"/>
                <a:sym typeface="Arial"/>
              </a:rPr>
              <a:t>L. </a:t>
            </a:r>
            <a:r>
              <a:rPr lang="es-AR" sz="1000" i="1" kern="150" dirty="0">
                <a:solidFill>
                  <a:schemeClr val="tx1"/>
                </a:solidFill>
                <a:latin typeface="Montserrat" panose="00000500000000000000" pitchFamily="2" charset="0"/>
                <a:ea typeface="SimSun" panose="02010600030101010101" pitchFamily="2" charset="-122"/>
                <a:cs typeface="Times New Roman" panose="02020603050405020304" pitchFamily="18" charset="0"/>
                <a:sym typeface="Arial"/>
              </a:rPr>
              <a:t>“Huelga y Daños” Análisis judicial del piquete como medida directa de </a:t>
            </a:r>
            <a:r>
              <a:rPr lang="es-AR" sz="1000" i="1" kern="150" dirty="0" err="1">
                <a:solidFill>
                  <a:schemeClr val="tx1"/>
                </a:solidFill>
                <a:latin typeface="Montserrat" panose="00000500000000000000" pitchFamily="2" charset="0"/>
                <a:ea typeface="SimSun" panose="02010600030101010101" pitchFamily="2" charset="-122"/>
                <a:cs typeface="Times New Roman" panose="02020603050405020304" pitchFamily="18" charset="0"/>
                <a:sym typeface="Arial"/>
              </a:rPr>
              <a:t>acc</a:t>
            </a:r>
            <a:r>
              <a:rPr lang="es-AR" sz="1000" i="1" kern="150" dirty="0">
                <a:solidFill>
                  <a:schemeClr val="tx1"/>
                </a:solidFill>
                <a:latin typeface="Montserrat" panose="00000500000000000000" pitchFamily="2" charset="0"/>
                <a:ea typeface="SimSun" panose="02010600030101010101" pitchFamily="2" charset="-122"/>
                <a:cs typeface="Times New Roman" panose="02020603050405020304" pitchFamily="18" charset="0"/>
                <a:sym typeface="Arial"/>
              </a:rPr>
              <a:t>. sindical-Estado de la cuestión“</a:t>
            </a:r>
            <a:r>
              <a:rPr lang="es-AR" sz="1000" kern="150" dirty="0">
                <a:solidFill>
                  <a:schemeClr val="tx1"/>
                </a:solidFill>
                <a:latin typeface="Montserrat" panose="00000500000000000000" pitchFamily="2" charset="0"/>
                <a:ea typeface="SimSun" panose="02010600030101010101" pitchFamily="2" charset="-122"/>
                <a:cs typeface="Times New Roman" panose="02020603050405020304" pitchFamily="18" charset="0"/>
                <a:sym typeface="Arial"/>
              </a:rPr>
              <a:t> RC 2023</a:t>
            </a:r>
            <a:endParaRPr kumimoji="0" lang="es-AR" sz="1000" b="1" i="0" u="none" strike="noStrike" kern="150" cap="none" spc="0" normalizeH="0" baseline="0" noProof="0" dirty="0">
              <a:ln>
                <a:noFill/>
              </a:ln>
              <a:solidFill>
                <a:srgbClr val="0070C0"/>
              </a:solidFill>
              <a:effectLst/>
              <a:uLnTx/>
              <a:uFillTx/>
              <a:latin typeface="Montserrat" panose="00000500000000000000" pitchFamily="2" charset="0"/>
              <a:ea typeface="SimSun" panose="02010600030101010101" pitchFamily="2" charset="-122"/>
              <a:cs typeface="Times New Roman" panose="02020603050405020304" pitchFamily="18" charset="0"/>
              <a:sym typeface="Arial"/>
            </a:endParaRPr>
          </a:p>
        </p:txBody>
      </p:sp>
    </p:spTree>
    <p:extLst>
      <p:ext uri="{BB962C8B-B14F-4D97-AF65-F5344CB8AC3E}">
        <p14:creationId xmlns:p14="http://schemas.microsoft.com/office/powerpoint/2010/main" val="3372626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02362E-1781-C476-6EB7-126E08D269CE}"/>
              </a:ext>
            </a:extLst>
          </p:cNvPr>
          <p:cNvSpPr>
            <a:spLocks noGrp="1"/>
          </p:cNvSpPr>
          <p:nvPr>
            <p:ph type="title"/>
          </p:nvPr>
        </p:nvSpPr>
        <p:spPr>
          <a:xfrm>
            <a:off x="109728" y="383175"/>
            <a:ext cx="8558784" cy="647700"/>
          </a:xfrm>
        </p:spPr>
        <p:txBody>
          <a:bodyPr/>
          <a:lstStyle/>
          <a:p>
            <a:pPr algn="ctr"/>
            <a:r>
              <a:rPr lang="es-ES" sz="2400" dirty="0"/>
              <a:t>Otros fallos impugnatorios relevantes de la RL</a:t>
            </a:r>
          </a:p>
        </p:txBody>
      </p:sp>
      <p:sp>
        <p:nvSpPr>
          <p:cNvPr id="4" name="CuadroTexto 3">
            <a:extLst>
              <a:ext uri="{FF2B5EF4-FFF2-40B4-BE49-F238E27FC236}">
                <a16:creationId xmlns:a16="http://schemas.microsoft.com/office/drawing/2014/main" id="{538D6A52-8B54-A1C5-7979-E2751BD92A11}"/>
              </a:ext>
            </a:extLst>
          </p:cNvPr>
          <p:cNvSpPr txBox="1"/>
          <p:nvPr/>
        </p:nvSpPr>
        <p:spPr>
          <a:xfrm>
            <a:off x="109728" y="1192297"/>
            <a:ext cx="8558784" cy="3568028"/>
          </a:xfrm>
          <a:prstGeom prst="rect">
            <a:avLst/>
          </a:prstGeom>
          <a:noFill/>
        </p:spPr>
        <p:txBody>
          <a:bodyPr wrap="square">
            <a:spAutoFit/>
          </a:bodyPr>
          <a:lstStyle/>
          <a:p>
            <a:pPr algn="just"/>
            <a:r>
              <a:rPr lang="es-ES" sz="1200" dirty="0">
                <a:effectLst/>
                <a:latin typeface="Montserrat" panose="00000500000000000000" pitchFamily="2" charset="0"/>
                <a:ea typeface="Calibri" panose="020F0502020204030204" pitchFamily="34" charset="0"/>
                <a:cs typeface="Times New Roman" panose="02020603050405020304" pitchFamily="18" charset="0"/>
              </a:rPr>
              <a:t>*</a:t>
            </a:r>
            <a:r>
              <a:rPr lang="es-ES" sz="1200" dirty="0" err="1">
                <a:effectLst/>
                <a:latin typeface="Montserrat" panose="00000500000000000000" pitchFamily="2" charset="0"/>
                <a:ea typeface="Calibri" panose="020F0502020204030204" pitchFamily="34" charset="0"/>
                <a:cs typeface="Times New Roman" panose="02020603050405020304" pitchFamily="18" charset="0"/>
              </a:rPr>
              <a:t>Exp</a:t>
            </a:r>
            <a:r>
              <a:rPr lang="es-ES" sz="1200" dirty="0">
                <a:effectLst/>
                <a:latin typeface="Montserrat" panose="00000500000000000000" pitchFamily="2" charset="0"/>
                <a:ea typeface="Calibri" panose="020F0502020204030204" pitchFamily="34" charset="0"/>
                <a:cs typeface="Times New Roman" panose="02020603050405020304" pitchFamily="18" charset="0"/>
              </a:rPr>
              <a:t>. Nro. 43226 2024</a:t>
            </a:r>
            <a:r>
              <a:rPr lang="es-ES" sz="1200" b="1" dirty="0">
                <a:effectLst/>
                <a:latin typeface="Montserrat" panose="00000500000000000000" pitchFamily="2" charset="0"/>
                <a:ea typeface="Calibri" panose="020F0502020204030204" pitchFamily="34" charset="0"/>
                <a:cs typeface="Times New Roman" panose="02020603050405020304" pitchFamily="18" charset="0"/>
              </a:rPr>
              <a:t> “ASOCIACION BANCARIA Y OTROS c/ ESTADO NACIONAL PODER EJECUTIVO M</a:t>
            </a:r>
            <a:r>
              <a:rPr lang="es-ES" sz="1200" dirty="0">
                <a:effectLst/>
                <a:latin typeface="Montserrat" panose="00000500000000000000" pitchFamily="2" charset="0"/>
                <a:ea typeface="Calibri" panose="020F0502020204030204" pitchFamily="34" charset="0"/>
                <a:cs typeface="Times New Roman" panose="02020603050405020304" pitchFamily="18" charset="0"/>
              </a:rPr>
              <a:t>INISTERIO DE SEGURIDAD s/ SUMARISIMO”</a:t>
            </a:r>
            <a:r>
              <a:rPr lang="es-ES" sz="1200" b="1" dirty="0">
                <a:effectLst/>
                <a:latin typeface="Montserrat" panose="00000500000000000000" pitchFamily="2" charset="0"/>
                <a:ea typeface="Calibri" panose="020F0502020204030204" pitchFamily="34" charset="0"/>
                <a:cs typeface="Times New Roman" panose="02020603050405020304" pitchFamily="18" charset="0"/>
              </a:rPr>
              <a:t> CNT S.IX (6/2025)</a:t>
            </a:r>
            <a:r>
              <a:rPr lang="es-ES" sz="1200" dirty="0">
                <a:latin typeface="Montserrat" panose="00000500000000000000" pitchFamily="2" charset="0"/>
                <a:ea typeface="Calibri" panose="020F0502020204030204" pitchFamily="34" charset="0"/>
                <a:cs typeface="Times New Roman" panose="02020603050405020304" pitchFamily="18" charset="0"/>
              </a:rPr>
              <a:t>:</a:t>
            </a:r>
            <a:r>
              <a:rPr lang="es-ES" sz="1200" b="1" dirty="0">
                <a:latin typeface="Montserrat" panose="00000500000000000000" pitchFamily="2" charset="0"/>
                <a:ea typeface="Calibri" panose="020F0502020204030204" pitchFamily="34" charset="0"/>
                <a:cs typeface="Times New Roman" panose="02020603050405020304" pitchFamily="18" charset="0"/>
              </a:rPr>
              <a:t> </a:t>
            </a:r>
            <a:r>
              <a:rPr lang="es-ES" sz="1200" b="1" i="1" dirty="0">
                <a:solidFill>
                  <a:srgbClr val="FF0000"/>
                </a:solidFill>
                <a:latin typeface="Montserrat" panose="00000500000000000000" pitchFamily="2" charset="0"/>
                <a:ea typeface="Calibri" panose="020F0502020204030204" pitchFamily="34" charset="0"/>
                <a:cs typeface="Times New Roman" panose="02020603050405020304" pitchFamily="18" charset="0"/>
              </a:rPr>
              <a:t>prevalece </a:t>
            </a:r>
            <a:r>
              <a:rPr lang="es-ES" sz="1200" b="1" i="1" dirty="0" err="1">
                <a:solidFill>
                  <a:srgbClr val="FF0000"/>
                </a:solidFill>
                <a:latin typeface="Montserrat" panose="00000500000000000000" pitchFamily="2" charset="0"/>
                <a:ea typeface="Calibri" panose="020F0502020204030204" pitchFamily="34" charset="0"/>
                <a:cs typeface="Times New Roman" panose="02020603050405020304" pitchFamily="18" charset="0"/>
              </a:rPr>
              <a:t>via</a:t>
            </a:r>
            <a:r>
              <a:rPr lang="es-ES" sz="1200" b="1" i="1" dirty="0">
                <a:solidFill>
                  <a:srgbClr val="FF0000"/>
                </a:solidFill>
                <a:latin typeface="Montserrat" panose="00000500000000000000" pitchFamily="2" charset="0"/>
                <a:ea typeface="Calibri" panose="020F0502020204030204" pitchFamily="34" charset="0"/>
                <a:cs typeface="Times New Roman" panose="02020603050405020304" pitchFamily="18" charset="0"/>
              </a:rPr>
              <a:t> especial art.47 L.23551 sobre exigencias formales de Ley 16986. </a:t>
            </a:r>
            <a:r>
              <a:rPr lang="es-ES" sz="1200" dirty="0">
                <a:solidFill>
                  <a:schemeClr val="accent6"/>
                </a:solidFill>
                <a:latin typeface="Montserrat" panose="00000500000000000000" pitchFamily="2" charset="0"/>
                <a:ea typeface="Calibri" panose="020F0502020204030204" pitchFamily="34" charset="0"/>
                <a:cs typeface="Times New Roman" panose="02020603050405020304" pitchFamily="18" charset="0"/>
              </a:rPr>
              <a:t>(ordena tramite art.498 CPCN) sobre </a:t>
            </a:r>
            <a:r>
              <a:rPr lang="es-ES" sz="1200" dirty="0" err="1">
                <a:solidFill>
                  <a:schemeClr val="accent6"/>
                </a:solidFill>
                <a:latin typeface="Montserrat" panose="00000500000000000000" pitchFamily="2" charset="0"/>
                <a:ea typeface="Calibri" panose="020F0502020204030204" pitchFamily="34" charset="0"/>
                <a:cs typeface="Times New Roman" panose="02020603050405020304" pitchFamily="18" charset="0"/>
              </a:rPr>
              <a:t>impug</a:t>
            </a:r>
            <a:r>
              <a:rPr lang="es-ES" sz="1200" dirty="0">
                <a:solidFill>
                  <a:schemeClr val="accent6"/>
                </a:solidFill>
                <a:latin typeface="Montserrat" panose="00000500000000000000" pitchFamily="2" charset="0"/>
                <a:ea typeface="Calibri" panose="020F0502020204030204" pitchFamily="34" charset="0"/>
                <a:cs typeface="Times New Roman" panose="02020603050405020304" pitchFamily="18" charset="0"/>
              </a:rPr>
              <a:t>. Res.</a:t>
            </a:r>
            <a:r>
              <a:rPr lang="es-E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r>
              <a:rPr lang="es-ES" sz="1200" b="1" dirty="0">
                <a:effectLst>
                  <a:outerShdw blurRad="38100" dist="38100" dir="2700000" algn="tl">
                    <a:srgbClr val="000000">
                      <a:alpha val="43137"/>
                    </a:srgbClr>
                  </a:outerShdw>
                </a:effectLst>
                <a:highlight>
                  <a:srgbClr val="FFFF00"/>
                </a:highlight>
                <a:latin typeface="Montserrat" panose="00000500000000000000" pitchFamily="2" charset="0"/>
                <a:ea typeface="Calibri" panose="020F0502020204030204" pitchFamily="34" charset="0"/>
                <a:cs typeface="Times New Roman" panose="02020603050405020304" pitchFamily="18" charset="0"/>
              </a:rPr>
              <a:t>893/2024 y 901/2024 MSN,</a:t>
            </a:r>
            <a:r>
              <a:rPr lang="es-ES" sz="1200" dirty="0">
                <a:effectLst/>
                <a:highlight>
                  <a:srgbClr val="FFFF00"/>
                </a:highlight>
                <a:latin typeface="Montserrat" panose="00000500000000000000" pitchFamily="2" charset="0"/>
                <a:ea typeface="Calibri" panose="020F0502020204030204" pitchFamily="34" charset="0"/>
                <a:cs typeface="Times New Roman" panose="02020603050405020304" pitchFamily="18" charset="0"/>
              </a:rPr>
              <a:t> en tanto crearon</a:t>
            </a:r>
            <a:r>
              <a:rPr lang="es-ES" sz="1200" dirty="0">
                <a:effectLst/>
                <a:latin typeface="Montserrat" panose="00000500000000000000" pitchFamily="2" charset="0"/>
                <a:ea typeface="Calibri" panose="020F0502020204030204" pitchFamily="34" charset="0"/>
                <a:cs typeface="Times New Roman" panose="02020603050405020304" pitchFamily="18" charset="0"/>
              </a:rPr>
              <a:t> Comando </a:t>
            </a:r>
            <a:r>
              <a:rPr lang="es-ES" sz="1200" dirty="0" err="1">
                <a:effectLst/>
                <a:latin typeface="Montserrat" panose="00000500000000000000" pitchFamily="2" charset="0"/>
                <a:ea typeface="Calibri" panose="020F0502020204030204" pitchFamily="34" charset="0"/>
                <a:cs typeface="Times New Roman" panose="02020603050405020304" pitchFamily="18" charset="0"/>
              </a:rPr>
              <a:t>Unif</a:t>
            </a:r>
            <a:r>
              <a:rPr lang="es-ES" sz="1200" dirty="0">
                <a:effectLst/>
                <a:latin typeface="Montserrat" panose="00000500000000000000" pitchFamily="2" charset="0"/>
                <a:ea typeface="Calibri" panose="020F0502020204030204" pitchFamily="34" charset="0"/>
                <a:cs typeface="Times New Roman" panose="02020603050405020304" pitchFamily="18" charset="0"/>
              </a:rPr>
              <a:t>. Seguridad Productiva y un </a:t>
            </a:r>
            <a:r>
              <a:rPr lang="es-ES" sz="1200" dirty="0" err="1">
                <a:effectLst/>
                <a:latin typeface="Montserrat" panose="00000500000000000000" pitchFamily="2" charset="0"/>
                <a:ea typeface="Calibri" panose="020F0502020204030204" pitchFamily="34" charset="0"/>
                <a:cs typeface="Times New Roman" panose="02020603050405020304" pitchFamily="18" charset="0"/>
              </a:rPr>
              <a:t>Prot</a:t>
            </a:r>
            <a:r>
              <a:rPr lang="es-ES" sz="1200" dirty="0">
                <a:effectLst/>
                <a:latin typeface="Montserrat" panose="00000500000000000000" pitchFamily="2" charset="0"/>
                <a:ea typeface="Calibri" panose="020F0502020204030204" pitchFamily="34" charset="0"/>
                <a:cs typeface="Times New Roman" panose="02020603050405020304" pitchFamily="18" charset="0"/>
              </a:rPr>
              <a:t>. de Actuación frente a Bloqueos.</a:t>
            </a:r>
            <a:endParaRPr lang="es-ES" sz="1200" i="1" dirty="0">
              <a:solidFill>
                <a:srgbClr val="FF0000"/>
              </a:solidFill>
              <a:effectLst/>
              <a:latin typeface="Montserrat" panose="00000500000000000000" pitchFamily="2" charset="0"/>
              <a:ea typeface="Times New Roman" panose="02020603050405020304" pitchFamily="18" charset="0"/>
              <a:cs typeface="Arial" panose="020B0604020202020204" pitchFamily="34" charset="0"/>
            </a:endParaRPr>
          </a:p>
          <a:p>
            <a:pPr algn="just"/>
            <a:endParaRPr lang="es-ES" sz="1200" dirty="0">
              <a:latin typeface="Montserrat" panose="00000500000000000000" pitchFamily="2" charset="0"/>
              <a:ea typeface="Times New Roman" panose="02020603050405020304" pitchFamily="18" charset="0"/>
              <a:cs typeface="Arial" panose="020B0604020202020204" pitchFamily="34" charset="0"/>
            </a:endParaRPr>
          </a:p>
          <a:p>
            <a:pPr algn="just"/>
            <a:r>
              <a:rPr lang="es-ES" sz="1200" dirty="0">
                <a:solidFill>
                  <a:srgbClr val="000000"/>
                </a:solidFill>
                <a:effectLst/>
                <a:latin typeface="Montserrat" panose="00000500000000000000" pitchFamily="2" charset="0"/>
                <a:ea typeface="Times New Roman" panose="02020603050405020304" pitchFamily="18" charset="0"/>
                <a:cs typeface="Arial" panose="020B0604020202020204" pitchFamily="34" charset="0"/>
              </a:rPr>
              <a:t>*Exp.16641/25 (</a:t>
            </a:r>
            <a:r>
              <a:rPr lang="es-ES" sz="1200" b="1" dirty="0">
                <a:solidFill>
                  <a:srgbClr val="000000"/>
                </a:solidFill>
                <a:effectLst/>
                <a:latin typeface="Montserrat" panose="00000500000000000000" pitchFamily="2" charset="0"/>
                <a:ea typeface="Times New Roman" panose="02020603050405020304" pitchFamily="18" charset="0"/>
                <a:cs typeface="Arial" panose="020B0604020202020204" pitchFamily="34" charset="0"/>
              </a:rPr>
              <a:t>SALA VI CNT </a:t>
            </a:r>
            <a:r>
              <a:rPr lang="es-ES" sz="1200" dirty="0">
                <a:solidFill>
                  <a:srgbClr val="000000"/>
                </a:solidFill>
                <a:effectLst/>
                <a:latin typeface="Montserrat" panose="00000500000000000000" pitchFamily="2" charset="0"/>
                <a:ea typeface="Times New Roman" panose="02020603050405020304" pitchFamily="18" charset="0"/>
                <a:cs typeface="Arial" panose="020B0604020202020204" pitchFamily="34" charset="0"/>
              </a:rPr>
              <a:t>–16.07.2025) causa ”Sindicato </a:t>
            </a:r>
            <a:r>
              <a:rPr lang="es-ES" sz="1200" dirty="0" err="1">
                <a:solidFill>
                  <a:srgbClr val="000000"/>
                </a:solidFill>
                <a:effectLst/>
                <a:latin typeface="Montserrat" panose="00000500000000000000" pitchFamily="2" charset="0"/>
                <a:ea typeface="Times New Roman" panose="02020603050405020304" pitchFamily="18" charset="0"/>
                <a:cs typeface="Arial" panose="020B0604020202020204" pitchFamily="34" charset="0"/>
              </a:rPr>
              <a:t>unico</a:t>
            </a:r>
            <a:r>
              <a:rPr lang="es-ES" sz="1200" dirty="0">
                <a:solidFill>
                  <a:srgbClr val="000000"/>
                </a:solidFill>
                <a:effectLst/>
                <a:latin typeface="Montserrat" panose="00000500000000000000" pitchFamily="2" charset="0"/>
                <a:ea typeface="Times New Roman" panose="02020603050405020304" pitchFamily="18" charset="0"/>
                <a:cs typeface="Arial" panose="020B0604020202020204" pitchFamily="34" charset="0"/>
              </a:rPr>
              <a:t> de trabajadores de los peajes y afines c/ CORREDORES VIALES S.A. S/ AMPARO”: </a:t>
            </a:r>
            <a:r>
              <a:rPr lang="es-ES" sz="1200" b="1" dirty="0">
                <a:solidFill>
                  <a:srgbClr val="000000"/>
                </a:solidFill>
                <a:effectLst/>
                <a:latin typeface="Montserrat" panose="00000500000000000000" pitchFamily="2" charset="0"/>
                <a:ea typeface="Times New Roman" panose="02020603050405020304" pitchFamily="18" charset="0"/>
                <a:cs typeface="Arial" panose="020B0604020202020204" pitchFamily="34" charset="0"/>
              </a:rPr>
              <a:t>Revocó el despido por huelga de 85 trabajadores de la empresa Corredores Viales SA.</a:t>
            </a:r>
            <a:endPar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endParaRPr>
          </a:p>
          <a:p>
            <a:pPr algn="just"/>
            <a:endPar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endParaRPr>
          </a:p>
          <a:p>
            <a:pPr algn="just"/>
            <a:r>
              <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a:t>
            </a:r>
            <a:r>
              <a:rPr lang="es-ES" sz="1200" b="1" dirty="0">
                <a:latin typeface="Montserrat" panose="00000500000000000000" pitchFamily="2" charset="0"/>
                <a:ea typeface="Calibri" panose="020F0502020204030204" pitchFamily="34" charset="0"/>
                <a:cs typeface="Times New Roman" panose="02020603050405020304" pitchFamily="18" charset="0"/>
              </a:rPr>
              <a:t>I</a:t>
            </a:r>
            <a:r>
              <a:rPr lang="es-ES" sz="1200" b="1" dirty="0">
                <a:solidFill>
                  <a:srgbClr val="000000"/>
                </a:solidFill>
                <a:effectLst/>
                <a:latin typeface="Montserrat" panose="00000500000000000000" pitchFamily="2" charset="0"/>
                <a:ea typeface="Calibri" panose="020F0502020204030204" pitchFamily="34" charset="0"/>
                <a:cs typeface="Times New Roman" panose="02020603050405020304" pitchFamily="18" charset="0"/>
              </a:rPr>
              <a:t>nconstitucionalidad </a:t>
            </a:r>
            <a:r>
              <a:rPr lang="es-ES" sz="1200" dirty="0">
                <a:solidFill>
                  <a:srgbClr val="000000"/>
                </a:solidFill>
                <a:effectLst/>
                <a:latin typeface="Montserrat" panose="00000500000000000000" pitchFamily="2" charset="0"/>
                <a:ea typeface="Calibri" panose="020F0502020204030204" pitchFamily="34" charset="0"/>
                <a:cs typeface="Times New Roman" panose="02020603050405020304" pitchFamily="18" charset="0"/>
              </a:rPr>
              <a:t>arts. 2 y 3 DNU </a:t>
            </a:r>
            <a:r>
              <a:rPr lang="es-ES" sz="1200" b="1" dirty="0">
                <a:solidFill>
                  <a:srgbClr val="000000"/>
                </a:solidFill>
                <a:effectLst/>
                <a:latin typeface="Montserrat" panose="00000500000000000000" pitchFamily="2" charset="0"/>
                <a:ea typeface="Calibri" panose="020F0502020204030204" pitchFamily="34" charset="0"/>
                <a:cs typeface="Times New Roman" panose="02020603050405020304" pitchFamily="18" charset="0"/>
              </a:rPr>
              <a:t>340/2025</a:t>
            </a:r>
            <a:r>
              <a:rPr lang="es-ES" sz="1200" dirty="0">
                <a:solidFill>
                  <a:srgbClr val="000000"/>
                </a:solidFill>
                <a:effectLst/>
                <a:latin typeface="Montserrat" panose="00000500000000000000" pitchFamily="2" charset="0"/>
                <a:ea typeface="Calibri" panose="020F0502020204030204" pitchFamily="34" charset="0"/>
                <a:cs typeface="Times New Roman" panose="02020603050405020304" pitchFamily="18" charset="0"/>
              </a:rPr>
              <a:t> - 20/5/2025 </a:t>
            </a:r>
            <a:r>
              <a:rPr lang="es-ES" sz="1200" b="1"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JNT Nº3 </a:t>
            </a:r>
            <a:r>
              <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causa </a:t>
            </a:r>
            <a:r>
              <a:rPr lang="es-ES" sz="1200" b="1"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“CGT RA c/ P.E.N s/ AMPARO” CNAT </a:t>
            </a:r>
            <a:r>
              <a:rPr lang="es-ES" sz="1200" dirty="0" err="1">
                <a:solidFill>
                  <a:srgbClr val="000000"/>
                </a:solidFill>
                <a:effectLst/>
                <a:latin typeface="Montserrat" panose="00000500000000000000" pitchFamily="2" charset="0"/>
                <a:ea typeface="Calibri" panose="020F0502020204030204" pitchFamily="34" charset="0"/>
                <a:cs typeface="Arial" panose="020B0604020202020204" pitchFamily="34" charset="0"/>
              </a:rPr>
              <a:t>Exp</a:t>
            </a:r>
            <a:r>
              <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 19024/2025 </a:t>
            </a:r>
            <a:r>
              <a:rPr lang="es-ES" sz="1200" dirty="0" err="1">
                <a:solidFill>
                  <a:srgbClr val="000000"/>
                </a:solidFill>
                <a:effectLst/>
                <a:latin typeface="Montserrat" panose="00000500000000000000" pitchFamily="2" charset="0"/>
                <a:ea typeface="Calibri" panose="020F0502020204030204" pitchFamily="34" charset="0"/>
                <a:cs typeface="Arial" panose="020B0604020202020204" pitchFamily="34" charset="0"/>
              </a:rPr>
              <a:t>Bs.As</a:t>
            </a:r>
            <a:r>
              <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 30/6/2025 Jueza M. </a:t>
            </a:r>
            <a:r>
              <a:rPr lang="es-ES" sz="1200" dirty="0" err="1">
                <a:solidFill>
                  <a:srgbClr val="000000"/>
                </a:solidFill>
                <a:effectLst/>
                <a:latin typeface="Montserrat" panose="00000500000000000000" pitchFamily="2" charset="0"/>
                <a:ea typeface="Calibri" panose="020F0502020204030204" pitchFamily="34" charset="0"/>
                <a:cs typeface="Arial" panose="020B0604020202020204" pitchFamily="34" charset="0"/>
              </a:rPr>
              <a:t>Fullana</a:t>
            </a:r>
            <a:r>
              <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 Confirma </a:t>
            </a:r>
            <a:r>
              <a:rPr lang="es-ES" sz="1200" b="1"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S.IV CNT</a:t>
            </a:r>
            <a:r>
              <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 </a:t>
            </a:r>
            <a:r>
              <a:rPr lang="es-ES" sz="1200" dirty="0" err="1">
                <a:solidFill>
                  <a:srgbClr val="000000"/>
                </a:solidFill>
                <a:effectLst/>
                <a:latin typeface="Montserrat" panose="00000500000000000000" pitchFamily="2" charset="0"/>
                <a:ea typeface="Calibri" panose="020F0502020204030204" pitchFamily="34" charset="0"/>
                <a:cs typeface="Arial" panose="020B0604020202020204" pitchFamily="34" charset="0"/>
              </a:rPr>
              <a:t>Idem</a:t>
            </a:r>
            <a:r>
              <a:rPr lang="es-ES" sz="1200" dirty="0">
                <a:solidFill>
                  <a:srgbClr val="000000"/>
                </a:solidFill>
                <a:effectLst/>
                <a:latin typeface="Montserrat" panose="00000500000000000000" pitchFamily="2" charset="0"/>
                <a:ea typeface="Calibri" panose="020F0502020204030204" pitchFamily="34" charset="0"/>
                <a:cs typeface="Arial" panose="020B0604020202020204" pitchFamily="34" charset="0"/>
              </a:rPr>
              <a:t> AERONAUTICOS Y SOMU.</a:t>
            </a:r>
          </a:p>
          <a:p>
            <a:pPr algn="just" fontAlgn="base">
              <a:lnSpc>
                <a:spcPct val="107000"/>
              </a:lnSpc>
              <a:spcAft>
                <a:spcPts val="800"/>
              </a:spcAft>
            </a:pPr>
            <a:endParaRPr lang="es-ES"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800"/>
              </a:spcAft>
            </a:pPr>
            <a:r>
              <a:rPr lang="es-ES"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*TT San Miguel PBA – 2/7/25 </a:t>
            </a:r>
            <a:r>
              <a:rPr lang="es-ES" sz="1200" dirty="0" err="1">
                <a:latin typeface="Arial" panose="020B0604020202020204" pitchFamily="34" charset="0"/>
                <a:ea typeface="Times New Roman" panose="02020603050405020304" pitchFamily="18" charset="0"/>
                <a:cs typeface="Times New Roman" panose="02020603050405020304" pitchFamily="18" charset="0"/>
              </a:rPr>
              <a:t>Exp</a:t>
            </a:r>
            <a:r>
              <a:rPr lang="es-E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26.644: </a:t>
            </a:r>
            <a:r>
              <a:rPr lang="es-E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“ACOSTA, JONATAN C. C/JOSÉ TRENTO VIDRIOS S.R.L S/REINSTALACIÓN</a:t>
            </a:r>
            <a:r>
              <a:rPr lang="es-E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jueces BARCIELA-MÉNDEZ-RAMÍREZ (</a:t>
            </a:r>
            <a:r>
              <a:rPr lang="es-ES" sz="1200" dirty="0">
                <a:solidFill>
                  <a:srgbClr val="000000"/>
                </a:solidFill>
                <a:effectLst/>
                <a:latin typeface="Montserrat" panose="00000500000000000000" pitchFamily="2" charset="0"/>
                <a:ea typeface="Calibri" panose="020F0502020204030204" pitchFamily="34" charset="0"/>
                <a:cs typeface="Times New Roman" panose="02020603050405020304" pitchFamily="18" charset="0"/>
              </a:rPr>
              <a:t>Inaplicabilidad </a:t>
            </a:r>
            <a:r>
              <a:rPr lang="es-ES" sz="1200" dirty="0">
                <a:solidFill>
                  <a:srgbClr val="000000"/>
                </a:solidFill>
                <a:effectLst/>
                <a:latin typeface="Montserrat" panose="00000500000000000000" pitchFamily="2" charset="0"/>
                <a:ea typeface="Times New Roman" panose="02020603050405020304" pitchFamily="18" charset="0"/>
                <a:cs typeface="Times New Roman" panose="02020603050405020304" pitchFamily="18" charset="0"/>
              </a:rPr>
              <a:t>Art.245 bis LCT-L.27742).</a:t>
            </a:r>
            <a:endParaRPr lang="es-ES" sz="1200" dirty="0">
              <a:effectLst/>
              <a:latin typeface="Montserrat" panose="00000500000000000000" pitchFamily="2" charset="0"/>
              <a:ea typeface="Calibri" panose="020F0502020204030204" pitchFamily="34" charset="0"/>
              <a:cs typeface="Times New Roman" panose="02020603050405020304" pitchFamily="18" charset="0"/>
            </a:endParaRPr>
          </a:p>
          <a:p>
            <a:pPr algn="just"/>
            <a:r>
              <a:rPr lang="es-ES" sz="1200" b="1" dirty="0">
                <a:latin typeface="Montserrat" panose="00000500000000000000" pitchFamily="2" charset="0"/>
              </a:rPr>
              <a:t>*Inconstitucionalidad art.245 de la LCT (mod. por art. 95  L.27742 y 82 DNU 70/2023). </a:t>
            </a:r>
            <a:r>
              <a:rPr lang="es-ES" sz="1200" dirty="0" err="1">
                <a:latin typeface="Montserrat" panose="00000500000000000000" pitchFamily="2" charset="0"/>
              </a:rPr>
              <a:t>Expte</a:t>
            </a:r>
            <a:r>
              <a:rPr lang="es-ES" sz="1200" dirty="0">
                <a:latin typeface="Montserrat" panose="00000500000000000000" pitchFamily="2" charset="0"/>
              </a:rPr>
              <a:t>. 31516/2024 "O. C. P. Y OTRO C/ CORFONE S.A. S/NULIDAD DE DESPIDO (SUMARISIMO ART. 321)", SENDEF/304876 21-08-25 Juez Carlos Choco </a:t>
            </a:r>
            <a:r>
              <a:rPr lang="es-ES" sz="1200" dirty="0">
                <a:highlight>
                  <a:srgbClr val="FFFF00"/>
                </a:highlight>
                <a:latin typeface="Montserrat" panose="00000500000000000000" pitchFamily="2" charset="0"/>
              </a:rPr>
              <a:t>CHOS MALAL </a:t>
            </a:r>
          </a:p>
        </p:txBody>
      </p:sp>
    </p:spTree>
    <p:extLst>
      <p:ext uri="{BB962C8B-B14F-4D97-AF65-F5344CB8AC3E}">
        <p14:creationId xmlns:p14="http://schemas.microsoft.com/office/powerpoint/2010/main" val="2046796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03C138-C74C-6779-13B6-D8A53AA0AD94}"/>
              </a:ext>
            </a:extLst>
          </p:cNvPr>
          <p:cNvSpPr>
            <a:spLocks noGrp="1"/>
          </p:cNvSpPr>
          <p:nvPr>
            <p:ph type="ctrTitle"/>
          </p:nvPr>
        </p:nvSpPr>
        <p:spPr/>
        <p:txBody>
          <a:bodyPr/>
          <a:lstStyle/>
          <a:p>
            <a:r>
              <a:rPr lang="es-ES" sz="2800" dirty="0"/>
              <a:t>Colegio de Abogados y Abogadas de Bariloche</a:t>
            </a:r>
            <a:br>
              <a:rPr lang="es-ES" sz="2800" dirty="0"/>
            </a:br>
            <a:r>
              <a:rPr lang="es-ES" sz="2800" dirty="0"/>
              <a:t>31 de marzo de 2026</a:t>
            </a:r>
            <a:br>
              <a:rPr lang="es-ES" sz="2800" dirty="0"/>
            </a:br>
            <a:r>
              <a:rPr lang="es-ES" sz="2800" dirty="0"/>
              <a:t>final conferencia Dr. Raffaghelli </a:t>
            </a:r>
          </a:p>
        </p:txBody>
      </p:sp>
      <p:sp>
        <p:nvSpPr>
          <p:cNvPr id="3" name="Subtítulo 2">
            <a:extLst>
              <a:ext uri="{FF2B5EF4-FFF2-40B4-BE49-F238E27FC236}">
                <a16:creationId xmlns:a16="http://schemas.microsoft.com/office/drawing/2014/main" id="{5F712421-091A-4ED4-06F5-674BFA56D82B}"/>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317899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103401</TotalTime>
  <Words>6967</Words>
  <Application>Microsoft Office PowerPoint</Application>
  <PresentationFormat>Presentación en pantalla (16:9)</PresentationFormat>
  <Paragraphs>673</Paragraphs>
  <Slides>85</Slides>
  <Notes>51</Notes>
  <HiddenSlides>0</HiddenSlides>
  <MMClips>1</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85</vt:i4>
      </vt:variant>
    </vt:vector>
  </HeadingPairs>
  <TitlesOfParts>
    <vt:vector size="105" baseType="lpstr">
      <vt:lpstr>Times New Roman</vt:lpstr>
      <vt:lpstr>Arial</vt:lpstr>
      <vt:lpstr>Google Sans</vt:lpstr>
      <vt:lpstr>Montserrat</vt:lpstr>
      <vt:lpstr>Wingdings</vt:lpstr>
      <vt:lpstr>Segoe Print</vt:lpstr>
      <vt:lpstr>Georgia</vt:lpstr>
      <vt:lpstr>Montserrat Light</vt:lpstr>
      <vt:lpstr>Comic Sans MS</vt:lpstr>
      <vt:lpstr>Verdana</vt:lpstr>
      <vt:lpstr>Noto Sans</vt:lpstr>
      <vt:lpstr>Calibri</vt:lpstr>
      <vt:lpstr>Microsoft Yi Baiti</vt:lpstr>
      <vt:lpstr>Aptos</vt:lpstr>
      <vt:lpstr>Lucida Sans Unicode</vt:lpstr>
      <vt:lpstr>Symbol</vt:lpstr>
      <vt:lpstr>SimSun</vt:lpstr>
      <vt:lpstr>Roboto</vt:lpstr>
      <vt:lpstr>Fira Sans Extra Condensed Medium</vt:lpstr>
      <vt:lpstr>Management Consulting Toolkit by Slidesgo</vt:lpstr>
      <vt:lpstr>  </vt:lpstr>
      <vt:lpstr>  Consideraciones sobre la Reforma laboral   cotejo con la realidad las reglas y los principios constitucionales </vt:lpstr>
      <vt:lpstr>Presentación de PowerPoint</vt:lpstr>
      <vt:lpstr>Presentación de PowerPoint</vt:lpstr>
      <vt:lpstr>Verosimilitud del derecho</vt:lpstr>
      <vt:lpstr>Peligro en la demora</vt:lpstr>
      <vt:lpstr>Normas suspendidas: relaciones individuales</vt:lpstr>
      <vt:lpstr>Otras normas suspendidas</vt:lpstr>
      <vt:lpstr>RELACIONES COLECTIVAS  - Ley 23551 </vt:lpstr>
      <vt:lpstr>NECOCIACION COLECTIVA-Ley 14250</vt:lpstr>
      <vt:lpstr>Presentación de PowerPoint</vt:lpstr>
      <vt:lpstr>EFECTOS DE LA APELACION</vt:lpstr>
      <vt:lpstr>El conjunto normativo en debate</vt:lpstr>
      <vt:lpstr>Reforma laboral</vt:lpstr>
      <vt:lpstr> REFORMA LABORAL de HECHO</vt:lpstr>
      <vt:lpstr>Presentación de PowerPoint</vt:lpstr>
      <vt:lpstr>Temas de la OIT que no aparecen en la RF</vt:lpstr>
      <vt:lpstr>  Enfoques de una reforma laboral</vt:lpstr>
      <vt:lpstr>Presentación de PowerPoint</vt:lpstr>
      <vt:lpstr>Presentación de PowerPoint</vt:lpstr>
      <vt:lpstr>          113° CIT junio 2025</vt:lpstr>
      <vt:lpstr>Derecho del Trabajo e Inteligencia Artificial - IA</vt:lpstr>
      <vt:lpstr>   Bases constitucionales vs. “Reforma laboral” </vt:lpstr>
      <vt:lpstr>“NEGACION DEL O. JURIDICO y de la SUPREMACÍA   CONSTITUCIONAL”*  Decl.Prof. DT  Univ. Nacionales 26.12.2023 *** «principios y reglas de valor constitucional» designan el conjunto de normas situadas en el nivel constitucional, cuyo respeto se impone a la LEY..                                           Louis FAVOREAU *** …La Contitución es una lengua de la RAZÓN por la que se instituye la forma inicial del orden estatal…                          Raul G. Ferreyra     </vt:lpstr>
      <vt:lpstr>Normativa de jerarquía supra legal Art.75.22 CN </vt:lpstr>
      <vt:lpstr>Convenios OIT  Protegen Derecho a la protesta como expresiones de la libertad sindical, organizativa, negocial y en conflicto.</vt:lpstr>
      <vt:lpstr>PRINCIPIOS SOBRE IGUALDAD Y NO DISCRIMINACION  OPINIÓN CONSULTIVA - OC 18/2003 Corte IDH (“Condición jurídica y derechos  de los migrantes indocumentados” – Cap. VIII) </vt:lpstr>
      <vt:lpstr>                     Opinión Consultiva OC-27/21 (5-5-2021)  * El derecho a la Libertad Sindical, la Negociación Colectiva y la Huelga son Derechos Humanos protegidos en el sistema interamericano.  * Los derechos de reunión y libertad de expresión, constituyen derechos fundamentales, en relación a aquellos.  * El derecho laboral establece un piso mínimo de protección  de carácter irrenunciable.  *Consulta de Cuadernillos de Jurisprudencia de la Co IDH      </vt:lpstr>
      <vt:lpstr>Principales impactos en las relaciones individuales de trabajo  </vt:lpstr>
      <vt:lpstr>INCONSISTENCIAS </vt:lpstr>
      <vt:lpstr>Eficacia temporal de la Ley –Derecho transitorio  </vt:lpstr>
      <vt:lpstr> Fuentes jurisprudenciales y  doctrinarias sobre aplicación del derecho transitorio</vt:lpstr>
      <vt:lpstr>Limitaciones en el acceso a la justicia</vt:lpstr>
      <vt:lpstr>Cuestiones nucleares de la L.27742 impugnables  ¿Modernización laboral? (t.V)</vt:lpstr>
      <vt:lpstr>Cuestiones nucleares de la L.27802 impugnables</vt:lpstr>
      <vt:lpstr>Aplicación inmediata L.27802: Fallos tribunales de base.   Art.55  </vt:lpstr>
      <vt:lpstr>   Aplicación textual art.55 Ley 27802</vt:lpstr>
      <vt:lpstr>L.27802 T.II arts.58 y ss.  * Cambio del paradigma argentino de la indemnización por despido   * Impacto en el sistema solidario de Seguridad Social.</vt:lpstr>
      <vt:lpstr>PERJUICIOS A LA ABOGACIA </vt:lpstr>
      <vt:lpstr>TRASPASO y disolución de la JNT  Acuerdo de Transferencia de la función judicial en materia laboral Tit.3 Cap.5 arts.90/91 L.27802.  Vigencia L.18345? Causas fuero federal laboral? </vt:lpstr>
      <vt:lpstr>En las relaciones colectivas </vt:lpstr>
      <vt:lpstr> Cuestiones de la organización y acción sindical</vt:lpstr>
      <vt:lpstr>Ley 23551 Limitaciones a la tutela sindical</vt:lpstr>
      <vt:lpstr>Practicas desleales: incorpora a sindicatos</vt:lpstr>
      <vt:lpstr>Negociación Colectiva: procedimiento de negociación</vt:lpstr>
      <vt:lpstr> Invalidez constitucional del   DNU 340/25 Derecho de huelga</vt:lpstr>
      <vt:lpstr>SUSTITUCION DE NORMAS    Relación entre el DNU 70/23 y L. 27742 - 27802</vt:lpstr>
      <vt:lpstr>Respuesta de la Justicia Federal Civil a cuestiones colectivas: medida cautelar innovativa ultraactividad y cuota solidaria</vt:lpstr>
      <vt:lpstr> Fuero Contencioso Administrativo PBA: cautelar INNOVATIVA dispuso recomponer salarios de Vialidad Nacional.</vt:lpstr>
      <vt:lpstr>NEGOCIACION COLECTIVA cautelar orden de comparecer</vt:lpstr>
      <vt:lpstr>Cuestionan las políticas del ministro de Desregulación, Federico Sturzenegger</vt:lpstr>
      <vt:lpstr>CSJN cuando y cómo resolverá? Interrogantes ciudadanos </vt:lpstr>
      <vt:lpstr>                </vt:lpstr>
      <vt:lpstr> …La regresividad de la reforma laboral y las represalias ante la queja social desalienta la protesta…el miedo paraliza, afecta la libertad ontológicamente…y también sindicalmente … es el objetivo no confesado de las normas analizadas, pero crece la esperanza en la recuperación  del orden jurídico constitucional y democrático frente a la crisis económica, social y de los valores…*  “los derechos constitucionales tienen un contenido que lo proporciona la propia Constitución. La Constitución Nacional NO enuncia derechos huecos, a ser llenados de cualquier modo por el legislador, ni resulta ser un promisorio conjunto de sabios consejos.” (CSJN, “Vizzotti”, 2004)                                                                                                        ¡ Gracias por tu atención !                                                                      *Consideraciones  nota publicada en  luisraffaghelli.blogspot.com   </vt:lpstr>
      <vt:lpstr>Presentación de PowerPoint</vt:lpstr>
      <vt:lpstr>Presentación de PowerPoint</vt:lpstr>
      <vt:lpstr>Otros aspectos de la Reforma Laboral</vt:lpstr>
      <vt:lpstr> Resoluciones de los órganos de la OIT</vt:lpstr>
      <vt:lpstr> Derecho de huelga y la OIT</vt:lpstr>
      <vt:lpstr>  OIT: decisión histórica sobre el derecho de huelga  10.11.2023* </vt:lpstr>
      <vt:lpstr>HUELGA: Reconocimientos Constitucionales </vt:lpstr>
      <vt:lpstr> HUELGA: Aportes de la doctrina</vt:lpstr>
      <vt:lpstr>Presentación de PowerPoint</vt:lpstr>
      <vt:lpstr>  Huelga  Cap.IV  LCT-20744  </vt:lpstr>
      <vt:lpstr>Presentación de PowerPoint</vt:lpstr>
      <vt:lpstr>Despido con justa causa  Art.242 LCT   antecedentes  de modificación art.94 L.27742  Novedad normativa</vt:lpstr>
      <vt:lpstr>Carácter de la injuria </vt:lpstr>
      <vt:lpstr>Configuración de la injuria: notas de la doctrina* y jurisprudencia</vt:lpstr>
      <vt:lpstr>LCT – 1° y 2° párrafo no modificado</vt:lpstr>
      <vt:lpstr>Texto del art.94 Ley 27742</vt:lpstr>
      <vt:lpstr>  art.242 LCT  (3° párrafo y ss.)  Variación de  la intensidad del texto </vt:lpstr>
      <vt:lpstr>  Nueva injuria: art.242 LCT-3°p.  …hacia la desaparición de la libertad sindical individual positiva…</vt:lpstr>
      <vt:lpstr>Presunciones de la LCT  favor operari</vt:lpstr>
      <vt:lpstr>  La libertad sindical lesionada  art.47 y 5 .d Ley 23551   …”adoptar medidas legitimas de acción sindical”…</vt:lpstr>
      <vt:lpstr>  Otros límites a la libertad sindical</vt:lpstr>
      <vt:lpstr>Presentación de PowerPoint</vt:lpstr>
      <vt:lpstr>INJURIA laboral nueva: un ESTADO que colabora*    MINISTERIO DE SEGURIDAD DE LA NACION Res. 901/2024*  09/09/2024 </vt:lpstr>
      <vt:lpstr>L.27.802: ¿Modernización Laboral?</vt:lpstr>
      <vt:lpstr>Respuestas desde la jurisprudencia </vt:lpstr>
      <vt:lpstr>JURISPRUDENCIA   Despido por huelga    Notas: proporcionalidad, contemporaneidad y subjetividad </vt:lpstr>
      <vt:lpstr>HUELGA CON OCUPACION DEL ESTABLECIMIENTO:  no se puede sustraer la valoración judicial </vt:lpstr>
      <vt:lpstr>HUELGA Y DAÑOS  JURISPRUDENCIA CIVIL RECIENTE</vt:lpstr>
      <vt:lpstr>Huelga y Daños</vt:lpstr>
      <vt:lpstr>Otros fallos impugnatorios relevantes de la RL</vt:lpstr>
      <vt:lpstr>Colegio de Abogados y Abogadas de Bariloche 31 de marzo de 2026 final conferencia Dr. Raffaghelli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Consulting Toolkit</dc:title>
  <dc:creator>Usuario</dc:creator>
  <cp:lastModifiedBy>w10</cp:lastModifiedBy>
  <cp:revision>946</cp:revision>
  <dcterms:modified xsi:type="dcterms:W3CDTF">2026-03-31T12:17:03Z</dcterms:modified>
</cp:coreProperties>
</file>